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3" r:id="rId4"/>
    <p:sldMasterId id="2147483708" r:id="rId5"/>
  </p:sldMasterIdLst>
  <p:notesMasterIdLst>
    <p:notesMasterId r:id="rId69"/>
  </p:notesMasterIdLst>
  <p:sldIdLst>
    <p:sldId id="297" r:id="rId6"/>
    <p:sldId id="334" r:id="rId7"/>
    <p:sldId id="333" r:id="rId8"/>
    <p:sldId id="278" r:id="rId9"/>
    <p:sldId id="313" r:id="rId10"/>
    <p:sldId id="314" r:id="rId11"/>
    <p:sldId id="315" r:id="rId12"/>
    <p:sldId id="316" r:id="rId13"/>
    <p:sldId id="317" r:id="rId14"/>
    <p:sldId id="318" r:id="rId15"/>
    <p:sldId id="319" r:id="rId16"/>
    <p:sldId id="320" r:id="rId17"/>
    <p:sldId id="321" r:id="rId18"/>
    <p:sldId id="322" r:id="rId19"/>
    <p:sldId id="323" r:id="rId20"/>
    <p:sldId id="324" r:id="rId21"/>
    <p:sldId id="325" r:id="rId22"/>
    <p:sldId id="326" r:id="rId23"/>
    <p:sldId id="327" r:id="rId24"/>
    <p:sldId id="328" r:id="rId25"/>
    <p:sldId id="329" r:id="rId26"/>
    <p:sldId id="330" r:id="rId27"/>
    <p:sldId id="331" r:id="rId28"/>
    <p:sldId id="332" r:id="rId29"/>
    <p:sldId id="280" r:id="rId30"/>
    <p:sldId id="287" r:id="rId31"/>
    <p:sldId id="288" r:id="rId32"/>
    <p:sldId id="289" r:id="rId33"/>
    <p:sldId id="290" r:id="rId34"/>
    <p:sldId id="291" r:id="rId35"/>
    <p:sldId id="340" r:id="rId36"/>
    <p:sldId id="257" r:id="rId37"/>
    <p:sldId id="341" r:id="rId38"/>
    <p:sldId id="342" r:id="rId39"/>
    <p:sldId id="343" r:id="rId40"/>
    <p:sldId id="344" r:id="rId41"/>
    <p:sldId id="335" r:id="rId42"/>
    <p:sldId id="258" r:id="rId43"/>
    <p:sldId id="266" r:id="rId44"/>
    <p:sldId id="265" r:id="rId45"/>
    <p:sldId id="285" r:id="rId46"/>
    <p:sldId id="286" r:id="rId47"/>
    <p:sldId id="336" r:id="rId48"/>
    <p:sldId id="259" r:id="rId49"/>
    <p:sldId id="302" r:id="rId50"/>
    <p:sldId id="303" r:id="rId51"/>
    <p:sldId id="304" r:id="rId52"/>
    <p:sldId id="305" r:id="rId53"/>
    <p:sldId id="337" r:id="rId54"/>
    <p:sldId id="260" r:id="rId55"/>
    <p:sldId id="298" r:id="rId56"/>
    <p:sldId id="299" r:id="rId57"/>
    <p:sldId id="300" r:id="rId58"/>
    <p:sldId id="301" r:id="rId59"/>
    <p:sldId id="338" r:id="rId60"/>
    <p:sldId id="261" r:id="rId61"/>
    <p:sldId id="292" r:id="rId62"/>
    <p:sldId id="293" r:id="rId63"/>
    <p:sldId id="294" r:id="rId64"/>
    <p:sldId id="295" r:id="rId65"/>
    <p:sldId id="296" r:id="rId66"/>
    <p:sldId id="339" r:id="rId67"/>
    <p:sldId id="312"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0A25"/>
    <a:srgbClr val="16094F"/>
    <a:srgbClr val="566126"/>
    <a:srgbClr val="1B144B"/>
    <a:srgbClr val="001236"/>
    <a:srgbClr val="090468"/>
    <a:srgbClr val="08045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50" d="100"/>
          <a:sy n="50" d="100"/>
        </p:scale>
        <p:origin x="1166" y="806"/>
      </p:cViewPr>
      <p:guideLst>
        <p:guide orient="horz" pos="2160"/>
        <p:guide pos="3840"/>
      </p:guideLst>
    </p:cSldViewPr>
  </p:slideViewPr>
  <p:notesTextViewPr>
    <p:cViewPr>
      <p:scale>
        <a:sx n="1" d="1"/>
        <a:sy n="1" d="1"/>
      </p:scale>
      <p:origin x="0" y="0"/>
    </p:cViewPr>
  </p:notesTextViewPr>
  <p:sorterViewPr>
    <p:cViewPr>
      <p:scale>
        <a:sx n="200" d="100"/>
        <a:sy n="200" d="100"/>
      </p:scale>
      <p:origin x="0" y="-17203"/>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71"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CDC793E-545D-44B8-BB10-4C6D628DC961}" type="doc">
      <dgm:prSet loTypeId="urn:microsoft.com/office/officeart/2009/3/layout/IncreasingArrowsProcess" loCatId="process" qsTypeId="urn:microsoft.com/office/officeart/2005/8/quickstyle/simple1" qsCatId="simple" csTypeId="urn:microsoft.com/office/officeart/2005/8/colors/accent1_2" csCatId="accent1" phldr="1"/>
      <dgm:spPr/>
      <dgm:t>
        <a:bodyPr/>
        <a:lstStyle/>
        <a:p>
          <a:endParaRPr lang="it-IT"/>
        </a:p>
      </dgm:t>
    </dgm:pt>
    <dgm:pt modelId="{A26F9899-AAEA-406B-A1DB-5DB83E3C653A}">
      <dgm:prSet phldrT="[Testo]"/>
      <dgm:spPr/>
      <dgm:t>
        <a:bodyPr/>
        <a:lstStyle/>
        <a:p>
          <a:r>
            <a:rPr lang="it-IT" dirty="0"/>
            <a:t>Scenario building </a:t>
          </a:r>
          <a:r>
            <a:rPr lang="it-IT" dirty="0" err="1"/>
            <a:t>process</a:t>
          </a:r>
          <a:endParaRPr lang="it-IT" dirty="0"/>
        </a:p>
      </dgm:t>
    </dgm:pt>
    <dgm:pt modelId="{256776F9-3C46-4F80-A24F-DF505A25409E}" type="parTrans" cxnId="{60A215D4-DAC8-4F26-A475-4FF52E919FE0}">
      <dgm:prSet/>
      <dgm:spPr/>
      <dgm:t>
        <a:bodyPr/>
        <a:lstStyle/>
        <a:p>
          <a:endParaRPr lang="it-IT"/>
        </a:p>
      </dgm:t>
    </dgm:pt>
    <dgm:pt modelId="{1C55AF68-674D-43D6-BDB2-08A61AD5A4F5}" type="sibTrans" cxnId="{60A215D4-DAC8-4F26-A475-4FF52E919FE0}">
      <dgm:prSet/>
      <dgm:spPr/>
      <dgm:t>
        <a:bodyPr/>
        <a:lstStyle/>
        <a:p>
          <a:endParaRPr lang="it-IT"/>
        </a:p>
      </dgm:t>
    </dgm:pt>
    <dgm:pt modelId="{74274826-893F-4DD4-B438-2C2232C01B39}">
      <dgm:prSet phldrT="[Testo]"/>
      <dgm:spPr/>
      <dgm:t>
        <a:bodyPr/>
        <a:lstStyle/>
        <a:p>
          <a:pPr algn="l"/>
          <a:r>
            <a:rPr lang="it-IT" dirty="0" err="1"/>
            <a:t>All</a:t>
          </a:r>
          <a:r>
            <a:rPr lang="it-IT" dirty="0"/>
            <a:t> </a:t>
          </a:r>
          <a:r>
            <a:rPr lang="it-IT" dirty="0" err="1"/>
            <a:t>reference</a:t>
          </a:r>
          <a:r>
            <a:rPr lang="it-IT" dirty="0"/>
            <a:t> </a:t>
          </a:r>
          <a:r>
            <a:rPr lang="it-IT" dirty="0" err="1"/>
            <a:t>scenarios</a:t>
          </a:r>
          <a:r>
            <a:rPr lang="it-IT" dirty="0"/>
            <a:t> </a:t>
          </a:r>
          <a:r>
            <a:rPr lang="it-IT" dirty="0" err="1"/>
            <a:t>used</a:t>
          </a:r>
          <a:r>
            <a:rPr lang="it-IT" dirty="0"/>
            <a:t> for </a:t>
          </a:r>
          <a:r>
            <a:rPr lang="it-IT" dirty="0" err="1"/>
            <a:t>all</a:t>
          </a:r>
          <a:r>
            <a:rPr lang="it-IT" dirty="0"/>
            <a:t> </a:t>
          </a:r>
          <a:r>
            <a:rPr lang="it-IT" dirty="0" err="1"/>
            <a:t>analysis</a:t>
          </a:r>
          <a:r>
            <a:rPr lang="it-IT" dirty="0"/>
            <a:t> </a:t>
          </a:r>
          <a:r>
            <a:rPr lang="it-IT" dirty="0" err="1"/>
            <a:t>performed</a:t>
          </a:r>
          <a:endParaRPr lang="it-IT" dirty="0"/>
        </a:p>
      </dgm:t>
    </dgm:pt>
    <dgm:pt modelId="{AE41E69D-20CE-45E4-A477-E16669FD736B}" type="parTrans" cxnId="{486879E1-82E6-4B6B-AC23-1277908DB7A2}">
      <dgm:prSet/>
      <dgm:spPr/>
      <dgm:t>
        <a:bodyPr/>
        <a:lstStyle/>
        <a:p>
          <a:endParaRPr lang="it-IT"/>
        </a:p>
      </dgm:t>
    </dgm:pt>
    <dgm:pt modelId="{B4536838-8CC5-4B50-88E8-8B996C809D02}" type="sibTrans" cxnId="{486879E1-82E6-4B6B-AC23-1277908DB7A2}">
      <dgm:prSet/>
      <dgm:spPr/>
      <dgm:t>
        <a:bodyPr/>
        <a:lstStyle/>
        <a:p>
          <a:endParaRPr lang="it-IT"/>
        </a:p>
      </dgm:t>
    </dgm:pt>
    <dgm:pt modelId="{6F10F346-3294-4A11-9363-6FAE62095E58}">
      <dgm:prSet phldrT="[Testo]"/>
      <dgm:spPr/>
      <dgm:t>
        <a:bodyPr/>
        <a:lstStyle/>
        <a:p>
          <a:r>
            <a:rPr lang="it-IT" b="1" dirty="0">
              <a:solidFill>
                <a:schemeClr val="tx1"/>
              </a:solidFill>
            </a:rPr>
            <a:t>Identification of System Needs in 2040</a:t>
          </a:r>
        </a:p>
      </dgm:t>
    </dgm:pt>
    <dgm:pt modelId="{7E8DF809-C8F6-4545-9060-46AF24C6736F}" type="parTrans" cxnId="{72D84836-69E8-4B81-88D1-CD88C17AD00D}">
      <dgm:prSet/>
      <dgm:spPr/>
      <dgm:t>
        <a:bodyPr/>
        <a:lstStyle/>
        <a:p>
          <a:endParaRPr lang="it-IT"/>
        </a:p>
      </dgm:t>
    </dgm:pt>
    <dgm:pt modelId="{967EDA46-9450-49B0-89B0-09D1D6A4D70B}" type="sibTrans" cxnId="{72D84836-69E8-4B81-88D1-CD88C17AD00D}">
      <dgm:prSet/>
      <dgm:spPr/>
      <dgm:t>
        <a:bodyPr/>
        <a:lstStyle/>
        <a:p>
          <a:endParaRPr lang="it-IT"/>
        </a:p>
      </dgm:t>
    </dgm:pt>
    <dgm:pt modelId="{8DAD0102-C25C-4D89-8D60-2A038BA79A63}">
      <dgm:prSet phldrT="[Testo]"/>
      <dgm:spPr/>
      <dgm:t>
        <a:bodyPr/>
        <a:lstStyle/>
        <a:p>
          <a:pPr>
            <a:lnSpc>
              <a:spcPct val="100000"/>
            </a:lnSpc>
            <a:spcAft>
              <a:spcPts val="0"/>
            </a:spcAft>
          </a:pPr>
          <a:r>
            <a:rPr lang="it-IT" dirty="0"/>
            <a:t>New </a:t>
          </a:r>
          <a:r>
            <a:rPr lang="it-IT" dirty="0" err="1"/>
            <a:t>capacity</a:t>
          </a:r>
          <a:r>
            <a:rPr lang="it-IT" dirty="0"/>
            <a:t> </a:t>
          </a:r>
          <a:r>
            <a:rPr lang="it-IT" dirty="0" err="1"/>
            <a:t>increases</a:t>
          </a:r>
          <a:endParaRPr lang="it-IT" dirty="0"/>
        </a:p>
      </dgm:t>
    </dgm:pt>
    <dgm:pt modelId="{140F876D-A860-4B18-9495-391755D6825C}" type="parTrans" cxnId="{66F76C0A-972A-42DA-92FE-CC6D6AF701DE}">
      <dgm:prSet/>
      <dgm:spPr/>
      <dgm:t>
        <a:bodyPr/>
        <a:lstStyle/>
        <a:p>
          <a:endParaRPr lang="it-IT"/>
        </a:p>
      </dgm:t>
    </dgm:pt>
    <dgm:pt modelId="{13C989A4-ADC8-4FAD-9E0C-1C80D2284E6E}" type="sibTrans" cxnId="{66F76C0A-972A-42DA-92FE-CC6D6AF701DE}">
      <dgm:prSet/>
      <dgm:spPr/>
      <dgm:t>
        <a:bodyPr/>
        <a:lstStyle/>
        <a:p>
          <a:endParaRPr lang="it-IT"/>
        </a:p>
      </dgm:t>
    </dgm:pt>
    <dgm:pt modelId="{D7FB86DE-ECBC-42E5-8AD2-61B3CEB09389}">
      <dgm:prSet phldrT="[Testo]"/>
      <dgm:spPr/>
      <dgm:t>
        <a:bodyPr/>
        <a:lstStyle/>
        <a:p>
          <a:r>
            <a:rPr lang="it-IT" dirty="0"/>
            <a:t>CBA</a:t>
          </a:r>
        </a:p>
      </dgm:t>
    </dgm:pt>
    <dgm:pt modelId="{E9FD39EB-F110-4072-B5EA-044646B8EEF7}" type="parTrans" cxnId="{8110FCD5-5F41-4254-903A-A166568063BA}">
      <dgm:prSet/>
      <dgm:spPr/>
      <dgm:t>
        <a:bodyPr/>
        <a:lstStyle/>
        <a:p>
          <a:endParaRPr lang="it-IT"/>
        </a:p>
      </dgm:t>
    </dgm:pt>
    <dgm:pt modelId="{9ED7F83B-2DDE-470B-9311-24DE5E53B9EE}" type="sibTrans" cxnId="{8110FCD5-5F41-4254-903A-A166568063BA}">
      <dgm:prSet/>
      <dgm:spPr/>
      <dgm:t>
        <a:bodyPr/>
        <a:lstStyle/>
        <a:p>
          <a:endParaRPr lang="it-IT"/>
        </a:p>
      </dgm:t>
    </dgm:pt>
    <dgm:pt modelId="{CBEE21D7-CF9E-4CBD-A568-693347C4A6A8}">
      <dgm:prSet phldrT="[Testo]"/>
      <dgm:spPr/>
      <dgm:t>
        <a:bodyPr/>
        <a:lstStyle/>
        <a:p>
          <a:r>
            <a:rPr lang="it-IT" dirty="0"/>
            <a:t>To </a:t>
          </a:r>
          <a:r>
            <a:rPr lang="it-IT" dirty="0" err="1"/>
            <a:t>evaluate</a:t>
          </a:r>
          <a:r>
            <a:rPr lang="it-IT" dirty="0"/>
            <a:t> the impact of </a:t>
          </a:r>
          <a:r>
            <a:rPr lang="it-IT" dirty="0" err="1"/>
            <a:t>planned</a:t>
          </a:r>
          <a:r>
            <a:rPr lang="it-IT" dirty="0"/>
            <a:t> network </a:t>
          </a:r>
          <a:r>
            <a:rPr lang="it-IT" dirty="0" err="1"/>
            <a:t>reinforcements</a:t>
          </a:r>
          <a:r>
            <a:rPr lang="it-IT" dirty="0"/>
            <a:t> </a:t>
          </a:r>
        </a:p>
      </dgm:t>
    </dgm:pt>
    <dgm:pt modelId="{6D5B8470-CAFF-462B-8214-E2DA23AC441C}" type="parTrans" cxnId="{4BD8434F-F466-4E1A-A9E5-FBCC69BD67C3}">
      <dgm:prSet/>
      <dgm:spPr/>
      <dgm:t>
        <a:bodyPr/>
        <a:lstStyle/>
        <a:p>
          <a:endParaRPr lang="it-IT"/>
        </a:p>
      </dgm:t>
    </dgm:pt>
    <dgm:pt modelId="{BFEEF94A-1F40-4428-ABAE-1DB58954E2C5}" type="sibTrans" cxnId="{4BD8434F-F466-4E1A-A9E5-FBCC69BD67C3}">
      <dgm:prSet/>
      <dgm:spPr/>
      <dgm:t>
        <a:bodyPr/>
        <a:lstStyle/>
        <a:p>
          <a:endParaRPr lang="it-IT"/>
        </a:p>
      </dgm:t>
    </dgm:pt>
    <dgm:pt modelId="{AB4068F1-174A-4C26-AC22-A15507FE5352}">
      <dgm:prSet/>
      <dgm:spPr/>
      <dgm:t>
        <a:bodyPr/>
        <a:lstStyle/>
        <a:p>
          <a:pPr>
            <a:lnSpc>
              <a:spcPct val="100000"/>
            </a:lnSpc>
            <a:spcAft>
              <a:spcPts val="0"/>
            </a:spcAft>
          </a:pPr>
          <a:r>
            <a:rPr lang="en-US" dirty="0"/>
            <a:t>would be necessary by 2040.</a:t>
          </a:r>
          <a:endParaRPr lang="it-IT" dirty="0"/>
        </a:p>
      </dgm:t>
    </dgm:pt>
    <dgm:pt modelId="{8EA12DAB-B806-46DA-A84F-AB0F1041EE53}" type="parTrans" cxnId="{9846B13A-362A-4525-956B-9848C24FBAE1}">
      <dgm:prSet/>
      <dgm:spPr/>
      <dgm:t>
        <a:bodyPr/>
        <a:lstStyle/>
        <a:p>
          <a:endParaRPr lang="it-IT"/>
        </a:p>
      </dgm:t>
    </dgm:pt>
    <dgm:pt modelId="{C8CCB2AB-5D1B-44B8-A742-0A63785642F1}" type="sibTrans" cxnId="{9846B13A-362A-4525-956B-9848C24FBAE1}">
      <dgm:prSet/>
      <dgm:spPr/>
      <dgm:t>
        <a:bodyPr/>
        <a:lstStyle/>
        <a:p>
          <a:endParaRPr lang="it-IT"/>
        </a:p>
      </dgm:t>
    </dgm:pt>
    <dgm:pt modelId="{EB2A013C-F315-46B9-8B50-B74E395D4E68}" type="pres">
      <dgm:prSet presAssocID="{4CDC793E-545D-44B8-BB10-4C6D628DC961}" presName="Name0" presStyleCnt="0">
        <dgm:presLayoutVars>
          <dgm:chMax val="5"/>
          <dgm:chPref val="5"/>
          <dgm:dir/>
          <dgm:animLvl val="lvl"/>
        </dgm:presLayoutVars>
      </dgm:prSet>
      <dgm:spPr/>
    </dgm:pt>
    <dgm:pt modelId="{2B128BC0-510F-462F-9022-6078A9041C10}" type="pres">
      <dgm:prSet presAssocID="{A26F9899-AAEA-406B-A1DB-5DB83E3C653A}" presName="parentText1" presStyleLbl="node1" presStyleIdx="0" presStyleCnt="3">
        <dgm:presLayoutVars>
          <dgm:chMax/>
          <dgm:chPref val="3"/>
          <dgm:bulletEnabled val="1"/>
        </dgm:presLayoutVars>
      </dgm:prSet>
      <dgm:spPr/>
    </dgm:pt>
    <dgm:pt modelId="{BF952C28-E90A-40A5-A5C3-E7574039D398}" type="pres">
      <dgm:prSet presAssocID="{A26F9899-AAEA-406B-A1DB-5DB83E3C653A}" presName="childText1" presStyleLbl="solidAlignAcc1" presStyleIdx="0" presStyleCnt="3" custScaleY="50549">
        <dgm:presLayoutVars>
          <dgm:chMax val="0"/>
          <dgm:chPref val="0"/>
          <dgm:bulletEnabled val="1"/>
        </dgm:presLayoutVars>
      </dgm:prSet>
      <dgm:spPr/>
    </dgm:pt>
    <dgm:pt modelId="{B186C0C6-DDB4-42FA-A32F-159EC0889DAA}" type="pres">
      <dgm:prSet presAssocID="{6F10F346-3294-4A11-9363-6FAE62095E58}" presName="parentText2" presStyleLbl="node1" presStyleIdx="1" presStyleCnt="3">
        <dgm:presLayoutVars>
          <dgm:chMax/>
          <dgm:chPref val="3"/>
          <dgm:bulletEnabled val="1"/>
        </dgm:presLayoutVars>
      </dgm:prSet>
      <dgm:spPr/>
    </dgm:pt>
    <dgm:pt modelId="{3F822E96-776C-4F15-BECB-0FFD0D98D5E0}" type="pres">
      <dgm:prSet presAssocID="{6F10F346-3294-4A11-9363-6FAE62095E58}" presName="childText2" presStyleLbl="solidAlignAcc1" presStyleIdx="1" presStyleCnt="3" custScaleY="54658">
        <dgm:presLayoutVars>
          <dgm:chMax val="0"/>
          <dgm:chPref val="0"/>
          <dgm:bulletEnabled val="1"/>
        </dgm:presLayoutVars>
      </dgm:prSet>
      <dgm:spPr/>
    </dgm:pt>
    <dgm:pt modelId="{91BD0F3D-32B2-43BF-8321-152920014DA2}" type="pres">
      <dgm:prSet presAssocID="{D7FB86DE-ECBC-42E5-8AD2-61B3CEB09389}" presName="parentText3" presStyleLbl="node1" presStyleIdx="2" presStyleCnt="3">
        <dgm:presLayoutVars>
          <dgm:chMax/>
          <dgm:chPref val="3"/>
          <dgm:bulletEnabled val="1"/>
        </dgm:presLayoutVars>
      </dgm:prSet>
      <dgm:spPr/>
    </dgm:pt>
    <dgm:pt modelId="{F8E048C7-7031-4749-B4C0-4CD96A086EE3}" type="pres">
      <dgm:prSet presAssocID="{D7FB86DE-ECBC-42E5-8AD2-61B3CEB09389}" presName="childText3" presStyleLbl="solidAlignAcc1" presStyleIdx="2" presStyleCnt="3" custScaleY="56915">
        <dgm:presLayoutVars>
          <dgm:chMax val="0"/>
          <dgm:chPref val="0"/>
          <dgm:bulletEnabled val="1"/>
        </dgm:presLayoutVars>
      </dgm:prSet>
      <dgm:spPr/>
    </dgm:pt>
  </dgm:ptLst>
  <dgm:cxnLst>
    <dgm:cxn modelId="{66F76C0A-972A-42DA-92FE-CC6D6AF701DE}" srcId="{6F10F346-3294-4A11-9363-6FAE62095E58}" destId="{8DAD0102-C25C-4D89-8D60-2A038BA79A63}" srcOrd="0" destOrd="0" parTransId="{140F876D-A860-4B18-9495-391755D6825C}" sibTransId="{13C989A4-ADC8-4FAD-9E0C-1C80D2284E6E}"/>
    <dgm:cxn modelId="{EA882A2A-2F44-45C4-B6D6-F50FFBEB3AB6}" type="presOf" srcId="{CBEE21D7-CF9E-4CBD-A568-693347C4A6A8}" destId="{F8E048C7-7031-4749-B4C0-4CD96A086EE3}" srcOrd="0" destOrd="0" presId="urn:microsoft.com/office/officeart/2009/3/layout/IncreasingArrowsProcess"/>
    <dgm:cxn modelId="{72D84836-69E8-4B81-88D1-CD88C17AD00D}" srcId="{4CDC793E-545D-44B8-BB10-4C6D628DC961}" destId="{6F10F346-3294-4A11-9363-6FAE62095E58}" srcOrd="1" destOrd="0" parTransId="{7E8DF809-C8F6-4545-9060-46AF24C6736F}" sibTransId="{967EDA46-9450-49B0-89B0-09D1D6A4D70B}"/>
    <dgm:cxn modelId="{9846B13A-362A-4525-956B-9848C24FBAE1}" srcId="{6F10F346-3294-4A11-9363-6FAE62095E58}" destId="{AB4068F1-174A-4C26-AC22-A15507FE5352}" srcOrd="1" destOrd="0" parTransId="{8EA12DAB-B806-46DA-A84F-AB0F1041EE53}" sibTransId="{C8CCB2AB-5D1B-44B8-A742-0A63785642F1}"/>
    <dgm:cxn modelId="{18787A3F-71C3-4B47-9850-D66EA8431A6F}" type="presOf" srcId="{6F10F346-3294-4A11-9363-6FAE62095E58}" destId="{B186C0C6-DDB4-42FA-A32F-159EC0889DAA}" srcOrd="0" destOrd="0" presId="urn:microsoft.com/office/officeart/2009/3/layout/IncreasingArrowsProcess"/>
    <dgm:cxn modelId="{48576B5C-CAC3-4FB1-BE49-75EF0A14CA5B}" type="presOf" srcId="{74274826-893F-4DD4-B438-2C2232C01B39}" destId="{BF952C28-E90A-40A5-A5C3-E7574039D398}" srcOrd="0" destOrd="0" presId="urn:microsoft.com/office/officeart/2009/3/layout/IncreasingArrowsProcess"/>
    <dgm:cxn modelId="{0E911A4C-A6F1-4C02-9BFB-9367E3CDBA1F}" type="presOf" srcId="{4CDC793E-545D-44B8-BB10-4C6D628DC961}" destId="{EB2A013C-F315-46B9-8B50-B74E395D4E68}" srcOrd="0" destOrd="0" presId="urn:microsoft.com/office/officeart/2009/3/layout/IncreasingArrowsProcess"/>
    <dgm:cxn modelId="{4BD8434F-F466-4E1A-A9E5-FBCC69BD67C3}" srcId="{D7FB86DE-ECBC-42E5-8AD2-61B3CEB09389}" destId="{CBEE21D7-CF9E-4CBD-A568-693347C4A6A8}" srcOrd="0" destOrd="0" parTransId="{6D5B8470-CAFF-462B-8214-E2DA23AC441C}" sibTransId="{BFEEF94A-1F40-4428-ABAE-1DB58954E2C5}"/>
    <dgm:cxn modelId="{0E5BF1B6-08FF-458D-94A3-61A1168E1A61}" type="presOf" srcId="{D7FB86DE-ECBC-42E5-8AD2-61B3CEB09389}" destId="{91BD0F3D-32B2-43BF-8321-152920014DA2}" srcOrd="0" destOrd="0" presId="urn:microsoft.com/office/officeart/2009/3/layout/IncreasingArrowsProcess"/>
    <dgm:cxn modelId="{3FDAF6D2-421C-4C0C-9A91-192DA1A9BABB}" type="presOf" srcId="{A26F9899-AAEA-406B-A1DB-5DB83E3C653A}" destId="{2B128BC0-510F-462F-9022-6078A9041C10}" srcOrd="0" destOrd="0" presId="urn:microsoft.com/office/officeart/2009/3/layout/IncreasingArrowsProcess"/>
    <dgm:cxn modelId="{60A215D4-DAC8-4F26-A475-4FF52E919FE0}" srcId="{4CDC793E-545D-44B8-BB10-4C6D628DC961}" destId="{A26F9899-AAEA-406B-A1DB-5DB83E3C653A}" srcOrd="0" destOrd="0" parTransId="{256776F9-3C46-4F80-A24F-DF505A25409E}" sibTransId="{1C55AF68-674D-43D6-BDB2-08A61AD5A4F5}"/>
    <dgm:cxn modelId="{986D12D5-9732-48A8-AAEC-EE1AEB7800A4}" type="presOf" srcId="{AB4068F1-174A-4C26-AC22-A15507FE5352}" destId="{3F822E96-776C-4F15-BECB-0FFD0D98D5E0}" srcOrd="0" destOrd="1" presId="urn:microsoft.com/office/officeart/2009/3/layout/IncreasingArrowsProcess"/>
    <dgm:cxn modelId="{8110FCD5-5F41-4254-903A-A166568063BA}" srcId="{4CDC793E-545D-44B8-BB10-4C6D628DC961}" destId="{D7FB86DE-ECBC-42E5-8AD2-61B3CEB09389}" srcOrd="2" destOrd="0" parTransId="{E9FD39EB-F110-4072-B5EA-044646B8EEF7}" sibTransId="{9ED7F83B-2DDE-470B-9311-24DE5E53B9EE}"/>
    <dgm:cxn modelId="{C4DE0BD8-7B31-4D62-AFC4-AFA99F1DFAD3}" type="presOf" srcId="{8DAD0102-C25C-4D89-8D60-2A038BA79A63}" destId="{3F822E96-776C-4F15-BECB-0FFD0D98D5E0}" srcOrd="0" destOrd="0" presId="urn:microsoft.com/office/officeart/2009/3/layout/IncreasingArrowsProcess"/>
    <dgm:cxn modelId="{486879E1-82E6-4B6B-AC23-1277908DB7A2}" srcId="{A26F9899-AAEA-406B-A1DB-5DB83E3C653A}" destId="{74274826-893F-4DD4-B438-2C2232C01B39}" srcOrd="0" destOrd="0" parTransId="{AE41E69D-20CE-45E4-A477-E16669FD736B}" sibTransId="{B4536838-8CC5-4B50-88E8-8B996C809D02}"/>
    <dgm:cxn modelId="{4934109A-2126-42DD-8168-D986B41A60D8}" type="presParOf" srcId="{EB2A013C-F315-46B9-8B50-B74E395D4E68}" destId="{2B128BC0-510F-462F-9022-6078A9041C10}" srcOrd="0" destOrd="0" presId="urn:microsoft.com/office/officeart/2009/3/layout/IncreasingArrowsProcess"/>
    <dgm:cxn modelId="{5FB4CF5E-2D90-42E1-B082-920F4D9FEE9F}" type="presParOf" srcId="{EB2A013C-F315-46B9-8B50-B74E395D4E68}" destId="{BF952C28-E90A-40A5-A5C3-E7574039D398}" srcOrd="1" destOrd="0" presId="urn:microsoft.com/office/officeart/2009/3/layout/IncreasingArrowsProcess"/>
    <dgm:cxn modelId="{926356C5-BDD4-49FE-BEB3-CFD9F8F0F843}" type="presParOf" srcId="{EB2A013C-F315-46B9-8B50-B74E395D4E68}" destId="{B186C0C6-DDB4-42FA-A32F-159EC0889DAA}" srcOrd="2" destOrd="0" presId="urn:microsoft.com/office/officeart/2009/3/layout/IncreasingArrowsProcess"/>
    <dgm:cxn modelId="{0064D1C6-FF08-445E-8173-3DBF6F8B4C1B}" type="presParOf" srcId="{EB2A013C-F315-46B9-8B50-B74E395D4E68}" destId="{3F822E96-776C-4F15-BECB-0FFD0D98D5E0}" srcOrd="3" destOrd="0" presId="urn:microsoft.com/office/officeart/2009/3/layout/IncreasingArrowsProcess"/>
    <dgm:cxn modelId="{5FCE4468-096F-4B84-995A-D617F31E299A}" type="presParOf" srcId="{EB2A013C-F315-46B9-8B50-B74E395D4E68}" destId="{91BD0F3D-32B2-43BF-8321-152920014DA2}" srcOrd="4" destOrd="0" presId="urn:microsoft.com/office/officeart/2009/3/layout/IncreasingArrowsProcess"/>
    <dgm:cxn modelId="{9795592E-7B97-49C7-A2B3-F3315C1555B7}" type="presParOf" srcId="{EB2A013C-F315-46B9-8B50-B74E395D4E68}" destId="{F8E048C7-7031-4749-B4C0-4CD96A086EE3}" srcOrd="5" destOrd="0" presId="urn:microsoft.com/office/officeart/2009/3/layout/IncreasingArrows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BAC4F6C-E537-4191-BA5F-EC82F8CCBDA6}"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it-IT"/>
        </a:p>
      </dgm:t>
    </dgm:pt>
    <dgm:pt modelId="{817CC082-1ED4-48BA-9446-C0976F87F40A}">
      <dgm:prSet phldrT="[Testo]"/>
      <dgm:spPr/>
      <dgm:t>
        <a:bodyPr/>
        <a:lstStyle/>
        <a:p>
          <a:r>
            <a:rPr lang="it-IT" dirty="0" err="1"/>
            <a:t>Perimeter</a:t>
          </a:r>
          <a:endParaRPr lang="it-IT" dirty="0"/>
        </a:p>
      </dgm:t>
    </dgm:pt>
    <dgm:pt modelId="{5F0109DF-B1B1-47D1-8A9D-BFABDDD239E7}" type="parTrans" cxnId="{2FBF5AC0-1214-4A16-B5C8-478F08AC4510}">
      <dgm:prSet/>
      <dgm:spPr/>
      <dgm:t>
        <a:bodyPr/>
        <a:lstStyle/>
        <a:p>
          <a:endParaRPr lang="it-IT"/>
        </a:p>
      </dgm:t>
    </dgm:pt>
    <dgm:pt modelId="{81A9CC4E-70E3-4C49-A616-0F12E7F0AA12}" type="sibTrans" cxnId="{2FBF5AC0-1214-4A16-B5C8-478F08AC4510}">
      <dgm:prSet/>
      <dgm:spPr/>
      <dgm:t>
        <a:bodyPr/>
        <a:lstStyle/>
        <a:p>
          <a:endParaRPr lang="it-IT"/>
        </a:p>
      </dgm:t>
    </dgm:pt>
    <dgm:pt modelId="{EA28DF13-5E8D-4AEE-9DBA-2D1966766185}">
      <dgm:prSet phldrT="[Testo]" custT="1"/>
      <dgm:spPr/>
      <dgm:t>
        <a:bodyPr/>
        <a:lstStyle/>
        <a:p>
          <a:pPr algn="l"/>
          <a:r>
            <a:rPr lang="it-IT" sz="2000" dirty="0"/>
            <a:t>34 </a:t>
          </a:r>
          <a:r>
            <a:rPr lang="it-IT" sz="2000" dirty="0" err="1"/>
            <a:t>countries</a:t>
          </a:r>
          <a:r>
            <a:rPr lang="it-IT" sz="2000" dirty="0"/>
            <a:t> </a:t>
          </a:r>
          <a:r>
            <a:rPr lang="it-IT" sz="2000" dirty="0" err="1"/>
            <a:t>modelled</a:t>
          </a:r>
          <a:endParaRPr lang="it-IT" sz="2000" dirty="0"/>
        </a:p>
      </dgm:t>
    </dgm:pt>
    <dgm:pt modelId="{94D5BD7C-3D3F-4193-8559-DD4EEDC1EF2C}" type="parTrans" cxnId="{CA746881-FC7F-4EB7-AEF3-5EB993CF88F0}">
      <dgm:prSet/>
      <dgm:spPr/>
      <dgm:t>
        <a:bodyPr/>
        <a:lstStyle/>
        <a:p>
          <a:endParaRPr lang="it-IT"/>
        </a:p>
      </dgm:t>
    </dgm:pt>
    <dgm:pt modelId="{DD80C178-9FD7-4954-9F9A-AA4ACFD1A2B3}" type="sibTrans" cxnId="{CA746881-FC7F-4EB7-AEF3-5EB993CF88F0}">
      <dgm:prSet/>
      <dgm:spPr/>
      <dgm:t>
        <a:bodyPr/>
        <a:lstStyle/>
        <a:p>
          <a:endParaRPr lang="it-IT"/>
        </a:p>
      </dgm:t>
    </dgm:pt>
    <dgm:pt modelId="{3B63E6E0-D7F1-4FC2-90B2-EDD645399A86}">
      <dgm:prSet phldrT="[Testo]" custT="1"/>
      <dgm:spPr/>
      <dgm:t>
        <a:bodyPr/>
        <a:lstStyle/>
        <a:p>
          <a:pPr algn="l"/>
          <a:r>
            <a:rPr lang="it-IT" sz="2000" dirty="0"/>
            <a:t>5 </a:t>
          </a:r>
          <a:r>
            <a:rPr lang="it-IT" sz="2000" dirty="0" err="1"/>
            <a:t>countries</a:t>
          </a:r>
          <a:r>
            <a:rPr lang="it-IT" sz="2000" dirty="0"/>
            <a:t> </a:t>
          </a:r>
          <a:r>
            <a:rPr lang="it-IT" sz="2000" dirty="0" err="1"/>
            <a:t>modelled</a:t>
          </a:r>
          <a:r>
            <a:rPr lang="it-IT" sz="2000" dirty="0"/>
            <a:t> by more </a:t>
          </a:r>
          <a:r>
            <a:rPr lang="it-IT" sz="2000" dirty="0" err="1"/>
            <a:t>than</a:t>
          </a:r>
          <a:r>
            <a:rPr lang="it-IT" sz="2000" dirty="0"/>
            <a:t> </a:t>
          </a:r>
          <a:r>
            <a:rPr lang="it-IT" sz="2000" dirty="0" err="1"/>
            <a:t>one</a:t>
          </a:r>
          <a:r>
            <a:rPr lang="it-IT" sz="2000" dirty="0"/>
            <a:t> market area</a:t>
          </a:r>
        </a:p>
      </dgm:t>
    </dgm:pt>
    <dgm:pt modelId="{AB09935C-058F-47E3-9F93-B8E955BF0FA5}" type="parTrans" cxnId="{B0E3E56E-5D9A-47BD-9C8F-1D43DB8218FC}">
      <dgm:prSet/>
      <dgm:spPr/>
      <dgm:t>
        <a:bodyPr/>
        <a:lstStyle/>
        <a:p>
          <a:endParaRPr lang="it-IT"/>
        </a:p>
      </dgm:t>
    </dgm:pt>
    <dgm:pt modelId="{5B4D92D1-40CA-4CBF-9C95-8F2FADB3D642}" type="sibTrans" cxnId="{B0E3E56E-5D9A-47BD-9C8F-1D43DB8218FC}">
      <dgm:prSet/>
      <dgm:spPr/>
      <dgm:t>
        <a:bodyPr/>
        <a:lstStyle/>
        <a:p>
          <a:endParaRPr lang="it-IT"/>
        </a:p>
      </dgm:t>
    </dgm:pt>
    <dgm:pt modelId="{48FD979E-C91C-4AF3-B5F1-542467D875C8}">
      <dgm:prSet phldrT="[Testo]"/>
      <dgm:spPr/>
      <dgm:t>
        <a:bodyPr/>
        <a:lstStyle/>
        <a:p>
          <a:r>
            <a:rPr lang="it-IT" dirty="0" err="1"/>
            <a:t>Modelling</a:t>
          </a:r>
          <a:endParaRPr lang="it-IT" dirty="0"/>
        </a:p>
      </dgm:t>
    </dgm:pt>
    <dgm:pt modelId="{4EDF08B5-C804-497C-B9D3-64F44B499E24}" type="parTrans" cxnId="{AC28A3F5-A4A6-40E5-82E9-40ECA9C1736E}">
      <dgm:prSet/>
      <dgm:spPr/>
      <dgm:t>
        <a:bodyPr/>
        <a:lstStyle/>
        <a:p>
          <a:endParaRPr lang="it-IT"/>
        </a:p>
      </dgm:t>
    </dgm:pt>
    <dgm:pt modelId="{DE126F1F-9336-44E4-BFAB-B6DB92D04C76}" type="sibTrans" cxnId="{AC28A3F5-A4A6-40E5-82E9-40ECA9C1736E}">
      <dgm:prSet/>
      <dgm:spPr/>
      <dgm:t>
        <a:bodyPr/>
        <a:lstStyle/>
        <a:p>
          <a:endParaRPr lang="it-IT"/>
        </a:p>
      </dgm:t>
    </dgm:pt>
    <dgm:pt modelId="{68B583F5-DF53-4280-9598-1E945ED6504E}">
      <dgm:prSet phldrT="[Testo]" custT="1"/>
      <dgm:spPr/>
      <dgm:t>
        <a:bodyPr/>
        <a:lstStyle/>
        <a:p>
          <a:r>
            <a:rPr lang="it-IT" sz="2000" dirty="0"/>
            <a:t>The/</a:t>
          </a:r>
          <a:r>
            <a:rPr lang="it-IT" sz="2000" dirty="0" err="1"/>
            <a:t>hyd</a:t>
          </a:r>
          <a:r>
            <a:rPr lang="it-IT" sz="2000" dirty="0"/>
            <a:t> </a:t>
          </a:r>
          <a:r>
            <a:rPr lang="it-IT" sz="2000" dirty="0" err="1"/>
            <a:t>optimization</a:t>
          </a:r>
          <a:endParaRPr lang="it-IT" sz="2000" dirty="0"/>
        </a:p>
      </dgm:t>
    </dgm:pt>
    <dgm:pt modelId="{AE6883C1-B775-4403-B0D5-B552F3AEC554}" type="parTrans" cxnId="{8462BB2F-2C4A-492D-8C31-FA2D601B4EBB}">
      <dgm:prSet/>
      <dgm:spPr/>
      <dgm:t>
        <a:bodyPr/>
        <a:lstStyle/>
        <a:p>
          <a:endParaRPr lang="it-IT"/>
        </a:p>
      </dgm:t>
    </dgm:pt>
    <dgm:pt modelId="{F0B0828C-59CF-4007-9EC6-BF1EE0A01503}" type="sibTrans" cxnId="{8462BB2F-2C4A-492D-8C31-FA2D601B4EBB}">
      <dgm:prSet/>
      <dgm:spPr/>
      <dgm:t>
        <a:bodyPr/>
        <a:lstStyle/>
        <a:p>
          <a:endParaRPr lang="it-IT"/>
        </a:p>
      </dgm:t>
    </dgm:pt>
    <dgm:pt modelId="{81C552E3-DCE9-47A7-A2CD-5BF6605B42D5}">
      <dgm:prSet phldrT="[Testo]" custT="1"/>
      <dgm:spPr/>
      <dgm:t>
        <a:bodyPr/>
        <a:lstStyle/>
        <a:p>
          <a:r>
            <a:rPr lang="it-IT" sz="2000" dirty="0"/>
            <a:t>RES generation </a:t>
          </a:r>
          <a:r>
            <a:rPr lang="it-IT" sz="2000" dirty="0" err="1"/>
            <a:t>based</a:t>
          </a:r>
          <a:r>
            <a:rPr lang="it-IT" sz="2000" dirty="0"/>
            <a:t> on </a:t>
          </a:r>
          <a:r>
            <a:rPr lang="it-IT" sz="2000" dirty="0" err="1"/>
            <a:t>Climate</a:t>
          </a:r>
          <a:r>
            <a:rPr lang="it-IT" sz="2000" dirty="0"/>
            <a:t> </a:t>
          </a:r>
          <a:r>
            <a:rPr lang="it-IT" sz="2000" dirty="0" err="1"/>
            <a:t>conditions</a:t>
          </a:r>
          <a:endParaRPr lang="it-IT" sz="2000" dirty="0"/>
        </a:p>
      </dgm:t>
    </dgm:pt>
    <dgm:pt modelId="{B0F0E082-4995-4A8B-9FA0-6D5B73CA1515}" type="parTrans" cxnId="{09D4964E-69D8-46EA-A824-2FAB93AB3B2C}">
      <dgm:prSet/>
      <dgm:spPr/>
      <dgm:t>
        <a:bodyPr/>
        <a:lstStyle/>
        <a:p>
          <a:endParaRPr lang="it-IT"/>
        </a:p>
      </dgm:t>
    </dgm:pt>
    <dgm:pt modelId="{34AAC6E5-CCCB-43A4-8FC9-6A67FC5B26FD}" type="sibTrans" cxnId="{09D4964E-69D8-46EA-A824-2FAB93AB3B2C}">
      <dgm:prSet/>
      <dgm:spPr/>
      <dgm:t>
        <a:bodyPr/>
        <a:lstStyle/>
        <a:p>
          <a:endParaRPr lang="it-IT"/>
        </a:p>
      </dgm:t>
    </dgm:pt>
    <dgm:pt modelId="{28166999-4215-416C-AD83-EFDA984D895F}">
      <dgm:prSet phldrT="[Testo]"/>
      <dgm:spPr/>
      <dgm:t>
        <a:bodyPr/>
        <a:lstStyle/>
        <a:p>
          <a:r>
            <a:rPr lang="it-IT" dirty="0" err="1"/>
            <a:t>Approach</a:t>
          </a:r>
          <a:r>
            <a:rPr lang="it-IT" dirty="0"/>
            <a:t> </a:t>
          </a:r>
        </a:p>
      </dgm:t>
    </dgm:pt>
    <dgm:pt modelId="{74BBFA30-1777-4D95-AB19-E8A6D6313002}" type="parTrans" cxnId="{2D2AEA6D-FE5B-44ED-BFA9-6B7E5C2653DD}">
      <dgm:prSet/>
      <dgm:spPr/>
      <dgm:t>
        <a:bodyPr/>
        <a:lstStyle/>
        <a:p>
          <a:endParaRPr lang="it-IT"/>
        </a:p>
      </dgm:t>
    </dgm:pt>
    <dgm:pt modelId="{E8FF90AB-E2E1-4ABA-928D-731F0EBDA9D2}" type="sibTrans" cxnId="{2D2AEA6D-FE5B-44ED-BFA9-6B7E5C2653DD}">
      <dgm:prSet/>
      <dgm:spPr/>
      <dgm:t>
        <a:bodyPr/>
        <a:lstStyle/>
        <a:p>
          <a:endParaRPr lang="it-IT"/>
        </a:p>
      </dgm:t>
    </dgm:pt>
    <dgm:pt modelId="{844CF3B9-7683-43E0-B123-E698FEA1F7F3}">
      <dgm:prSet phldrT="[Testo]" custT="1"/>
      <dgm:spPr/>
      <dgm:t>
        <a:bodyPr/>
        <a:lstStyle/>
        <a:p>
          <a:r>
            <a:rPr lang="it-IT" sz="2000" dirty="0" err="1"/>
            <a:t>Deterministic</a:t>
          </a:r>
          <a:r>
            <a:rPr lang="it-IT" sz="2000" dirty="0"/>
            <a:t> </a:t>
          </a:r>
          <a:r>
            <a:rPr lang="it-IT" sz="2000" dirty="0" err="1"/>
            <a:t>simulation</a:t>
          </a:r>
          <a:endParaRPr lang="it-IT" sz="2000" dirty="0"/>
        </a:p>
      </dgm:t>
    </dgm:pt>
    <dgm:pt modelId="{589686A5-A2B6-4243-83C1-AEAC66C3BDD1}" type="parTrans" cxnId="{BEC626E3-7D59-4875-BBC8-3651C6E8DEE2}">
      <dgm:prSet/>
      <dgm:spPr/>
      <dgm:t>
        <a:bodyPr/>
        <a:lstStyle/>
        <a:p>
          <a:endParaRPr lang="it-IT"/>
        </a:p>
      </dgm:t>
    </dgm:pt>
    <dgm:pt modelId="{2B68A1E2-759D-4B78-A65D-D9F1778B39B1}" type="sibTrans" cxnId="{BEC626E3-7D59-4875-BBC8-3651C6E8DEE2}">
      <dgm:prSet/>
      <dgm:spPr/>
      <dgm:t>
        <a:bodyPr/>
        <a:lstStyle/>
        <a:p>
          <a:endParaRPr lang="it-IT"/>
        </a:p>
      </dgm:t>
    </dgm:pt>
    <dgm:pt modelId="{7C46266B-70AF-483B-87F2-ECD3DD22223D}">
      <dgm:prSet phldrT="[Testo]" custT="1"/>
      <dgm:spPr/>
      <dgm:t>
        <a:bodyPr/>
        <a:lstStyle/>
        <a:p>
          <a:r>
            <a:rPr lang="it-IT" sz="2000" dirty="0"/>
            <a:t>Market and network </a:t>
          </a:r>
          <a:r>
            <a:rPr lang="it-IT" sz="2000" dirty="0" err="1"/>
            <a:t>analysis</a:t>
          </a:r>
          <a:r>
            <a:rPr lang="it-IT" sz="2000" dirty="0"/>
            <a:t> </a:t>
          </a:r>
          <a:r>
            <a:rPr lang="it-IT" sz="2000" dirty="0" err="1"/>
            <a:t>combined</a:t>
          </a:r>
          <a:endParaRPr lang="it-IT" sz="2000" dirty="0"/>
        </a:p>
      </dgm:t>
    </dgm:pt>
    <dgm:pt modelId="{04C4B42F-FEE5-4108-BFFD-A417B7DA413A}" type="parTrans" cxnId="{CD368952-03F0-4323-8764-BC156490B488}">
      <dgm:prSet/>
      <dgm:spPr/>
      <dgm:t>
        <a:bodyPr/>
        <a:lstStyle/>
        <a:p>
          <a:endParaRPr lang="it-IT"/>
        </a:p>
      </dgm:t>
    </dgm:pt>
    <dgm:pt modelId="{A326D190-34FD-4A9D-952F-4C312978497B}" type="sibTrans" cxnId="{CD368952-03F0-4323-8764-BC156490B488}">
      <dgm:prSet/>
      <dgm:spPr/>
      <dgm:t>
        <a:bodyPr/>
        <a:lstStyle/>
        <a:p>
          <a:endParaRPr lang="it-IT"/>
        </a:p>
      </dgm:t>
    </dgm:pt>
    <dgm:pt modelId="{7860D8B4-3A48-4F0A-9FD5-C31708A15E98}" type="pres">
      <dgm:prSet presAssocID="{DBAC4F6C-E537-4191-BA5F-EC82F8CCBDA6}" presName="Name0" presStyleCnt="0">
        <dgm:presLayoutVars>
          <dgm:dir/>
          <dgm:animLvl val="lvl"/>
          <dgm:resizeHandles val="exact"/>
        </dgm:presLayoutVars>
      </dgm:prSet>
      <dgm:spPr/>
    </dgm:pt>
    <dgm:pt modelId="{AFC1F7D8-5D79-44DB-9C6D-AD2624DC1DBF}" type="pres">
      <dgm:prSet presAssocID="{817CC082-1ED4-48BA-9446-C0976F87F40A}" presName="composite" presStyleCnt="0"/>
      <dgm:spPr/>
    </dgm:pt>
    <dgm:pt modelId="{566A606D-B011-42F5-A6FD-186595897A7B}" type="pres">
      <dgm:prSet presAssocID="{817CC082-1ED4-48BA-9446-C0976F87F40A}" presName="parTx" presStyleLbl="alignNode1" presStyleIdx="0" presStyleCnt="3">
        <dgm:presLayoutVars>
          <dgm:chMax val="0"/>
          <dgm:chPref val="0"/>
          <dgm:bulletEnabled val="1"/>
        </dgm:presLayoutVars>
      </dgm:prSet>
      <dgm:spPr/>
    </dgm:pt>
    <dgm:pt modelId="{A574EB52-A3F2-4E00-96E9-5AEF97B6D050}" type="pres">
      <dgm:prSet presAssocID="{817CC082-1ED4-48BA-9446-C0976F87F40A}" presName="desTx" presStyleLbl="alignAccFollowNode1" presStyleIdx="0" presStyleCnt="3">
        <dgm:presLayoutVars>
          <dgm:bulletEnabled val="1"/>
        </dgm:presLayoutVars>
      </dgm:prSet>
      <dgm:spPr/>
    </dgm:pt>
    <dgm:pt modelId="{0FB90A8C-7AAF-4481-A8F0-F2D747BBFEB0}" type="pres">
      <dgm:prSet presAssocID="{81A9CC4E-70E3-4C49-A616-0F12E7F0AA12}" presName="space" presStyleCnt="0"/>
      <dgm:spPr/>
    </dgm:pt>
    <dgm:pt modelId="{D13B27F5-5742-4D10-8CE6-062D3419A63A}" type="pres">
      <dgm:prSet presAssocID="{48FD979E-C91C-4AF3-B5F1-542467D875C8}" presName="composite" presStyleCnt="0"/>
      <dgm:spPr/>
    </dgm:pt>
    <dgm:pt modelId="{238708CA-3791-40A9-B357-B88F919A1EDB}" type="pres">
      <dgm:prSet presAssocID="{48FD979E-C91C-4AF3-B5F1-542467D875C8}" presName="parTx" presStyleLbl="alignNode1" presStyleIdx="1" presStyleCnt="3">
        <dgm:presLayoutVars>
          <dgm:chMax val="0"/>
          <dgm:chPref val="0"/>
          <dgm:bulletEnabled val="1"/>
        </dgm:presLayoutVars>
      </dgm:prSet>
      <dgm:spPr/>
    </dgm:pt>
    <dgm:pt modelId="{680A2F39-17B6-41E2-BADC-DD0D6622060A}" type="pres">
      <dgm:prSet presAssocID="{48FD979E-C91C-4AF3-B5F1-542467D875C8}" presName="desTx" presStyleLbl="alignAccFollowNode1" presStyleIdx="1" presStyleCnt="3">
        <dgm:presLayoutVars>
          <dgm:bulletEnabled val="1"/>
        </dgm:presLayoutVars>
      </dgm:prSet>
      <dgm:spPr/>
    </dgm:pt>
    <dgm:pt modelId="{89BB5294-5156-4AB7-82A0-606B1538C0EB}" type="pres">
      <dgm:prSet presAssocID="{DE126F1F-9336-44E4-BFAB-B6DB92D04C76}" presName="space" presStyleCnt="0"/>
      <dgm:spPr/>
    </dgm:pt>
    <dgm:pt modelId="{A3E60493-8E5D-4D0E-9168-B83DDFBF90CB}" type="pres">
      <dgm:prSet presAssocID="{28166999-4215-416C-AD83-EFDA984D895F}" presName="composite" presStyleCnt="0"/>
      <dgm:spPr/>
    </dgm:pt>
    <dgm:pt modelId="{2F7340E2-DE05-44A9-B767-4FEA4C266A4A}" type="pres">
      <dgm:prSet presAssocID="{28166999-4215-416C-AD83-EFDA984D895F}" presName="parTx" presStyleLbl="alignNode1" presStyleIdx="2" presStyleCnt="3">
        <dgm:presLayoutVars>
          <dgm:chMax val="0"/>
          <dgm:chPref val="0"/>
          <dgm:bulletEnabled val="1"/>
        </dgm:presLayoutVars>
      </dgm:prSet>
      <dgm:spPr/>
    </dgm:pt>
    <dgm:pt modelId="{BD2054FF-6BDC-45D7-A5D3-321F001EF876}" type="pres">
      <dgm:prSet presAssocID="{28166999-4215-416C-AD83-EFDA984D895F}" presName="desTx" presStyleLbl="alignAccFollowNode1" presStyleIdx="2" presStyleCnt="3">
        <dgm:presLayoutVars>
          <dgm:bulletEnabled val="1"/>
        </dgm:presLayoutVars>
      </dgm:prSet>
      <dgm:spPr/>
    </dgm:pt>
  </dgm:ptLst>
  <dgm:cxnLst>
    <dgm:cxn modelId="{3F48A215-D7FF-462C-8224-2149CD72FB68}" type="presOf" srcId="{DBAC4F6C-E537-4191-BA5F-EC82F8CCBDA6}" destId="{7860D8B4-3A48-4F0A-9FD5-C31708A15E98}" srcOrd="0" destOrd="0" presId="urn:microsoft.com/office/officeart/2005/8/layout/hList1"/>
    <dgm:cxn modelId="{8462BB2F-2C4A-492D-8C31-FA2D601B4EBB}" srcId="{48FD979E-C91C-4AF3-B5F1-542467D875C8}" destId="{68B583F5-DF53-4280-9598-1E945ED6504E}" srcOrd="0" destOrd="0" parTransId="{AE6883C1-B775-4403-B0D5-B552F3AEC554}" sibTransId="{F0B0828C-59CF-4007-9EC6-BF1EE0A01503}"/>
    <dgm:cxn modelId="{E9CCF532-5AAF-4429-9415-17A0B7FF30DA}" type="presOf" srcId="{EA28DF13-5E8D-4AEE-9DBA-2D1966766185}" destId="{A574EB52-A3F2-4E00-96E9-5AEF97B6D050}" srcOrd="0" destOrd="0" presId="urn:microsoft.com/office/officeart/2005/8/layout/hList1"/>
    <dgm:cxn modelId="{B7F00139-8343-4F27-B479-F2CC41B19EF5}" type="presOf" srcId="{48FD979E-C91C-4AF3-B5F1-542467D875C8}" destId="{238708CA-3791-40A9-B357-B88F919A1EDB}" srcOrd="0" destOrd="0" presId="urn:microsoft.com/office/officeart/2005/8/layout/hList1"/>
    <dgm:cxn modelId="{BC1FDC40-29A9-45F3-83AB-BD2A3C585561}" type="presOf" srcId="{28166999-4215-416C-AD83-EFDA984D895F}" destId="{2F7340E2-DE05-44A9-B767-4FEA4C266A4A}" srcOrd="0" destOrd="0" presId="urn:microsoft.com/office/officeart/2005/8/layout/hList1"/>
    <dgm:cxn modelId="{4F6A9F42-565F-4B45-B8B3-0933EE6CDE8F}" type="presOf" srcId="{81C552E3-DCE9-47A7-A2CD-5BF6605B42D5}" destId="{680A2F39-17B6-41E2-BADC-DD0D6622060A}" srcOrd="0" destOrd="1" presId="urn:microsoft.com/office/officeart/2005/8/layout/hList1"/>
    <dgm:cxn modelId="{2D2AEA6D-FE5B-44ED-BFA9-6B7E5C2653DD}" srcId="{DBAC4F6C-E537-4191-BA5F-EC82F8CCBDA6}" destId="{28166999-4215-416C-AD83-EFDA984D895F}" srcOrd="2" destOrd="0" parTransId="{74BBFA30-1777-4D95-AB19-E8A6D6313002}" sibTransId="{E8FF90AB-E2E1-4ABA-928D-731F0EBDA9D2}"/>
    <dgm:cxn modelId="{09D4964E-69D8-46EA-A824-2FAB93AB3B2C}" srcId="{48FD979E-C91C-4AF3-B5F1-542467D875C8}" destId="{81C552E3-DCE9-47A7-A2CD-5BF6605B42D5}" srcOrd="1" destOrd="0" parTransId="{B0F0E082-4995-4A8B-9FA0-6D5B73CA1515}" sibTransId="{34AAC6E5-CCCB-43A4-8FC9-6A67FC5B26FD}"/>
    <dgm:cxn modelId="{B0E3E56E-5D9A-47BD-9C8F-1D43DB8218FC}" srcId="{817CC082-1ED4-48BA-9446-C0976F87F40A}" destId="{3B63E6E0-D7F1-4FC2-90B2-EDD645399A86}" srcOrd="1" destOrd="0" parTransId="{AB09935C-058F-47E3-9F93-B8E955BF0FA5}" sibTransId="{5B4D92D1-40CA-4CBF-9C95-8F2FADB3D642}"/>
    <dgm:cxn modelId="{97A83A4F-8550-4E27-8D02-6A8E7B9F1F54}" type="presOf" srcId="{3B63E6E0-D7F1-4FC2-90B2-EDD645399A86}" destId="{A574EB52-A3F2-4E00-96E9-5AEF97B6D050}" srcOrd="0" destOrd="1" presId="urn:microsoft.com/office/officeart/2005/8/layout/hList1"/>
    <dgm:cxn modelId="{CD368952-03F0-4323-8764-BC156490B488}" srcId="{28166999-4215-416C-AD83-EFDA984D895F}" destId="{7C46266B-70AF-483B-87F2-ECD3DD22223D}" srcOrd="1" destOrd="0" parTransId="{04C4B42F-FEE5-4108-BFFD-A417B7DA413A}" sibTransId="{A326D190-34FD-4A9D-952F-4C312978497B}"/>
    <dgm:cxn modelId="{99BDAB53-9EE7-46AB-B391-B14AA86E3288}" type="presOf" srcId="{844CF3B9-7683-43E0-B123-E698FEA1F7F3}" destId="{BD2054FF-6BDC-45D7-A5D3-321F001EF876}" srcOrd="0" destOrd="0" presId="urn:microsoft.com/office/officeart/2005/8/layout/hList1"/>
    <dgm:cxn modelId="{CA746881-FC7F-4EB7-AEF3-5EB993CF88F0}" srcId="{817CC082-1ED4-48BA-9446-C0976F87F40A}" destId="{EA28DF13-5E8D-4AEE-9DBA-2D1966766185}" srcOrd="0" destOrd="0" parTransId="{94D5BD7C-3D3F-4193-8559-DD4EEDC1EF2C}" sibTransId="{DD80C178-9FD7-4954-9F9A-AA4ACFD1A2B3}"/>
    <dgm:cxn modelId="{694BADA7-0D2F-47AA-A295-01A91714DE84}" type="presOf" srcId="{68B583F5-DF53-4280-9598-1E945ED6504E}" destId="{680A2F39-17B6-41E2-BADC-DD0D6622060A}" srcOrd="0" destOrd="0" presId="urn:microsoft.com/office/officeart/2005/8/layout/hList1"/>
    <dgm:cxn modelId="{2FBF5AC0-1214-4A16-B5C8-478F08AC4510}" srcId="{DBAC4F6C-E537-4191-BA5F-EC82F8CCBDA6}" destId="{817CC082-1ED4-48BA-9446-C0976F87F40A}" srcOrd="0" destOrd="0" parTransId="{5F0109DF-B1B1-47D1-8A9D-BFABDDD239E7}" sibTransId="{81A9CC4E-70E3-4C49-A616-0F12E7F0AA12}"/>
    <dgm:cxn modelId="{0C85F2C9-AB13-437E-A751-9ACAD21AA36B}" type="presOf" srcId="{817CC082-1ED4-48BA-9446-C0976F87F40A}" destId="{566A606D-B011-42F5-A6FD-186595897A7B}" srcOrd="0" destOrd="0" presId="urn:microsoft.com/office/officeart/2005/8/layout/hList1"/>
    <dgm:cxn modelId="{BEC626E3-7D59-4875-BBC8-3651C6E8DEE2}" srcId="{28166999-4215-416C-AD83-EFDA984D895F}" destId="{844CF3B9-7683-43E0-B123-E698FEA1F7F3}" srcOrd="0" destOrd="0" parTransId="{589686A5-A2B6-4243-83C1-AEAC66C3BDD1}" sibTransId="{2B68A1E2-759D-4B78-A65D-D9F1778B39B1}"/>
    <dgm:cxn modelId="{79C219EF-5162-4E51-B2FA-994548E53D23}" type="presOf" srcId="{7C46266B-70AF-483B-87F2-ECD3DD22223D}" destId="{BD2054FF-6BDC-45D7-A5D3-321F001EF876}" srcOrd="0" destOrd="1" presId="urn:microsoft.com/office/officeart/2005/8/layout/hList1"/>
    <dgm:cxn modelId="{AC28A3F5-A4A6-40E5-82E9-40ECA9C1736E}" srcId="{DBAC4F6C-E537-4191-BA5F-EC82F8CCBDA6}" destId="{48FD979E-C91C-4AF3-B5F1-542467D875C8}" srcOrd="1" destOrd="0" parTransId="{4EDF08B5-C804-497C-B9D3-64F44B499E24}" sibTransId="{DE126F1F-9336-44E4-BFAB-B6DB92D04C76}"/>
    <dgm:cxn modelId="{1BE67FF4-E1DE-4CB3-A6DF-BD22EAAF3D97}" type="presParOf" srcId="{7860D8B4-3A48-4F0A-9FD5-C31708A15E98}" destId="{AFC1F7D8-5D79-44DB-9C6D-AD2624DC1DBF}" srcOrd="0" destOrd="0" presId="urn:microsoft.com/office/officeart/2005/8/layout/hList1"/>
    <dgm:cxn modelId="{AADA22B1-23E9-4497-8762-6937AA5293F0}" type="presParOf" srcId="{AFC1F7D8-5D79-44DB-9C6D-AD2624DC1DBF}" destId="{566A606D-B011-42F5-A6FD-186595897A7B}" srcOrd="0" destOrd="0" presId="urn:microsoft.com/office/officeart/2005/8/layout/hList1"/>
    <dgm:cxn modelId="{F2B2D587-A5A9-44E2-BC6A-21C165AEF75F}" type="presParOf" srcId="{AFC1F7D8-5D79-44DB-9C6D-AD2624DC1DBF}" destId="{A574EB52-A3F2-4E00-96E9-5AEF97B6D050}" srcOrd="1" destOrd="0" presId="urn:microsoft.com/office/officeart/2005/8/layout/hList1"/>
    <dgm:cxn modelId="{C63281BC-C027-42AA-97ED-762097151D4D}" type="presParOf" srcId="{7860D8B4-3A48-4F0A-9FD5-C31708A15E98}" destId="{0FB90A8C-7AAF-4481-A8F0-F2D747BBFEB0}" srcOrd="1" destOrd="0" presId="urn:microsoft.com/office/officeart/2005/8/layout/hList1"/>
    <dgm:cxn modelId="{8FC859AB-870E-4469-BEEE-36EEB2F4D88C}" type="presParOf" srcId="{7860D8B4-3A48-4F0A-9FD5-C31708A15E98}" destId="{D13B27F5-5742-4D10-8CE6-062D3419A63A}" srcOrd="2" destOrd="0" presId="urn:microsoft.com/office/officeart/2005/8/layout/hList1"/>
    <dgm:cxn modelId="{86B1ABB1-6DD7-475E-8832-C3FDF723BAE7}" type="presParOf" srcId="{D13B27F5-5742-4D10-8CE6-062D3419A63A}" destId="{238708CA-3791-40A9-B357-B88F919A1EDB}" srcOrd="0" destOrd="0" presId="urn:microsoft.com/office/officeart/2005/8/layout/hList1"/>
    <dgm:cxn modelId="{AA1B3E73-89F4-4ABF-85B6-60E1B48F3E98}" type="presParOf" srcId="{D13B27F5-5742-4D10-8CE6-062D3419A63A}" destId="{680A2F39-17B6-41E2-BADC-DD0D6622060A}" srcOrd="1" destOrd="0" presId="urn:microsoft.com/office/officeart/2005/8/layout/hList1"/>
    <dgm:cxn modelId="{EDE5013C-8209-4689-A64D-A7981485C579}" type="presParOf" srcId="{7860D8B4-3A48-4F0A-9FD5-C31708A15E98}" destId="{89BB5294-5156-4AB7-82A0-606B1538C0EB}" srcOrd="3" destOrd="0" presId="urn:microsoft.com/office/officeart/2005/8/layout/hList1"/>
    <dgm:cxn modelId="{D2F2D954-495B-431A-B3DC-54FEAED561E2}" type="presParOf" srcId="{7860D8B4-3A48-4F0A-9FD5-C31708A15E98}" destId="{A3E60493-8E5D-4D0E-9168-B83DDFBF90CB}" srcOrd="4" destOrd="0" presId="urn:microsoft.com/office/officeart/2005/8/layout/hList1"/>
    <dgm:cxn modelId="{7590C100-B564-4C35-8B3A-D7D34DAF8B87}" type="presParOf" srcId="{A3E60493-8E5D-4D0E-9168-B83DDFBF90CB}" destId="{2F7340E2-DE05-44A9-B767-4FEA4C266A4A}" srcOrd="0" destOrd="0" presId="urn:microsoft.com/office/officeart/2005/8/layout/hList1"/>
    <dgm:cxn modelId="{3E90AE1E-C823-4A72-A713-DC674C0F9070}" type="presParOf" srcId="{A3E60493-8E5D-4D0E-9168-B83DDFBF90CB}" destId="{BD2054FF-6BDC-45D7-A5D3-321F001EF876}"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AF26B66-99D9-42DC-9376-7693BFE3D3E1}"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it-IT"/>
        </a:p>
      </dgm:t>
    </dgm:pt>
    <dgm:pt modelId="{B5D6DCC2-569F-4713-B8A4-AF76DF9EA7E3}">
      <dgm:prSet phldrT="[Testo]" custT="1"/>
      <dgm:spPr/>
      <dgm:t>
        <a:bodyPr/>
        <a:lstStyle/>
        <a:p>
          <a:r>
            <a:rPr lang="it-IT" sz="2400" dirty="0"/>
            <a:t>Market </a:t>
          </a:r>
          <a:r>
            <a:rPr lang="it-IT" sz="2400" dirty="0" err="1"/>
            <a:t>studies</a:t>
          </a:r>
          <a:endParaRPr lang="it-IT" sz="2400" dirty="0"/>
        </a:p>
      </dgm:t>
    </dgm:pt>
    <dgm:pt modelId="{3501FD63-D910-4ADB-8D54-34EC3E92EF82}" type="parTrans" cxnId="{BBAA5044-B203-4CCB-8642-ED665B56F11A}">
      <dgm:prSet/>
      <dgm:spPr/>
      <dgm:t>
        <a:bodyPr/>
        <a:lstStyle/>
        <a:p>
          <a:endParaRPr lang="it-IT"/>
        </a:p>
      </dgm:t>
    </dgm:pt>
    <dgm:pt modelId="{9045EC8E-F61F-4369-88A3-B941456C0FA0}" type="sibTrans" cxnId="{BBAA5044-B203-4CCB-8642-ED665B56F11A}">
      <dgm:prSet/>
      <dgm:spPr/>
      <dgm:t>
        <a:bodyPr/>
        <a:lstStyle/>
        <a:p>
          <a:endParaRPr lang="it-IT"/>
        </a:p>
      </dgm:t>
    </dgm:pt>
    <dgm:pt modelId="{E46B4F41-419C-46C8-875C-A0BB3905F539}">
      <dgm:prSet phldrT="[Testo]" custT="1"/>
      <dgm:spPr/>
      <dgm:t>
        <a:bodyPr/>
        <a:lstStyle/>
        <a:p>
          <a:r>
            <a:rPr lang="it-IT" sz="1600" dirty="0" err="1">
              <a:latin typeface="Century Gothic" panose="020B0502020202020204" pitchFamily="34" charset="0"/>
            </a:rPr>
            <a:t>Identification</a:t>
          </a:r>
          <a:r>
            <a:rPr lang="it-IT" sz="1600" dirty="0">
              <a:latin typeface="Century Gothic" panose="020B0502020202020204" pitchFamily="34" charset="0"/>
            </a:rPr>
            <a:t> of </a:t>
          </a:r>
          <a:r>
            <a:rPr lang="it-IT" sz="1600" dirty="0" err="1">
              <a:latin typeface="Century Gothic" panose="020B0502020202020204" pitchFamily="34" charset="0"/>
            </a:rPr>
            <a:t>potential</a:t>
          </a:r>
          <a:r>
            <a:rPr lang="it-IT" sz="1600" dirty="0">
              <a:latin typeface="Century Gothic" panose="020B0502020202020204" pitchFamily="34" charset="0"/>
            </a:rPr>
            <a:t> </a:t>
          </a:r>
          <a:r>
            <a:rPr lang="it-IT" sz="1600" dirty="0" err="1">
              <a:latin typeface="Century Gothic" panose="020B0502020202020204" pitchFamily="34" charset="0"/>
            </a:rPr>
            <a:t>needs</a:t>
          </a:r>
          <a:r>
            <a:rPr lang="it-IT" sz="1600" dirty="0">
              <a:latin typeface="Century Gothic" panose="020B0502020202020204" pitchFamily="34" charset="0"/>
            </a:rPr>
            <a:t> </a:t>
          </a:r>
          <a:r>
            <a:rPr lang="it-IT" sz="1600" dirty="0" err="1">
              <a:latin typeface="Century Gothic" panose="020B0502020202020204" pitchFamily="34" charset="0"/>
            </a:rPr>
            <a:t>based</a:t>
          </a:r>
          <a:r>
            <a:rPr lang="it-IT" sz="1600" dirty="0">
              <a:latin typeface="Century Gothic" panose="020B0502020202020204" pitchFamily="34" charset="0"/>
            </a:rPr>
            <a:t> on </a:t>
          </a:r>
          <a:r>
            <a:rPr lang="it-IT" sz="1600" dirty="0" err="1">
              <a:latin typeface="Century Gothic" panose="020B0502020202020204" pitchFamily="34" charset="0"/>
            </a:rPr>
            <a:t>marginal</a:t>
          </a:r>
          <a:r>
            <a:rPr lang="it-IT" sz="1600" dirty="0">
              <a:latin typeface="Century Gothic" panose="020B0502020202020204" pitchFamily="34" charset="0"/>
            </a:rPr>
            <a:t> </a:t>
          </a:r>
          <a:r>
            <a:rPr lang="it-IT" sz="1600" dirty="0" err="1">
              <a:latin typeface="Century Gothic" panose="020B0502020202020204" pitchFamily="34" charset="0"/>
            </a:rPr>
            <a:t>costs</a:t>
          </a:r>
          <a:r>
            <a:rPr lang="it-IT" sz="1600" dirty="0">
              <a:latin typeface="Century Gothic" panose="020B0502020202020204" pitchFamily="34" charset="0"/>
            </a:rPr>
            <a:t> </a:t>
          </a:r>
          <a:r>
            <a:rPr lang="it-IT" sz="1600" dirty="0" err="1">
              <a:latin typeface="Century Gothic" panose="020B0502020202020204" pitchFamily="34" charset="0"/>
            </a:rPr>
            <a:t>diff</a:t>
          </a:r>
          <a:r>
            <a:rPr lang="it-IT" sz="1600" dirty="0">
              <a:latin typeface="Century Gothic" panose="020B0502020202020204" pitchFamily="34" charset="0"/>
            </a:rPr>
            <a:t>.  and the </a:t>
          </a:r>
          <a:r>
            <a:rPr lang="it-IT" sz="1600" dirty="0" err="1">
              <a:latin typeface="Century Gothic" panose="020B0502020202020204" pitchFamily="34" charset="0"/>
            </a:rPr>
            <a:t>cost</a:t>
          </a:r>
          <a:r>
            <a:rPr lang="it-IT" sz="1600" dirty="0">
              <a:latin typeface="Century Gothic" panose="020B0502020202020204" pitchFamily="34" charset="0"/>
            </a:rPr>
            <a:t> of </a:t>
          </a:r>
          <a:r>
            <a:rPr lang="it-IT" sz="1600" dirty="0" err="1">
              <a:latin typeface="Century Gothic" panose="020B0502020202020204" pitchFamily="34" charset="0"/>
            </a:rPr>
            <a:t>capacity</a:t>
          </a:r>
          <a:r>
            <a:rPr lang="it-IT" sz="1600" dirty="0">
              <a:latin typeface="Century Gothic" panose="020B0502020202020204" pitchFamily="34" charset="0"/>
            </a:rPr>
            <a:t> </a:t>
          </a:r>
          <a:r>
            <a:rPr lang="it-IT" sz="1600" dirty="0" err="1">
              <a:latin typeface="Century Gothic" panose="020B0502020202020204" pitchFamily="34" charset="0"/>
            </a:rPr>
            <a:t>incr</a:t>
          </a:r>
          <a:r>
            <a:rPr lang="it-IT" sz="1600" dirty="0">
              <a:latin typeface="Century Gothic" panose="020B0502020202020204" pitchFamily="34" charset="0"/>
            </a:rPr>
            <a:t>.</a:t>
          </a:r>
        </a:p>
      </dgm:t>
    </dgm:pt>
    <dgm:pt modelId="{A3A3D21A-FC30-41B7-8E19-6DBB8AFD6D67}" type="parTrans" cxnId="{4863852E-DFBE-4FB3-B89A-77FD8DEA7736}">
      <dgm:prSet/>
      <dgm:spPr/>
      <dgm:t>
        <a:bodyPr/>
        <a:lstStyle/>
        <a:p>
          <a:endParaRPr lang="it-IT"/>
        </a:p>
      </dgm:t>
    </dgm:pt>
    <dgm:pt modelId="{11507AAB-9636-4C95-91FF-5FE63731965A}" type="sibTrans" cxnId="{4863852E-DFBE-4FB3-B89A-77FD8DEA7736}">
      <dgm:prSet/>
      <dgm:spPr/>
      <dgm:t>
        <a:bodyPr/>
        <a:lstStyle/>
        <a:p>
          <a:endParaRPr lang="it-IT"/>
        </a:p>
      </dgm:t>
    </dgm:pt>
    <dgm:pt modelId="{3750E3E4-8C56-40DA-AF32-32D389D3403C}">
      <dgm:prSet phldrT="[Testo]" custT="1"/>
      <dgm:spPr/>
      <dgm:t>
        <a:bodyPr/>
        <a:lstStyle/>
        <a:p>
          <a:r>
            <a:rPr lang="it-IT" sz="1600" dirty="0" err="1">
              <a:latin typeface="Century Gothic" panose="020B0502020202020204" pitchFamily="34" charset="0"/>
            </a:rPr>
            <a:t>Check</a:t>
          </a:r>
          <a:r>
            <a:rPr lang="it-IT" sz="1600" dirty="0">
              <a:latin typeface="Century Gothic" panose="020B0502020202020204" pitchFamily="34" charset="0"/>
            </a:rPr>
            <a:t> of </a:t>
          </a:r>
          <a:r>
            <a:rPr lang="it-IT" sz="1600" dirty="0" err="1">
              <a:latin typeface="Century Gothic" panose="020B0502020202020204" pitchFamily="34" charset="0"/>
            </a:rPr>
            <a:t>economic</a:t>
          </a:r>
          <a:r>
            <a:rPr lang="it-IT" sz="1600" dirty="0">
              <a:latin typeface="Century Gothic" panose="020B0502020202020204" pitchFamily="34" charset="0"/>
            </a:rPr>
            <a:t> </a:t>
          </a:r>
          <a:r>
            <a:rPr lang="it-IT" sz="1600" dirty="0" err="1">
              <a:latin typeface="Century Gothic" panose="020B0502020202020204" pitchFamily="34" charset="0"/>
            </a:rPr>
            <a:t>efficiency</a:t>
          </a:r>
          <a:r>
            <a:rPr lang="it-IT" sz="1600" dirty="0">
              <a:latin typeface="Century Gothic" panose="020B0502020202020204" pitchFamily="34" charset="0"/>
            </a:rPr>
            <a:t> </a:t>
          </a:r>
        </a:p>
      </dgm:t>
    </dgm:pt>
    <dgm:pt modelId="{E126557E-7B7A-4B31-8335-02B8C2B6E819}" type="parTrans" cxnId="{5A3E6619-2749-4E11-9972-9586C90E4A24}">
      <dgm:prSet/>
      <dgm:spPr/>
      <dgm:t>
        <a:bodyPr/>
        <a:lstStyle/>
        <a:p>
          <a:endParaRPr lang="it-IT"/>
        </a:p>
      </dgm:t>
    </dgm:pt>
    <dgm:pt modelId="{73969AD1-ADD3-41BF-979D-342BACDAFF93}" type="sibTrans" cxnId="{5A3E6619-2749-4E11-9972-9586C90E4A24}">
      <dgm:prSet/>
      <dgm:spPr/>
      <dgm:t>
        <a:bodyPr/>
        <a:lstStyle/>
        <a:p>
          <a:endParaRPr lang="it-IT"/>
        </a:p>
      </dgm:t>
    </dgm:pt>
    <dgm:pt modelId="{C3B69B47-AFF3-44A6-83CC-56A19E893D1F}">
      <dgm:prSet phldrT="[Testo]" custT="1"/>
      <dgm:spPr/>
      <dgm:t>
        <a:bodyPr/>
        <a:lstStyle/>
        <a:p>
          <a:r>
            <a:rPr lang="it-IT" sz="2400" dirty="0"/>
            <a:t>Network studies</a:t>
          </a:r>
        </a:p>
      </dgm:t>
    </dgm:pt>
    <dgm:pt modelId="{1A5F8D08-8DF9-4E21-BB02-99A7D0C8890C}" type="parTrans" cxnId="{977B9466-98BA-4C7C-B241-574E821868E2}">
      <dgm:prSet/>
      <dgm:spPr/>
      <dgm:t>
        <a:bodyPr/>
        <a:lstStyle/>
        <a:p>
          <a:endParaRPr lang="it-IT"/>
        </a:p>
      </dgm:t>
    </dgm:pt>
    <dgm:pt modelId="{D0C97765-976A-4EE3-AE5D-BFDB8EB5DA8F}" type="sibTrans" cxnId="{977B9466-98BA-4C7C-B241-574E821868E2}">
      <dgm:prSet/>
      <dgm:spPr/>
      <dgm:t>
        <a:bodyPr/>
        <a:lstStyle/>
        <a:p>
          <a:endParaRPr lang="it-IT"/>
        </a:p>
      </dgm:t>
    </dgm:pt>
    <dgm:pt modelId="{C133B407-F4F7-4128-A9D4-D773D17948B2}">
      <dgm:prSet phldrT="[Testo]" custT="1"/>
      <dgm:spPr/>
      <dgm:t>
        <a:bodyPr/>
        <a:lstStyle/>
        <a:p>
          <a:r>
            <a:rPr lang="it-IT" sz="1600" dirty="0" err="1">
              <a:latin typeface="Century Gothic" panose="020B0502020202020204" pitchFamily="34" charset="0"/>
            </a:rPr>
            <a:t>Identification</a:t>
          </a:r>
          <a:r>
            <a:rPr lang="it-IT" sz="1600" dirty="0">
              <a:latin typeface="Century Gothic" panose="020B0502020202020204" pitchFamily="34" charset="0"/>
            </a:rPr>
            <a:t> of cross </a:t>
          </a:r>
          <a:r>
            <a:rPr lang="it-IT" sz="1600" dirty="0" err="1">
              <a:latin typeface="Century Gothic" panose="020B0502020202020204" pitchFamily="34" charset="0"/>
            </a:rPr>
            <a:t>border</a:t>
          </a:r>
          <a:r>
            <a:rPr lang="it-IT" sz="1600" dirty="0">
              <a:latin typeface="Century Gothic" panose="020B0502020202020204" pitchFamily="34" charset="0"/>
            </a:rPr>
            <a:t> and </a:t>
          </a:r>
          <a:r>
            <a:rPr lang="it-IT" sz="1600" dirty="0" err="1">
              <a:latin typeface="Century Gothic" panose="020B0502020202020204" pitchFamily="34" charset="0"/>
            </a:rPr>
            <a:t>internal</a:t>
          </a:r>
          <a:r>
            <a:rPr lang="it-IT" sz="1600" dirty="0">
              <a:latin typeface="Century Gothic" panose="020B0502020202020204" pitchFamily="34" charset="0"/>
            </a:rPr>
            <a:t> </a:t>
          </a:r>
          <a:r>
            <a:rPr lang="it-IT" sz="1600" dirty="0" err="1">
              <a:latin typeface="Century Gothic" panose="020B0502020202020204" pitchFamily="34" charset="0"/>
            </a:rPr>
            <a:t>bottlenecks</a:t>
          </a:r>
          <a:endParaRPr lang="it-IT" sz="1600" dirty="0">
            <a:latin typeface="Century Gothic" panose="020B0502020202020204" pitchFamily="34" charset="0"/>
          </a:endParaRPr>
        </a:p>
      </dgm:t>
    </dgm:pt>
    <dgm:pt modelId="{B6B3E401-CE8B-4E08-97D5-3BB384D3BBD0}" type="parTrans" cxnId="{2E5928C4-CDA5-4F41-8E27-B6B034E2833B}">
      <dgm:prSet/>
      <dgm:spPr/>
      <dgm:t>
        <a:bodyPr/>
        <a:lstStyle/>
        <a:p>
          <a:endParaRPr lang="it-IT"/>
        </a:p>
      </dgm:t>
    </dgm:pt>
    <dgm:pt modelId="{6810CD66-D6B0-4486-A017-423014C2B379}" type="sibTrans" cxnId="{2E5928C4-CDA5-4F41-8E27-B6B034E2833B}">
      <dgm:prSet/>
      <dgm:spPr/>
      <dgm:t>
        <a:bodyPr/>
        <a:lstStyle/>
        <a:p>
          <a:endParaRPr lang="it-IT"/>
        </a:p>
      </dgm:t>
    </dgm:pt>
    <dgm:pt modelId="{3B2BDC23-7909-4459-AC31-E587D8FEBDDF}">
      <dgm:prSet phldrT="[Testo]" custT="1"/>
      <dgm:spPr/>
      <dgm:t>
        <a:bodyPr/>
        <a:lstStyle/>
        <a:p>
          <a:r>
            <a:rPr lang="it-IT" sz="1600" dirty="0">
              <a:latin typeface="Century Gothic" panose="020B0502020202020204" pitchFamily="34" charset="0"/>
            </a:rPr>
            <a:t>Update of </a:t>
          </a:r>
          <a:r>
            <a:rPr lang="it-IT" sz="1600" dirty="0" err="1">
              <a:latin typeface="Century Gothic" panose="020B0502020202020204" pitchFamily="34" charset="0"/>
            </a:rPr>
            <a:t>costs</a:t>
          </a:r>
          <a:r>
            <a:rPr lang="it-IT" sz="1600" dirty="0">
              <a:latin typeface="Century Gothic" panose="020B0502020202020204" pitchFamily="34" charset="0"/>
            </a:rPr>
            <a:t> of </a:t>
          </a:r>
          <a:r>
            <a:rPr lang="it-IT" sz="1600" dirty="0" err="1">
              <a:latin typeface="Century Gothic" panose="020B0502020202020204" pitchFamily="34" charset="0"/>
            </a:rPr>
            <a:t>capacity</a:t>
          </a:r>
          <a:r>
            <a:rPr lang="it-IT" sz="1600" dirty="0">
              <a:latin typeface="Century Gothic" panose="020B0502020202020204" pitchFamily="34" charset="0"/>
            </a:rPr>
            <a:t> </a:t>
          </a:r>
          <a:r>
            <a:rPr lang="it-IT" sz="1600" dirty="0" err="1">
              <a:latin typeface="Century Gothic" panose="020B0502020202020204" pitchFamily="34" charset="0"/>
            </a:rPr>
            <a:t>increase</a:t>
          </a:r>
          <a:endParaRPr lang="it-IT" sz="1600" dirty="0">
            <a:latin typeface="Century Gothic" panose="020B0502020202020204" pitchFamily="34" charset="0"/>
          </a:endParaRPr>
        </a:p>
      </dgm:t>
    </dgm:pt>
    <dgm:pt modelId="{183CE2E2-6CA2-4FD6-996C-462A72FBF153}" type="parTrans" cxnId="{EFD2F979-C828-41D4-8314-6E9471AB90DE}">
      <dgm:prSet/>
      <dgm:spPr/>
      <dgm:t>
        <a:bodyPr/>
        <a:lstStyle/>
        <a:p>
          <a:endParaRPr lang="it-IT"/>
        </a:p>
      </dgm:t>
    </dgm:pt>
    <dgm:pt modelId="{E77C69C5-F9DF-41AE-9FAF-7169568FEB96}" type="sibTrans" cxnId="{EFD2F979-C828-41D4-8314-6E9471AB90DE}">
      <dgm:prSet/>
      <dgm:spPr/>
      <dgm:t>
        <a:bodyPr/>
        <a:lstStyle/>
        <a:p>
          <a:endParaRPr lang="it-IT"/>
        </a:p>
      </dgm:t>
    </dgm:pt>
    <dgm:pt modelId="{1B84705E-8989-4ACE-9FDE-C7132D2543E4}">
      <dgm:prSet phldrT="[Testo]" custT="1"/>
      <dgm:spPr/>
      <dgm:t>
        <a:bodyPr/>
        <a:lstStyle/>
        <a:p>
          <a:pPr>
            <a:spcAft>
              <a:spcPts val="0"/>
            </a:spcAft>
          </a:pPr>
          <a:r>
            <a:rPr lang="it-IT" sz="2400" dirty="0"/>
            <a:t>Regional</a:t>
          </a:r>
        </a:p>
        <a:p>
          <a:pPr>
            <a:spcAft>
              <a:spcPts val="0"/>
            </a:spcAft>
          </a:pPr>
          <a:r>
            <a:rPr lang="it-IT" sz="2400" dirty="0"/>
            <a:t>expert check</a:t>
          </a:r>
        </a:p>
      </dgm:t>
    </dgm:pt>
    <dgm:pt modelId="{564CA2DC-E10D-4FB1-9701-D916F76EC2D2}" type="parTrans" cxnId="{9919CF13-C3B8-47F8-8B80-697D47601B20}">
      <dgm:prSet/>
      <dgm:spPr/>
      <dgm:t>
        <a:bodyPr/>
        <a:lstStyle/>
        <a:p>
          <a:endParaRPr lang="it-IT"/>
        </a:p>
      </dgm:t>
    </dgm:pt>
    <dgm:pt modelId="{29EE0236-F2D5-4CBF-BA2B-C09C489D9F9B}" type="sibTrans" cxnId="{9919CF13-C3B8-47F8-8B80-697D47601B20}">
      <dgm:prSet/>
      <dgm:spPr/>
      <dgm:t>
        <a:bodyPr/>
        <a:lstStyle/>
        <a:p>
          <a:endParaRPr lang="it-IT"/>
        </a:p>
      </dgm:t>
    </dgm:pt>
    <dgm:pt modelId="{966EDF06-BB3A-4C16-A346-2CFB518562BB}">
      <dgm:prSet phldrT="[Testo]" custT="1"/>
      <dgm:spPr/>
      <dgm:t>
        <a:bodyPr/>
        <a:lstStyle/>
        <a:p>
          <a:r>
            <a:rPr lang="it-IT" sz="1600" dirty="0">
              <a:latin typeface="Century Gothic" panose="020B0502020202020204" pitchFamily="34" charset="0"/>
            </a:rPr>
            <a:t>Integration of </a:t>
          </a:r>
          <a:r>
            <a:rPr lang="it-IT" sz="1600" dirty="0" err="1">
              <a:latin typeface="Century Gothic" panose="020B0502020202020204" pitchFamily="34" charset="0"/>
            </a:rPr>
            <a:t>renewable</a:t>
          </a:r>
          <a:r>
            <a:rPr lang="it-IT" sz="1600" dirty="0">
              <a:latin typeface="Century Gothic" panose="020B0502020202020204" pitchFamily="34" charset="0"/>
            </a:rPr>
            <a:t> generation </a:t>
          </a:r>
        </a:p>
      </dgm:t>
    </dgm:pt>
    <dgm:pt modelId="{B3E3C04F-185C-46C0-917C-2ED9DA9F1EB0}" type="parTrans" cxnId="{89E83491-8E70-477A-9F04-8E0973671AFB}">
      <dgm:prSet/>
      <dgm:spPr/>
      <dgm:t>
        <a:bodyPr/>
        <a:lstStyle/>
        <a:p>
          <a:endParaRPr lang="it-IT"/>
        </a:p>
      </dgm:t>
    </dgm:pt>
    <dgm:pt modelId="{4CC3E92D-0BA8-4D18-96B8-96C1A3BBCB5C}" type="sibTrans" cxnId="{89E83491-8E70-477A-9F04-8E0973671AFB}">
      <dgm:prSet/>
      <dgm:spPr/>
      <dgm:t>
        <a:bodyPr/>
        <a:lstStyle/>
        <a:p>
          <a:endParaRPr lang="it-IT"/>
        </a:p>
      </dgm:t>
    </dgm:pt>
    <dgm:pt modelId="{72906B80-8852-4C0F-A6ED-01951BE2A2A9}">
      <dgm:prSet phldrT="[Testo]" custT="1"/>
      <dgm:spPr/>
      <dgm:t>
        <a:bodyPr/>
        <a:lstStyle/>
        <a:p>
          <a:r>
            <a:rPr lang="it-IT" sz="1600" dirty="0" err="1">
              <a:latin typeface="Century Gothic" panose="020B0502020202020204" pitchFamily="34" charset="0"/>
            </a:rPr>
            <a:t>Check</a:t>
          </a:r>
          <a:r>
            <a:rPr lang="it-IT" sz="1600" dirty="0">
              <a:latin typeface="Century Gothic" panose="020B0502020202020204" pitchFamily="34" charset="0"/>
            </a:rPr>
            <a:t> of </a:t>
          </a:r>
          <a:r>
            <a:rPr lang="it-IT" sz="1600" dirty="0" err="1">
              <a:latin typeface="Century Gothic" panose="020B0502020202020204" pitchFamily="34" charset="0"/>
            </a:rPr>
            <a:t>interconnection</a:t>
          </a:r>
          <a:r>
            <a:rPr lang="it-IT" sz="1600" dirty="0">
              <a:latin typeface="Century Gothic" panose="020B0502020202020204" pitchFamily="34" charset="0"/>
            </a:rPr>
            <a:t> targets</a:t>
          </a:r>
        </a:p>
      </dgm:t>
    </dgm:pt>
    <dgm:pt modelId="{252FA79C-5C21-489A-9161-B511C345BB67}" type="parTrans" cxnId="{C0708CF0-3715-4A3D-9C82-3C28016C5E95}">
      <dgm:prSet/>
      <dgm:spPr/>
      <dgm:t>
        <a:bodyPr/>
        <a:lstStyle/>
        <a:p>
          <a:endParaRPr lang="it-IT"/>
        </a:p>
      </dgm:t>
    </dgm:pt>
    <dgm:pt modelId="{A2797744-22EB-471E-BD9B-21807FD324E4}" type="sibTrans" cxnId="{C0708CF0-3715-4A3D-9C82-3C28016C5E95}">
      <dgm:prSet/>
      <dgm:spPr/>
      <dgm:t>
        <a:bodyPr/>
        <a:lstStyle/>
        <a:p>
          <a:endParaRPr lang="it-IT"/>
        </a:p>
      </dgm:t>
    </dgm:pt>
    <dgm:pt modelId="{1E9597B1-11C2-4E3F-BB69-07A8F1EF956B}">
      <dgm:prSet phldrT="[Testo]" custT="1"/>
      <dgm:spPr/>
      <dgm:t>
        <a:bodyPr/>
        <a:lstStyle/>
        <a:p>
          <a:r>
            <a:rPr lang="it-IT" sz="1600" dirty="0" err="1">
              <a:latin typeface="Century Gothic" panose="020B0502020202020204" pitchFamily="34" charset="0"/>
            </a:rPr>
            <a:t>Reduction</a:t>
          </a:r>
          <a:r>
            <a:rPr lang="it-IT" sz="1600" dirty="0">
              <a:latin typeface="Century Gothic" panose="020B0502020202020204" pitchFamily="34" charset="0"/>
            </a:rPr>
            <a:t> of </a:t>
          </a:r>
          <a:r>
            <a:rPr lang="it-IT" sz="1600" dirty="0" err="1">
              <a:latin typeface="Century Gothic" panose="020B0502020202020204" pitchFamily="34" charset="0"/>
            </a:rPr>
            <a:t>risk</a:t>
          </a:r>
          <a:r>
            <a:rPr lang="it-IT" sz="1600" dirty="0">
              <a:latin typeface="Century Gothic" panose="020B0502020202020204" pitchFamily="34" charset="0"/>
            </a:rPr>
            <a:t> of </a:t>
          </a:r>
          <a:r>
            <a:rPr lang="it-IT" sz="1600" dirty="0" err="1">
              <a:latin typeface="Century Gothic" panose="020B0502020202020204" pitchFamily="34" charset="0"/>
            </a:rPr>
            <a:t>SoS</a:t>
          </a:r>
          <a:r>
            <a:rPr lang="it-IT" sz="1600" dirty="0">
              <a:latin typeface="Century Gothic" panose="020B0502020202020204" pitchFamily="34" charset="0"/>
            </a:rPr>
            <a:t> </a:t>
          </a:r>
          <a:r>
            <a:rPr lang="it-IT" sz="1600" dirty="0" err="1">
              <a:latin typeface="Century Gothic" panose="020B0502020202020204" pitchFamily="34" charset="0"/>
            </a:rPr>
            <a:t>issue</a:t>
          </a:r>
          <a:endParaRPr lang="it-IT" sz="1600" dirty="0">
            <a:latin typeface="Century Gothic" panose="020B0502020202020204" pitchFamily="34" charset="0"/>
          </a:endParaRPr>
        </a:p>
      </dgm:t>
    </dgm:pt>
    <dgm:pt modelId="{22C46A9D-F50D-4893-95F9-48A38CAB432A}" type="parTrans" cxnId="{D0FCD7A2-4B95-4D4E-BBA1-B3E6BBF55923}">
      <dgm:prSet/>
      <dgm:spPr/>
      <dgm:t>
        <a:bodyPr/>
        <a:lstStyle/>
        <a:p>
          <a:endParaRPr lang="it-IT"/>
        </a:p>
      </dgm:t>
    </dgm:pt>
    <dgm:pt modelId="{4561C6D1-6920-4C54-A119-2E40405D9D6D}" type="sibTrans" cxnId="{D0FCD7A2-4B95-4D4E-BBA1-B3E6BBF55923}">
      <dgm:prSet/>
      <dgm:spPr/>
      <dgm:t>
        <a:bodyPr/>
        <a:lstStyle/>
        <a:p>
          <a:endParaRPr lang="it-IT"/>
        </a:p>
      </dgm:t>
    </dgm:pt>
    <dgm:pt modelId="{3DAE5F6F-041B-4692-A7C5-264F2DCDAE61}" type="pres">
      <dgm:prSet presAssocID="{EAF26B66-99D9-42DC-9376-7693BFE3D3E1}" presName="Name0" presStyleCnt="0">
        <dgm:presLayoutVars>
          <dgm:dir/>
          <dgm:animLvl val="lvl"/>
          <dgm:resizeHandles val="exact"/>
        </dgm:presLayoutVars>
      </dgm:prSet>
      <dgm:spPr/>
    </dgm:pt>
    <dgm:pt modelId="{0DBC8FAF-6F6A-41D4-AAE9-73C27512FFA8}" type="pres">
      <dgm:prSet presAssocID="{EAF26B66-99D9-42DC-9376-7693BFE3D3E1}" presName="tSp" presStyleCnt="0"/>
      <dgm:spPr/>
    </dgm:pt>
    <dgm:pt modelId="{76E566B2-BEDB-4572-A636-55B3679BCB27}" type="pres">
      <dgm:prSet presAssocID="{EAF26B66-99D9-42DC-9376-7693BFE3D3E1}" presName="bSp" presStyleCnt="0"/>
      <dgm:spPr/>
    </dgm:pt>
    <dgm:pt modelId="{48F4BB66-588C-40C9-A631-2862DC70AA26}" type="pres">
      <dgm:prSet presAssocID="{EAF26B66-99D9-42DC-9376-7693BFE3D3E1}" presName="process" presStyleCnt="0"/>
      <dgm:spPr/>
    </dgm:pt>
    <dgm:pt modelId="{AF8BA3AD-74E8-4B60-B800-DB3CD114B274}" type="pres">
      <dgm:prSet presAssocID="{B5D6DCC2-569F-4713-B8A4-AF76DF9EA7E3}" presName="composite1" presStyleCnt="0"/>
      <dgm:spPr/>
    </dgm:pt>
    <dgm:pt modelId="{1FED52FA-82C6-41F2-9C32-C5E967659A41}" type="pres">
      <dgm:prSet presAssocID="{B5D6DCC2-569F-4713-B8A4-AF76DF9EA7E3}" presName="dummyNode1" presStyleLbl="node1" presStyleIdx="0" presStyleCnt="3"/>
      <dgm:spPr/>
    </dgm:pt>
    <dgm:pt modelId="{919D4FB9-F36F-4574-87F3-6B37A823BB34}" type="pres">
      <dgm:prSet presAssocID="{B5D6DCC2-569F-4713-B8A4-AF76DF9EA7E3}" presName="childNode1" presStyleLbl="bgAcc1" presStyleIdx="0" presStyleCnt="3">
        <dgm:presLayoutVars>
          <dgm:bulletEnabled val="1"/>
        </dgm:presLayoutVars>
      </dgm:prSet>
      <dgm:spPr/>
    </dgm:pt>
    <dgm:pt modelId="{9A67E2E1-360C-465D-9D7C-B220F9D65BA5}" type="pres">
      <dgm:prSet presAssocID="{B5D6DCC2-569F-4713-B8A4-AF76DF9EA7E3}" presName="childNode1tx" presStyleLbl="bgAcc1" presStyleIdx="0" presStyleCnt="3">
        <dgm:presLayoutVars>
          <dgm:bulletEnabled val="1"/>
        </dgm:presLayoutVars>
      </dgm:prSet>
      <dgm:spPr/>
    </dgm:pt>
    <dgm:pt modelId="{F12E2672-2853-427A-AD3A-7D952D7AC4E9}" type="pres">
      <dgm:prSet presAssocID="{B5D6DCC2-569F-4713-B8A4-AF76DF9EA7E3}" presName="parentNode1" presStyleLbl="node1" presStyleIdx="0" presStyleCnt="3" custScaleY="67742">
        <dgm:presLayoutVars>
          <dgm:chMax val="1"/>
          <dgm:bulletEnabled val="1"/>
        </dgm:presLayoutVars>
      </dgm:prSet>
      <dgm:spPr/>
    </dgm:pt>
    <dgm:pt modelId="{F9E72FC6-7B0D-45C5-8B61-69958E37677B}" type="pres">
      <dgm:prSet presAssocID="{B5D6DCC2-569F-4713-B8A4-AF76DF9EA7E3}" presName="connSite1" presStyleCnt="0"/>
      <dgm:spPr/>
    </dgm:pt>
    <dgm:pt modelId="{0AF81492-781F-496C-B544-9444F0D853F8}" type="pres">
      <dgm:prSet presAssocID="{9045EC8E-F61F-4369-88A3-B941456C0FA0}" presName="Name9" presStyleLbl="sibTrans2D1" presStyleIdx="0" presStyleCnt="2"/>
      <dgm:spPr/>
    </dgm:pt>
    <dgm:pt modelId="{8EDB96FA-AD5D-4D3D-8F16-2ED4A89E6CDD}" type="pres">
      <dgm:prSet presAssocID="{C3B69B47-AFF3-44A6-83CC-56A19E893D1F}" presName="composite2" presStyleCnt="0"/>
      <dgm:spPr/>
    </dgm:pt>
    <dgm:pt modelId="{7AD726D3-D119-4F57-9E75-ED19CB671BA8}" type="pres">
      <dgm:prSet presAssocID="{C3B69B47-AFF3-44A6-83CC-56A19E893D1F}" presName="dummyNode2" presStyleLbl="node1" presStyleIdx="0" presStyleCnt="3"/>
      <dgm:spPr/>
    </dgm:pt>
    <dgm:pt modelId="{703E7918-5AA4-461D-A9BF-CCBC3E82B3CD}" type="pres">
      <dgm:prSet presAssocID="{C3B69B47-AFF3-44A6-83CC-56A19E893D1F}" presName="childNode2" presStyleLbl="bgAcc1" presStyleIdx="1" presStyleCnt="3">
        <dgm:presLayoutVars>
          <dgm:bulletEnabled val="1"/>
        </dgm:presLayoutVars>
      </dgm:prSet>
      <dgm:spPr/>
    </dgm:pt>
    <dgm:pt modelId="{AA1D22E3-59A0-43C8-9E47-215DC719F3D9}" type="pres">
      <dgm:prSet presAssocID="{C3B69B47-AFF3-44A6-83CC-56A19E893D1F}" presName="childNode2tx" presStyleLbl="bgAcc1" presStyleIdx="1" presStyleCnt="3">
        <dgm:presLayoutVars>
          <dgm:bulletEnabled val="1"/>
        </dgm:presLayoutVars>
      </dgm:prSet>
      <dgm:spPr/>
    </dgm:pt>
    <dgm:pt modelId="{0EDB97DB-4A08-44CC-ACA4-3DFE98F26996}" type="pres">
      <dgm:prSet presAssocID="{C3B69B47-AFF3-44A6-83CC-56A19E893D1F}" presName="parentNode2" presStyleLbl="node1" presStyleIdx="1" presStyleCnt="3">
        <dgm:presLayoutVars>
          <dgm:chMax val="0"/>
          <dgm:bulletEnabled val="1"/>
        </dgm:presLayoutVars>
      </dgm:prSet>
      <dgm:spPr/>
    </dgm:pt>
    <dgm:pt modelId="{E8A21857-8DF7-4D4B-A262-53DE6FF54DEF}" type="pres">
      <dgm:prSet presAssocID="{C3B69B47-AFF3-44A6-83CC-56A19E893D1F}" presName="connSite2" presStyleCnt="0"/>
      <dgm:spPr/>
    </dgm:pt>
    <dgm:pt modelId="{A934D834-F13D-4A7E-A238-C542A882F826}" type="pres">
      <dgm:prSet presAssocID="{D0C97765-976A-4EE3-AE5D-BFDB8EB5DA8F}" presName="Name18" presStyleLbl="sibTrans2D1" presStyleIdx="1" presStyleCnt="2"/>
      <dgm:spPr/>
    </dgm:pt>
    <dgm:pt modelId="{E7EA0982-8626-4D5D-9557-4C02D1434BB6}" type="pres">
      <dgm:prSet presAssocID="{1B84705E-8989-4ACE-9FDE-C7132D2543E4}" presName="composite1" presStyleCnt="0"/>
      <dgm:spPr/>
    </dgm:pt>
    <dgm:pt modelId="{8C976672-F0AE-4A47-83F1-2BCF6B70AE28}" type="pres">
      <dgm:prSet presAssocID="{1B84705E-8989-4ACE-9FDE-C7132D2543E4}" presName="dummyNode1" presStyleLbl="node1" presStyleIdx="1" presStyleCnt="3"/>
      <dgm:spPr/>
    </dgm:pt>
    <dgm:pt modelId="{EEA1F62D-F495-4AE9-9EB6-79A400BA11B6}" type="pres">
      <dgm:prSet presAssocID="{1B84705E-8989-4ACE-9FDE-C7132D2543E4}" presName="childNode1" presStyleLbl="bgAcc1" presStyleIdx="2" presStyleCnt="3">
        <dgm:presLayoutVars>
          <dgm:bulletEnabled val="1"/>
        </dgm:presLayoutVars>
      </dgm:prSet>
      <dgm:spPr/>
    </dgm:pt>
    <dgm:pt modelId="{CF38EA37-F427-403F-8F10-C48882F67E1B}" type="pres">
      <dgm:prSet presAssocID="{1B84705E-8989-4ACE-9FDE-C7132D2543E4}" presName="childNode1tx" presStyleLbl="bgAcc1" presStyleIdx="2" presStyleCnt="3">
        <dgm:presLayoutVars>
          <dgm:bulletEnabled val="1"/>
        </dgm:presLayoutVars>
      </dgm:prSet>
      <dgm:spPr/>
    </dgm:pt>
    <dgm:pt modelId="{D3AECBD9-C682-42FE-AE35-01AAF079CF12}" type="pres">
      <dgm:prSet presAssocID="{1B84705E-8989-4ACE-9FDE-C7132D2543E4}" presName="parentNode1" presStyleLbl="node1" presStyleIdx="2" presStyleCnt="3" custScaleX="92444" custScaleY="81545" custLinFactNeighborX="17568" custLinFactNeighborY="29967">
        <dgm:presLayoutVars>
          <dgm:chMax val="1"/>
          <dgm:bulletEnabled val="1"/>
        </dgm:presLayoutVars>
      </dgm:prSet>
      <dgm:spPr/>
    </dgm:pt>
    <dgm:pt modelId="{B94F6427-5025-43A6-9258-2B9C88221024}" type="pres">
      <dgm:prSet presAssocID="{1B84705E-8989-4ACE-9FDE-C7132D2543E4}" presName="connSite1" presStyleCnt="0"/>
      <dgm:spPr/>
    </dgm:pt>
  </dgm:ptLst>
  <dgm:cxnLst>
    <dgm:cxn modelId="{006E8802-1B7A-469C-B38F-179BC9262DA1}" type="presOf" srcId="{72906B80-8852-4C0F-A6ED-01951BE2A2A9}" destId="{EEA1F62D-F495-4AE9-9EB6-79A400BA11B6}" srcOrd="0" destOrd="2" presId="urn:microsoft.com/office/officeart/2005/8/layout/hProcess4"/>
    <dgm:cxn modelId="{3EE3BB0C-21E5-41AF-8C90-1B54371DF994}" type="presOf" srcId="{9045EC8E-F61F-4369-88A3-B941456C0FA0}" destId="{0AF81492-781F-496C-B544-9444F0D853F8}" srcOrd="0" destOrd="0" presId="urn:microsoft.com/office/officeart/2005/8/layout/hProcess4"/>
    <dgm:cxn modelId="{9919CF13-C3B8-47F8-8B80-697D47601B20}" srcId="{EAF26B66-99D9-42DC-9376-7693BFE3D3E1}" destId="{1B84705E-8989-4ACE-9FDE-C7132D2543E4}" srcOrd="2" destOrd="0" parTransId="{564CA2DC-E10D-4FB1-9701-D916F76EC2D2}" sibTransId="{29EE0236-F2D5-4CBF-BA2B-C09C489D9F9B}"/>
    <dgm:cxn modelId="{5A3E6619-2749-4E11-9972-9586C90E4A24}" srcId="{B5D6DCC2-569F-4713-B8A4-AF76DF9EA7E3}" destId="{3750E3E4-8C56-40DA-AF32-32D389D3403C}" srcOrd="1" destOrd="0" parTransId="{E126557E-7B7A-4B31-8335-02B8C2B6E819}" sibTransId="{73969AD1-ADD3-41BF-979D-342BACDAFF93}"/>
    <dgm:cxn modelId="{46AA721B-783C-4D6F-B1FC-6D8C00782D9B}" type="presOf" srcId="{3750E3E4-8C56-40DA-AF32-32D389D3403C}" destId="{9A67E2E1-360C-465D-9D7C-B220F9D65BA5}" srcOrd="1" destOrd="1" presId="urn:microsoft.com/office/officeart/2005/8/layout/hProcess4"/>
    <dgm:cxn modelId="{87F2A32C-5F32-48A6-843E-7AF0FCC4AE60}" type="presOf" srcId="{B5D6DCC2-569F-4713-B8A4-AF76DF9EA7E3}" destId="{F12E2672-2853-427A-AD3A-7D952D7AC4E9}" srcOrd="0" destOrd="0" presId="urn:microsoft.com/office/officeart/2005/8/layout/hProcess4"/>
    <dgm:cxn modelId="{4863852E-DFBE-4FB3-B89A-77FD8DEA7736}" srcId="{B5D6DCC2-569F-4713-B8A4-AF76DF9EA7E3}" destId="{E46B4F41-419C-46C8-875C-A0BB3905F539}" srcOrd="0" destOrd="0" parTransId="{A3A3D21A-FC30-41B7-8E19-6DBB8AFD6D67}" sibTransId="{11507AAB-9636-4C95-91FF-5FE63731965A}"/>
    <dgm:cxn modelId="{BEDE5D2F-D575-4932-8EC3-265937BA5B8F}" type="presOf" srcId="{E46B4F41-419C-46C8-875C-A0BB3905F539}" destId="{919D4FB9-F36F-4574-87F3-6B37A823BB34}" srcOrd="0" destOrd="0" presId="urn:microsoft.com/office/officeart/2005/8/layout/hProcess4"/>
    <dgm:cxn modelId="{7F7BDC33-0913-46B0-9EAB-93EF59B0A00E}" type="presOf" srcId="{966EDF06-BB3A-4C16-A346-2CFB518562BB}" destId="{EEA1F62D-F495-4AE9-9EB6-79A400BA11B6}" srcOrd="0" destOrd="0" presId="urn:microsoft.com/office/officeart/2005/8/layout/hProcess4"/>
    <dgm:cxn modelId="{96E6CA34-FDCE-42CA-B542-68546C576F1C}" type="presOf" srcId="{3750E3E4-8C56-40DA-AF32-32D389D3403C}" destId="{919D4FB9-F36F-4574-87F3-6B37A823BB34}" srcOrd="0" destOrd="1" presId="urn:microsoft.com/office/officeart/2005/8/layout/hProcess4"/>
    <dgm:cxn modelId="{5B9A923B-4B07-44B6-9596-15391E1515AB}" type="presOf" srcId="{C3B69B47-AFF3-44A6-83CC-56A19E893D1F}" destId="{0EDB97DB-4A08-44CC-ACA4-3DFE98F26996}" srcOrd="0" destOrd="0" presId="urn:microsoft.com/office/officeart/2005/8/layout/hProcess4"/>
    <dgm:cxn modelId="{1872A53F-396E-45CC-B0DD-DAF26B7027A3}" type="presOf" srcId="{1E9597B1-11C2-4E3F-BB69-07A8F1EF956B}" destId="{CF38EA37-F427-403F-8F10-C48882F67E1B}" srcOrd="1" destOrd="1" presId="urn:microsoft.com/office/officeart/2005/8/layout/hProcess4"/>
    <dgm:cxn modelId="{9DE0C45E-B36A-4263-B76D-4EB1E4C00D88}" type="presOf" srcId="{C133B407-F4F7-4128-A9D4-D773D17948B2}" destId="{703E7918-5AA4-461D-A9BF-CCBC3E82B3CD}" srcOrd="0" destOrd="0" presId="urn:microsoft.com/office/officeart/2005/8/layout/hProcess4"/>
    <dgm:cxn modelId="{BBAA5044-B203-4CCB-8642-ED665B56F11A}" srcId="{EAF26B66-99D9-42DC-9376-7693BFE3D3E1}" destId="{B5D6DCC2-569F-4713-B8A4-AF76DF9EA7E3}" srcOrd="0" destOrd="0" parTransId="{3501FD63-D910-4ADB-8D54-34EC3E92EF82}" sibTransId="{9045EC8E-F61F-4369-88A3-B941456C0FA0}"/>
    <dgm:cxn modelId="{DC291765-E184-415C-8B05-4EE8DE68B765}" type="presOf" srcId="{D0C97765-976A-4EE3-AE5D-BFDB8EB5DA8F}" destId="{A934D834-F13D-4A7E-A238-C542A882F826}" srcOrd="0" destOrd="0" presId="urn:microsoft.com/office/officeart/2005/8/layout/hProcess4"/>
    <dgm:cxn modelId="{977B9466-98BA-4C7C-B241-574E821868E2}" srcId="{EAF26B66-99D9-42DC-9376-7693BFE3D3E1}" destId="{C3B69B47-AFF3-44A6-83CC-56A19E893D1F}" srcOrd="1" destOrd="0" parTransId="{1A5F8D08-8DF9-4E21-BB02-99A7D0C8890C}" sibTransId="{D0C97765-976A-4EE3-AE5D-BFDB8EB5DA8F}"/>
    <dgm:cxn modelId="{60F8D047-DABD-4609-BD75-EFF1F578899B}" type="presOf" srcId="{3B2BDC23-7909-4459-AC31-E587D8FEBDDF}" destId="{AA1D22E3-59A0-43C8-9E47-215DC719F3D9}" srcOrd="1" destOrd="1" presId="urn:microsoft.com/office/officeart/2005/8/layout/hProcess4"/>
    <dgm:cxn modelId="{A4B5844D-770C-4D9B-AD82-FF542E6250EA}" type="presOf" srcId="{3B2BDC23-7909-4459-AC31-E587D8FEBDDF}" destId="{703E7918-5AA4-461D-A9BF-CCBC3E82B3CD}" srcOrd="0" destOrd="1" presId="urn:microsoft.com/office/officeart/2005/8/layout/hProcess4"/>
    <dgm:cxn modelId="{25302A59-1156-46CF-86E0-E692FD81BE7B}" type="presOf" srcId="{E46B4F41-419C-46C8-875C-A0BB3905F539}" destId="{9A67E2E1-360C-465D-9D7C-B220F9D65BA5}" srcOrd="1" destOrd="0" presId="urn:microsoft.com/office/officeart/2005/8/layout/hProcess4"/>
    <dgm:cxn modelId="{EFD2F979-C828-41D4-8314-6E9471AB90DE}" srcId="{C3B69B47-AFF3-44A6-83CC-56A19E893D1F}" destId="{3B2BDC23-7909-4459-AC31-E587D8FEBDDF}" srcOrd="1" destOrd="0" parTransId="{183CE2E2-6CA2-4FD6-996C-462A72FBF153}" sibTransId="{E77C69C5-F9DF-41AE-9FAF-7169568FEB96}"/>
    <dgm:cxn modelId="{89E83491-8E70-477A-9F04-8E0973671AFB}" srcId="{1B84705E-8989-4ACE-9FDE-C7132D2543E4}" destId="{966EDF06-BB3A-4C16-A346-2CFB518562BB}" srcOrd="0" destOrd="0" parTransId="{B3E3C04F-185C-46C0-917C-2ED9DA9F1EB0}" sibTransId="{4CC3E92D-0BA8-4D18-96B8-96C1A3BBCB5C}"/>
    <dgm:cxn modelId="{DDC042A2-E011-410F-B965-B0D56CEE3CBA}" type="presOf" srcId="{966EDF06-BB3A-4C16-A346-2CFB518562BB}" destId="{CF38EA37-F427-403F-8F10-C48882F67E1B}" srcOrd="1" destOrd="0" presId="urn:microsoft.com/office/officeart/2005/8/layout/hProcess4"/>
    <dgm:cxn modelId="{D0FCD7A2-4B95-4D4E-BBA1-B3E6BBF55923}" srcId="{1B84705E-8989-4ACE-9FDE-C7132D2543E4}" destId="{1E9597B1-11C2-4E3F-BB69-07A8F1EF956B}" srcOrd="1" destOrd="0" parTransId="{22C46A9D-F50D-4893-95F9-48A38CAB432A}" sibTransId="{4561C6D1-6920-4C54-A119-2E40405D9D6D}"/>
    <dgm:cxn modelId="{934014BA-D0CE-45B4-80FA-6A0C8A495FD5}" type="presOf" srcId="{72906B80-8852-4C0F-A6ED-01951BE2A2A9}" destId="{CF38EA37-F427-403F-8F10-C48882F67E1B}" srcOrd="1" destOrd="2" presId="urn:microsoft.com/office/officeart/2005/8/layout/hProcess4"/>
    <dgm:cxn modelId="{3F45FFC1-8327-402A-AAE0-EA197BFF8230}" type="presOf" srcId="{C133B407-F4F7-4128-A9D4-D773D17948B2}" destId="{AA1D22E3-59A0-43C8-9E47-215DC719F3D9}" srcOrd="1" destOrd="0" presId="urn:microsoft.com/office/officeart/2005/8/layout/hProcess4"/>
    <dgm:cxn modelId="{2E5928C4-CDA5-4F41-8E27-B6B034E2833B}" srcId="{C3B69B47-AFF3-44A6-83CC-56A19E893D1F}" destId="{C133B407-F4F7-4128-A9D4-D773D17948B2}" srcOrd="0" destOrd="0" parTransId="{B6B3E401-CE8B-4E08-97D5-3BB384D3BBD0}" sibTransId="{6810CD66-D6B0-4486-A017-423014C2B379}"/>
    <dgm:cxn modelId="{17FC10D1-48C2-4B35-9481-7DAE5A731FA0}" type="presOf" srcId="{1E9597B1-11C2-4E3F-BB69-07A8F1EF956B}" destId="{EEA1F62D-F495-4AE9-9EB6-79A400BA11B6}" srcOrd="0" destOrd="1" presId="urn:microsoft.com/office/officeart/2005/8/layout/hProcess4"/>
    <dgm:cxn modelId="{9410DAD4-53C9-4CF4-A4E1-ED8B2A17B570}" type="presOf" srcId="{EAF26B66-99D9-42DC-9376-7693BFE3D3E1}" destId="{3DAE5F6F-041B-4692-A7C5-264F2DCDAE61}" srcOrd="0" destOrd="0" presId="urn:microsoft.com/office/officeart/2005/8/layout/hProcess4"/>
    <dgm:cxn modelId="{C0708CF0-3715-4A3D-9C82-3C28016C5E95}" srcId="{1B84705E-8989-4ACE-9FDE-C7132D2543E4}" destId="{72906B80-8852-4C0F-A6ED-01951BE2A2A9}" srcOrd="2" destOrd="0" parTransId="{252FA79C-5C21-489A-9161-B511C345BB67}" sibTransId="{A2797744-22EB-471E-BD9B-21807FD324E4}"/>
    <dgm:cxn modelId="{37CF9BF8-99A4-4B7E-B194-F9DEB9010514}" type="presOf" srcId="{1B84705E-8989-4ACE-9FDE-C7132D2543E4}" destId="{D3AECBD9-C682-42FE-AE35-01AAF079CF12}" srcOrd="0" destOrd="0" presId="urn:microsoft.com/office/officeart/2005/8/layout/hProcess4"/>
    <dgm:cxn modelId="{2E6F0D67-E875-49C5-AD20-924D9E35BC97}" type="presParOf" srcId="{3DAE5F6F-041B-4692-A7C5-264F2DCDAE61}" destId="{0DBC8FAF-6F6A-41D4-AAE9-73C27512FFA8}" srcOrd="0" destOrd="0" presId="urn:microsoft.com/office/officeart/2005/8/layout/hProcess4"/>
    <dgm:cxn modelId="{268E2B0D-200F-4564-BE34-021EE03185BC}" type="presParOf" srcId="{3DAE5F6F-041B-4692-A7C5-264F2DCDAE61}" destId="{76E566B2-BEDB-4572-A636-55B3679BCB27}" srcOrd="1" destOrd="0" presId="urn:microsoft.com/office/officeart/2005/8/layout/hProcess4"/>
    <dgm:cxn modelId="{E71BF6F1-0BAB-4A3F-AE3C-0554909F109A}" type="presParOf" srcId="{3DAE5F6F-041B-4692-A7C5-264F2DCDAE61}" destId="{48F4BB66-588C-40C9-A631-2862DC70AA26}" srcOrd="2" destOrd="0" presId="urn:microsoft.com/office/officeart/2005/8/layout/hProcess4"/>
    <dgm:cxn modelId="{EF72A89C-D240-44F1-B41F-4849A37DDA21}" type="presParOf" srcId="{48F4BB66-588C-40C9-A631-2862DC70AA26}" destId="{AF8BA3AD-74E8-4B60-B800-DB3CD114B274}" srcOrd="0" destOrd="0" presId="urn:microsoft.com/office/officeart/2005/8/layout/hProcess4"/>
    <dgm:cxn modelId="{6C2DA068-F774-45C3-BD9C-747DDEDE4620}" type="presParOf" srcId="{AF8BA3AD-74E8-4B60-B800-DB3CD114B274}" destId="{1FED52FA-82C6-41F2-9C32-C5E967659A41}" srcOrd="0" destOrd="0" presId="urn:microsoft.com/office/officeart/2005/8/layout/hProcess4"/>
    <dgm:cxn modelId="{01EB93BB-7D95-4541-94B8-6C75BBC66D7E}" type="presParOf" srcId="{AF8BA3AD-74E8-4B60-B800-DB3CD114B274}" destId="{919D4FB9-F36F-4574-87F3-6B37A823BB34}" srcOrd="1" destOrd="0" presId="urn:microsoft.com/office/officeart/2005/8/layout/hProcess4"/>
    <dgm:cxn modelId="{2CBE1A09-C876-4993-B614-8460C3A31C76}" type="presParOf" srcId="{AF8BA3AD-74E8-4B60-B800-DB3CD114B274}" destId="{9A67E2E1-360C-465D-9D7C-B220F9D65BA5}" srcOrd="2" destOrd="0" presId="urn:microsoft.com/office/officeart/2005/8/layout/hProcess4"/>
    <dgm:cxn modelId="{3CBF6625-124D-4734-A0B1-A6007BC1FF86}" type="presParOf" srcId="{AF8BA3AD-74E8-4B60-B800-DB3CD114B274}" destId="{F12E2672-2853-427A-AD3A-7D952D7AC4E9}" srcOrd="3" destOrd="0" presId="urn:microsoft.com/office/officeart/2005/8/layout/hProcess4"/>
    <dgm:cxn modelId="{5B2F6052-E958-47C2-9468-A7958249CED1}" type="presParOf" srcId="{AF8BA3AD-74E8-4B60-B800-DB3CD114B274}" destId="{F9E72FC6-7B0D-45C5-8B61-69958E37677B}" srcOrd="4" destOrd="0" presId="urn:microsoft.com/office/officeart/2005/8/layout/hProcess4"/>
    <dgm:cxn modelId="{B8CA2581-875D-46CB-A10A-AA846565E599}" type="presParOf" srcId="{48F4BB66-588C-40C9-A631-2862DC70AA26}" destId="{0AF81492-781F-496C-B544-9444F0D853F8}" srcOrd="1" destOrd="0" presId="urn:microsoft.com/office/officeart/2005/8/layout/hProcess4"/>
    <dgm:cxn modelId="{B1C64761-AE57-4BB9-845C-13D5EACD8E34}" type="presParOf" srcId="{48F4BB66-588C-40C9-A631-2862DC70AA26}" destId="{8EDB96FA-AD5D-4D3D-8F16-2ED4A89E6CDD}" srcOrd="2" destOrd="0" presId="urn:microsoft.com/office/officeart/2005/8/layout/hProcess4"/>
    <dgm:cxn modelId="{FF06FB89-D0DE-4E80-BCEC-DFB7DDC46252}" type="presParOf" srcId="{8EDB96FA-AD5D-4D3D-8F16-2ED4A89E6CDD}" destId="{7AD726D3-D119-4F57-9E75-ED19CB671BA8}" srcOrd="0" destOrd="0" presId="urn:microsoft.com/office/officeart/2005/8/layout/hProcess4"/>
    <dgm:cxn modelId="{80D083CE-00E9-4672-A3E5-FF77625BD863}" type="presParOf" srcId="{8EDB96FA-AD5D-4D3D-8F16-2ED4A89E6CDD}" destId="{703E7918-5AA4-461D-A9BF-CCBC3E82B3CD}" srcOrd="1" destOrd="0" presId="urn:microsoft.com/office/officeart/2005/8/layout/hProcess4"/>
    <dgm:cxn modelId="{730211AC-8A45-476A-99E2-3C7A5969507D}" type="presParOf" srcId="{8EDB96FA-AD5D-4D3D-8F16-2ED4A89E6CDD}" destId="{AA1D22E3-59A0-43C8-9E47-215DC719F3D9}" srcOrd="2" destOrd="0" presId="urn:microsoft.com/office/officeart/2005/8/layout/hProcess4"/>
    <dgm:cxn modelId="{51D59CD1-6B90-4802-8B18-56F400F70000}" type="presParOf" srcId="{8EDB96FA-AD5D-4D3D-8F16-2ED4A89E6CDD}" destId="{0EDB97DB-4A08-44CC-ACA4-3DFE98F26996}" srcOrd="3" destOrd="0" presId="urn:microsoft.com/office/officeart/2005/8/layout/hProcess4"/>
    <dgm:cxn modelId="{5C33A545-66FF-42D9-A2E6-32BA4600CB83}" type="presParOf" srcId="{8EDB96FA-AD5D-4D3D-8F16-2ED4A89E6CDD}" destId="{E8A21857-8DF7-4D4B-A262-53DE6FF54DEF}" srcOrd="4" destOrd="0" presId="urn:microsoft.com/office/officeart/2005/8/layout/hProcess4"/>
    <dgm:cxn modelId="{7230718F-9B19-4ED2-B1B0-6502AF93317C}" type="presParOf" srcId="{48F4BB66-588C-40C9-A631-2862DC70AA26}" destId="{A934D834-F13D-4A7E-A238-C542A882F826}" srcOrd="3" destOrd="0" presId="urn:microsoft.com/office/officeart/2005/8/layout/hProcess4"/>
    <dgm:cxn modelId="{D1E3DA0E-A70D-41D2-84B3-437C0BBCE661}" type="presParOf" srcId="{48F4BB66-588C-40C9-A631-2862DC70AA26}" destId="{E7EA0982-8626-4D5D-9557-4C02D1434BB6}" srcOrd="4" destOrd="0" presId="urn:microsoft.com/office/officeart/2005/8/layout/hProcess4"/>
    <dgm:cxn modelId="{A09E4B8F-C5D2-4562-BE82-D70B07E23A35}" type="presParOf" srcId="{E7EA0982-8626-4D5D-9557-4C02D1434BB6}" destId="{8C976672-F0AE-4A47-83F1-2BCF6B70AE28}" srcOrd="0" destOrd="0" presId="urn:microsoft.com/office/officeart/2005/8/layout/hProcess4"/>
    <dgm:cxn modelId="{66A0683E-F1E6-42EE-8376-3FBD5B39EA59}" type="presParOf" srcId="{E7EA0982-8626-4D5D-9557-4C02D1434BB6}" destId="{EEA1F62D-F495-4AE9-9EB6-79A400BA11B6}" srcOrd="1" destOrd="0" presId="urn:microsoft.com/office/officeart/2005/8/layout/hProcess4"/>
    <dgm:cxn modelId="{A5876EE9-2CA5-4F1C-A032-046226FBAE7B}" type="presParOf" srcId="{E7EA0982-8626-4D5D-9557-4C02D1434BB6}" destId="{CF38EA37-F427-403F-8F10-C48882F67E1B}" srcOrd="2" destOrd="0" presId="urn:microsoft.com/office/officeart/2005/8/layout/hProcess4"/>
    <dgm:cxn modelId="{6224343F-1222-479C-8A79-6430A695C805}" type="presParOf" srcId="{E7EA0982-8626-4D5D-9557-4C02D1434BB6}" destId="{D3AECBD9-C682-42FE-AE35-01AAF079CF12}" srcOrd="3" destOrd="0" presId="urn:microsoft.com/office/officeart/2005/8/layout/hProcess4"/>
    <dgm:cxn modelId="{351B8C4B-2FD8-4680-BA78-AFAC0AA7161B}" type="presParOf" srcId="{E7EA0982-8626-4D5D-9557-4C02D1434BB6}" destId="{B94F6427-5025-43A6-9258-2B9C88221024}"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F14CFAE-6B07-4842-B6FF-61A4E2D9C723}" type="doc">
      <dgm:prSet loTypeId="urn:microsoft.com/office/officeart/2005/8/layout/process1" loCatId="process" qsTypeId="urn:microsoft.com/office/officeart/2005/8/quickstyle/simple1" qsCatId="simple" csTypeId="urn:microsoft.com/office/officeart/2005/8/colors/accent1_2" csCatId="accent1" phldr="1"/>
      <dgm:spPr/>
    </dgm:pt>
    <dgm:pt modelId="{B57E8893-A138-4F8F-AD6B-45BF8BA5ABC4}">
      <dgm:prSet phldrT="[Testo]" custT="1"/>
      <dgm:spPr/>
      <dgm:t>
        <a:bodyPr/>
        <a:lstStyle/>
        <a:p>
          <a:pPr algn="just"/>
          <a:r>
            <a:rPr lang="en-GB" sz="1600" dirty="0">
              <a:solidFill>
                <a:schemeClr val="bg1"/>
              </a:solidFill>
              <a:latin typeface="Century Gothic" panose="020B0502020202020204" pitchFamily="34" charset="0"/>
            </a:rPr>
            <a:t>3 tools covering the continental Europe:</a:t>
          </a:r>
        </a:p>
        <a:p>
          <a:pPr algn="just"/>
          <a:r>
            <a:rPr lang="en-GB" sz="1600" i="1" dirty="0">
              <a:solidFill>
                <a:schemeClr val="bg1"/>
              </a:solidFill>
              <a:latin typeface="Century Gothic" panose="020B0502020202020204" pitchFamily="34" charset="0"/>
            </a:rPr>
            <a:t>- Convergence</a:t>
          </a:r>
        </a:p>
        <a:p>
          <a:pPr algn="just"/>
          <a:r>
            <a:rPr lang="en-GB" sz="1600" i="1" dirty="0">
              <a:solidFill>
                <a:schemeClr val="bg1"/>
              </a:solidFill>
              <a:latin typeface="Century Gothic" panose="020B0502020202020204" pitchFamily="34" charset="0"/>
            </a:rPr>
            <a:t>- Integral 7</a:t>
          </a:r>
        </a:p>
        <a:p>
          <a:pPr algn="just"/>
          <a:r>
            <a:rPr lang="en-GB" sz="1600" i="1" dirty="0">
              <a:solidFill>
                <a:schemeClr val="bg1"/>
              </a:solidFill>
              <a:latin typeface="Century Gothic" panose="020B0502020202020204" pitchFamily="34" charset="0"/>
            </a:rPr>
            <a:t>- PSS\E</a:t>
          </a:r>
        </a:p>
        <a:p>
          <a:pPr algn="just"/>
          <a:r>
            <a:rPr lang="en-GB" sz="1600" dirty="0">
              <a:solidFill>
                <a:schemeClr val="bg1"/>
              </a:solidFill>
              <a:latin typeface="Century Gothic" panose="020B0502020202020204" pitchFamily="34" charset="0"/>
            </a:rPr>
            <a:t>Goal is to have physical flows on all the tie-lines of the perimeter</a:t>
          </a:r>
          <a:r>
            <a:rPr lang="en-GB" sz="1900" dirty="0">
              <a:solidFill>
                <a:schemeClr val="bg1"/>
              </a:solidFill>
            </a:rPr>
            <a:t>.</a:t>
          </a:r>
          <a:endParaRPr lang="it-IT" sz="1900" dirty="0"/>
        </a:p>
      </dgm:t>
    </dgm:pt>
    <dgm:pt modelId="{73C3168F-4EDC-4141-9CB5-D8A5727CEC17}" type="parTrans" cxnId="{3C3D0E5D-50CF-4F6A-8405-D4901276B3E4}">
      <dgm:prSet/>
      <dgm:spPr/>
      <dgm:t>
        <a:bodyPr/>
        <a:lstStyle/>
        <a:p>
          <a:endParaRPr lang="it-IT"/>
        </a:p>
      </dgm:t>
    </dgm:pt>
    <dgm:pt modelId="{20955440-B138-40E0-8627-39CBC786D740}" type="sibTrans" cxnId="{3C3D0E5D-50CF-4F6A-8405-D4901276B3E4}">
      <dgm:prSet/>
      <dgm:spPr/>
      <dgm:t>
        <a:bodyPr/>
        <a:lstStyle/>
        <a:p>
          <a:endParaRPr lang="it-IT"/>
        </a:p>
      </dgm:t>
    </dgm:pt>
    <dgm:pt modelId="{40269233-8F01-4CF0-B991-10B14A903BCE}">
      <dgm:prSet phldrT="[Testo]" custT="1"/>
      <dgm:spPr/>
      <dgm:t>
        <a:bodyPr/>
        <a:lstStyle/>
        <a:p>
          <a:pPr algn="just"/>
          <a:r>
            <a:rPr lang="en-GB" sz="1600" dirty="0">
              <a:latin typeface="Century Gothic" panose="020B0502020202020204" pitchFamily="34" charset="0"/>
            </a:rPr>
            <a:t>Regional experts covering smaller perimeters. </a:t>
          </a:r>
        </a:p>
        <a:p>
          <a:pPr algn="just"/>
          <a:r>
            <a:rPr lang="en-GB" sz="1600" u="sng" dirty="0">
              <a:latin typeface="Century Gothic" panose="020B0502020202020204" pitchFamily="34" charset="0"/>
            </a:rPr>
            <a:t>Goal is to have screening of bottlenecks on tie-lines and internal lines of a region. </a:t>
          </a:r>
        </a:p>
        <a:p>
          <a:pPr algn="just"/>
          <a:r>
            <a:rPr lang="en-GB" sz="1600" dirty="0">
              <a:latin typeface="Century Gothic" panose="020B0502020202020204" pitchFamily="34" charset="0"/>
            </a:rPr>
            <a:t>Sensitivities, using of PST, further HVDC settings, deeper analysis are elaborated within these regional groups of expertise</a:t>
          </a:r>
          <a:r>
            <a:rPr lang="en-GB" sz="1800" dirty="0"/>
            <a:t>.</a:t>
          </a:r>
          <a:endParaRPr lang="it-IT" sz="1800" dirty="0"/>
        </a:p>
      </dgm:t>
    </dgm:pt>
    <dgm:pt modelId="{FCA0ABC1-6C9B-40E3-901E-0936B7AD43CB}" type="parTrans" cxnId="{EB834EB7-4438-49DA-8E3E-C40DB7429041}">
      <dgm:prSet/>
      <dgm:spPr/>
      <dgm:t>
        <a:bodyPr/>
        <a:lstStyle/>
        <a:p>
          <a:endParaRPr lang="it-IT"/>
        </a:p>
      </dgm:t>
    </dgm:pt>
    <dgm:pt modelId="{3B7C30A9-54D9-43EE-A07C-BA7D8EDC55F2}" type="sibTrans" cxnId="{EB834EB7-4438-49DA-8E3E-C40DB7429041}">
      <dgm:prSet/>
      <dgm:spPr/>
      <dgm:t>
        <a:bodyPr/>
        <a:lstStyle/>
        <a:p>
          <a:endParaRPr lang="it-IT"/>
        </a:p>
      </dgm:t>
    </dgm:pt>
    <dgm:pt modelId="{5C47040E-92DA-41C1-A704-D6388623D47B}" type="pres">
      <dgm:prSet presAssocID="{1F14CFAE-6B07-4842-B6FF-61A4E2D9C723}" presName="Name0" presStyleCnt="0">
        <dgm:presLayoutVars>
          <dgm:dir/>
          <dgm:resizeHandles val="exact"/>
        </dgm:presLayoutVars>
      </dgm:prSet>
      <dgm:spPr/>
    </dgm:pt>
    <dgm:pt modelId="{41E3812A-7EDD-4B38-9BC1-C940FC8445BD}" type="pres">
      <dgm:prSet presAssocID="{B57E8893-A138-4F8F-AD6B-45BF8BA5ABC4}" presName="node" presStyleLbl="node1" presStyleIdx="0" presStyleCnt="2" custLinFactNeighborX="-1869">
        <dgm:presLayoutVars>
          <dgm:bulletEnabled val="1"/>
        </dgm:presLayoutVars>
      </dgm:prSet>
      <dgm:spPr/>
    </dgm:pt>
    <dgm:pt modelId="{438E4110-E15D-463C-A4B2-F39D9A1B2075}" type="pres">
      <dgm:prSet presAssocID="{20955440-B138-40E0-8627-39CBC786D740}" presName="sibTrans" presStyleLbl="sibTrans2D1" presStyleIdx="0" presStyleCnt="1" custScaleX="188456" custLinFactNeighborX="-125" custLinFactNeighborY="-4155"/>
      <dgm:spPr/>
    </dgm:pt>
    <dgm:pt modelId="{C6A69A77-A5D4-4EE6-947D-D27D07BE8344}" type="pres">
      <dgm:prSet presAssocID="{20955440-B138-40E0-8627-39CBC786D740}" presName="connectorText" presStyleLbl="sibTrans2D1" presStyleIdx="0" presStyleCnt="1"/>
      <dgm:spPr/>
    </dgm:pt>
    <dgm:pt modelId="{9900BC4E-377C-4FB4-B33B-7501D230B8F2}" type="pres">
      <dgm:prSet presAssocID="{40269233-8F01-4CF0-B991-10B14A903BCE}" presName="node" presStyleLbl="node1" presStyleIdx="1" presStyleCnt="2" custScaleX="98553" custLinFactNeighborX="1869">
        <dgm:presLayoutVars>
          <dgm:bulletEnabled val="1"/>
        </dgm:presLayoutVars>
      </dgm:prSet>
      <dgm:spPr/>
    </dgm:pt>
  </dgm:ptLst>
  <dgm:cxnLst>
    <dgm:cxn modelId="{AF20382E-D035-4915-8035-963E386C08E6}" type="presOf" srcId="{1F14CFAE-6B07-4842-B6FF-61A4E2D9C723}" destId="{5C47040E-92DA-41C1-A704-D6388623D47B}" srcOrd="0" destOrd="0" presId="urn:microsoft.com/office/officeart/2005/8/layout/process1"/>
    <dgm:cxn modelId="{3C3D0E5D-50CF-4F6A-8405-D4901276B3E4}" srcId="{1F14CFAE-6B07-4842-B6FF-61A4E2D9C723}" destId="{B57E8893-A138-4F8F-AD6B-45BF8BA5ABC4}" srcOrd="0" destOrd="0" parTransId="{73C3168F-4EDC-4141-9CB5-D8A5727CEC17}" sibTransId="{20955440-B138-40E0-8627-39CBC786D740}"/>
    <dgm:cxn modelId="{DB722A84-2895-4007-BFF9-35DF310A2B5D}" type="presOf" srcId="{20955440-B138-40E0-8627-39CBC786D740}" destId="{C6A69A77-A5D4-4EE6-947D-D27D07BE8344}" srcOrd="1" destOrd="0" presId="urn:microsoft.com/office/officeart/2005/8/layout/process1"/>
    <dgm:cxn modelId="{EB834EB7-4438-49DA-8E3E-C40DB7429041}" srcId="{1F14CFAE-6B07-4842-B6FF-61A4E2D9C723}" destId="{40269233-8F01-4CF0-B991-10B14A903BCE}" srcOrd="1" destOrd="0" parTransId="{FCA0ABC1-6C9B-40E3-901E-0936B7AD43CB}" sibTransId="{3B7C30A9-54D9-43EE-A07C-BA7D8EDC55F2}"/>
    <dgm:cxn modelId="{798ED9BB-7661-4579-9B3A-4F1EC7DB5FB7}" type="presOf" srcId="{40269233-8F01-4CF0-B991-10B14A903BCE}" destId="{9900BC4E-377C-4FB4-B33B-7501D230B8F2}" srcOrd="0" destOrd="0" presId="urn:microsoft.com/office/officeart/2005/8/layout/process1"/>
    <dgm:cxn modelId="{7FF350C6-EDC5-4AF7-99A8-E05B91218F78}" type="presOf" srcId="{20955440-B138-40E0-8627-39CBC786D740}" destId="{438E4110-E15D-463C-A4B2-F39D9A1B2075}" srcOrd="0" destOrd="0" presId="urn:microsoft.com/office/officeart/2005/8/layout/process1"/>
    <dgm:cxn modelId="{9F0F30E6-2B51-4C33-93C7-16076FE370A5}" type="presOf" srcId="{B57E8893-A138-4F8F-AD6B-45BF8BA5ABC4}" destId="{41E3812A-7EDD-4B38-9BC1-C940FC8445BD}" srcOrd="0" destOrd="0" presId="urn:microsoft.com/office/officeart/2005/8/layout/process1"/>
    <dgm:cxn modelId="{9C3EDFCD-DC10-452C-AB9F-A3D39F618312}" type="presParOf" srcId="{5C47040E-92DA-41C1-A704-D6388623D47B}" destId="{41E3812A-7EDD-4B38-9BC1-C940FC8445BD}" srcOrd="0" destOrd="0" presId="urn:microsoft.com/office/officeart/2005/8/layout/process1"/>
    <dgm:cxn modelId="{91036F39-5321-4F01-A983-59CEAAA3997F}" type="presParOf" srcId="{5C47040E-92DA-41C1-A704-D6388623D47B}" destId="{438E4110-E15D-463C-A4B2-F39D9A1B2075}" srcOrd="1" destOrd="0" presId="urn:microsoft.com/office/officeart/2005/8/layout/process1"/>
    <dgm:cxn modelId="{B9286417-DA51-4A5C-A210-D262E54D8877}" type="presParOf" srcId="{438E4110-E15D-463C-A4B2-F39D9A1B2075}" destId="{C6A69A77-A5D4-4EE6-947D-D27D07BE8344}" srcOrd="0" destOrd="0" presId="urn:microsoft.com/office/officeart/2005/8/layout/process1"/>
    <dgm:cxn modelId="{2D47503D-09FA-43D4-9461-DA3E8B7E5D5D}" type="presParOf" srcId="{5C47040E-92DA-41C1-A704-D6388623D47B}" destId="{9900BC4E-377C-4FB4-B33B-7501D230B8F2}" srcOrd="2"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F5FEBA4-643F-4505-9017-3BD0EF06153E}" type="doc">
      <dgm:prSet loTypeId="urn:microsoft.com/office/officeart/2005/8/layout/arrow3" loCatId="relationship" qsTypeId="urn:microsoft.com/office/officeart/2005/8/quickstyle/simple1" qsCatId="simple" csTypeId="urn:microsoft.com/office/officeart/2005/8/colors/accent1_2" csCatId="accent1" phldr="1"/>
      <dgm:spPr/>
      <dgm:t>
        <a:bodyPr/>
        <a:lstStyle/>
        <a:p>
          <a:endParaRPr lang="it-IT"/>
        </a:p>
      </dgm:t>
    </dgm:pt>
    <dgm:pt modelId="{6EDB2B64-3A0E-4992-B7AF-7FFA1A6A7298}">
      <dgm:prSet phldrT="[Testo]"/>
      <dgm:spPr/>
      <dgm:t>
        <a:bodyPr/>
        <a:lstStyle/>
        <a:p>
          <a:pPr algn="just"/>
          <a:r>
            <a:rPr lang="en-US" b="0" dirty="0">
              <a:solidFill>
                <a:srgbClr val="002060"/>
              </a:solidFill>
              <a:latin typeface="Century Gothic" panose="020B0502020202020204" pitchFamily="34" charset="0"/>
            </a:rPr>
            <a:t>- Pan EU models cannot replicate in detail all Regional specificities</a:t>
          </a:r>
        </a:p>
        <a:p>
          <a:pPr algn="just"/>
          <a:r>
            <a:rPr lang="en-US" b="0" dirty="0">
              <a:solidFill>
                <a:srgbClr val="002060"/>
              </a:solidFill>
              <a:latin typeface="Century Gothic" panose="020B0502020202020204" pitchFamily="34" charset="0"/>
            </a:rPr>
            <a:t>- National target for RES integration and </a:t>
          </a:r>
          <a:r>
            <a:rPr lang="en-US" b="0" dirty="0" err="1">
              <a:solidFill>
                <a:srgbClr val="002060"/>
              </a:solidFill>
              <a:latin typeface="Century Gothic" panose="020B0502020202020204" pitchFamily="34" charset="0"/>
            </a:rPr>
            <a:t>SoS</a:t>
          </a:r>
          <a:r>
            <a:rPr lang="en-US" b="0" dirty="0">
              <a:solidFill>
                <a:srgbClr val="002060"/>
              </a:solidFill>
              <a:latin typeface="Century Gothic" panose="020B0502020202020204" pitchFamily="34" charset="0"/>
            </a:rPr>
            <a:t> can be different </a:t>
          </a:r>
          <a:endParaRPr lang="it-IT" dirty="0">
            <a:solidFill>
              <a:srgbClr val="002060"/>
            </a:solidFill>
            <a:latin typeface="Century Gothic" panose="020B0502020202020204" pitchFamily="34" charset="0"/>
          </a:endParaRPr>
        </a:p>
      </dgm:t>
    </dgm:pt>
    <dgm:pt modelId="{54575FA3-E849-4C48-BD6C-D3B0242FB228}" type="parTrans" cxnId="{3BBC9BAD-A0C0-4E87-BEAD-B98FDDBAFCD7}">
      <dgm:prSet/>
      <dgm:spPr/>
      <dgm:t>
        <a:bodyPr/>
        <a:lstStyle/>
        <a:p>
          <a:endParaRPr lang="it-IT"/>
        </a:p>
      </dgm:t>
    </dgm:pt>
    <dgm:pt modelId="{F32A19D0-E170-42A5-AC8E-0EAFC9CBDFF7}" type="sibTrans" cxnId="{3BBC9BAD-A0C0-4E87-BEAD-B98FDDBAFCD7}">
      <dgm:prSet/>
      <dgm:spPr/>
      <dgm:t>
        <a:bodyPr/>
        <a:lstStyle/>
        <a:p>
          <a:endParaRPr lang="it-IT"/>
        </a:p>
      </dgm:t>
    </dgm:pt>
    <dgm:pt modelId="{07FC4FCC-2519-4170-A607-C61E9BA1FF5F}">
      <dgm:prSet phldrT="[Testo]"/>
      <dgm:spPr/>
      <dgm:t>
        <a:bodyPr/>
        <a:lstStyle/>
        <a:p>
          <a:pPr algn="just"/>
          <a:r>
            <a:rPr lang="it-IT" dirty="0" err="1">
              <a:solidFill>
                <a:srgbClr val="002060"/>
              </a:solidFill>
              <a:latin typeface="Century Gothic" panose="020B0502020202020204" pitchFamily="34" charset="0"/>
            </a:rPr>
            <a:t>Regional</a:t>
          </a:r>
          <a:r>
            <a:rPr lang="it-IT" dirty="0">
              <a:solidFill>
                <a:srgbClr val="002060"/>
              </a:solidFill>
              <a:latin typeface="Century Gothic" panose="020B0502020202020204" pitchFamily="34" charset="0"/>
            </a:rPr>
            <a:t> </a:t>
          </a:r>
          <a:r>
            <a:rPr lang="it-IT" dirty="0" err="1">
              <a:solidFill>
                <a:srgbClr val="002060"/>
              </a:solidFill>
              <a:latin typeface="Century Gothic" panose="020B0502020202020204" pitchFamily="34" charset="0"/>
            </a:rPr>
            <a:t>experts</a:t>
          </a:r>
          <a:r>
            <a:rPr lang="it-IT" dirty="0">
              <a:solidFill>
                <a:srgbClr val="002060"/>
              </a:solidFill>
              <a:latin typeface="Century Gothic" panose="020B0502020202020204" pitchFamily="34" charset="0"/>
            </a:rPr>
            <a:t> on the base of the </a:t>
          </a:r>
          <a:r>
            <a:rPr lang="it-IT" dirty="0" err="1">
              <a:solidFill>
                <a:srgbClr val="002060"/>
              </a:solidFill>
              <a:latin typeface="Century Gothic" panose="020B0502020202020204" pitchFamily="34" charset="0"/>
            </a:rPr>
            <a:t>results</a:t>
          </a:r>
          <a:r>
            <a:rPr lang="it-IT" dirty="0">
              <a:solidFill>
                <a:srgbClr val="002060"/>
              </a:solidFill>
              <a:latin typeface="Century Gothic" panose="020B0502020202020204" pitchFamily="34" charset="0"/>
            </a:rPr>
            <a:t> </a:t>
          </a:r>
          <a:r>
            <a:rPr lang="it-IT" dirty="0" err="1">
              <a:solidFill>
                <a:srgbClr val="002060"/>
              </a:solidFill>
              <a:latin typeface="Century Gothic" panose="020B0502020202020204" pitchFamily="34" charset="0"/>
            </a:rPr>
            <a:t>provide</a:t>
          </a:r>
          <a:r>
            <a:rPr lang="it-IT" dirty="0">
              <a:solidFill>
                <a:srgbClr val="002060"/>
              </a:solidFill>
              <a:latin typeface="Century Gothic" panose="020B0502020202020204" pitchFamily="34" charset="0"/>
            </a:rPr>
            <a:t> </a:t>
          </a:r>
          <a:r>
            <a:rPr lang="it-IT" dirty="0" err="1">
              <a:solidFill>
                <a:srgbClr val="002060"/>
              </a:solidFill>
              <a:latin typeface="Century Gothic" panose="020B0502020202020204" pitchFamily="34" charset="0"/>
            </a:rPr>
            <a:t>indication</a:t>
          </a:r>
          <a:r>
            <a:rPr lang="it-IT" dirty="0">
              <a:solidFill>
                <a:srgbClr val="002060"/>
              </a:solidFill>
              <a:latin typeface="Century Gothic" panose="020B0502020202020204" pitchFamily="34" charset="0"/>
            </a:rPr>
            <a:t> to </a:t>
          </a:r>
          <a:r>
            <a:rPr lang="it-IT" dirty="0" err="1">
              <a:solidFill>
                <a:srgbClr val="002060"/>
              </a:solidFill>
              <a:latin typeface="Century Gothic" panose="020B0502020202020204" pitchFamily="34" charset="0"/>
            </a:rPr>
            <a:t>adress</a:t>
          </a:r>
          <a:r>
            <a:rPr lang="it-IT" dirty="0">
              <a:solidFill>
                <a:srgbClr val="002060"/>
              </a:solidFill>
              <a:latin typeface="Century Gothic" panose="020B0502020202020204" pitchFamily="34" charset="0"/>
            </a:rPr>
            <a:t> </a:t>
          </a:r>
          <a:r>
            <a:rPr lang="it-IT" dirty="0" err="1">
              <a:solidFill>
                <a:srgbClr val="002060"/>
              </a:solidFill>
              <a:latin typeface="Century Gothic" panose="020B0502020202020204" pitchFamily="34" charset="0"/>
            </a:rPr>
            <a:t>further</a:t>
          </a:r>
          <a:r>
            <a:rPr lang="it-IT" dirty="0">
              <a:solidFill>
                <a:srgbClr val="002060"/>
              </a:solidFill>
              <a:latin typeface="Century Gothic" panose="020B0502020202020204" pitchFamily="34" charset="0"/>
            </a:rPr>
            <a:t> </a:t>
          </a:r>
          <a:r>
            <a:rPr lang="it-IT" dirty="0" err="1">
              <a:solidFill>
                <a:srgbClr val="002060"/>
              </a:solidFill>
              <a:latin typeface="Century Gothic" panose="020B0502020202020204" pitchFamily="34" charset="0"/>
            </a:rPr>
            <a:t>check</a:t>
          </a:r>
          <a:r>
            <a:rPr lang="it-IT" dirty="0">
              <a:solidFill>
                <a:srgbClr val="002060"/>
              </a:solidFill>
              <a:latin typeface="Century Gothic" panose="020B0502020202020204" pitchFamily="34" charset="0"/>
            </a:rPr>
            <a:t> and </a:t>
          </a:r>
          <a:r>
            <a:rPr lang="it-IT" dirty="0" err="1">
              <a:solidFill>
                <a:srgbClr val="002060"/>
              </a:solidFill>
              <a:latin typeface="Century Gothic" panose="020B0502020202020204" pitchFamily="34" charset="0"/>
            </a:rPr>
            <a:t>analysis</a:t>
          </a:r>
          <a:endParaRPr lang="it-IT" dirty="0">
            <a:solidFill>
              <a:srgbClr val="002060"/>
            </a:solidFill>
            <a:latin typeface="Century Gothic" panose="020B0502020202020204" pitchFamily="34" charset="0"/>
          </a:endParaRPr>
        </a:p>
      </dgm:t>
    </dgm:pt>
    <dgm:pt modelId="{2CF7768F-810E-4A6B-B576-42DE5A9BECDA}" type="parTrans" cxnId="{2A0EA5A2-2F5F-459B-B8B1-774C24E1D28E}">
      <dgm:prSet/>
      <dgm:spPr/>
      <dgm:t>
        <a:bodyPr/>
        <a:lstStyle/>
        <a:p>
          <a:endParaRPr lang="it-IT"/>
        </a:p>
      </dgm:t>
    </dgm:pt>
    <dgm:pt modelId="{2A141642-66E3-49BA-BBB7-4E78F769C442}" type="sibTrans" cxnId="{2A0EA5A2-2F5F-459B-B8B1-774C24E1D28E}">
      <dgm:prSet/>
      <dgm:spPr/>
      <dgm:t>
        <a:bodyPr/>
        <a:lstStyle/>
        <a:p>
          <a:endParaRPr lang="it-IT"/>
        </a:p>
      </dgm:t>
    </dgm:pt>
    <dgm:pt modelId="{1C8233BA-6E14-4D88-93E2-067D21353A61}" type="pres">
      <dgm:prSet presAssocID="{FF5FEBA4-643F-4505-9017-3BD0EF06153E}" presName="compositeShape" presStyleCnt="0">
        <dgm:presLayoutVars>
          <dgm:chMax val="2"/>
          <dgm:dir/>
          <dgm:resizeHandles val="exact"/>
        </dgm:presLayoutVars>
      </dgm:prSet>
      <dgm:spPr/>
    </dgm:pt>
    <dgm:pt modelId="{2B806FB1-37E6-4DCC-8DAD-1E3E53417262}" type="pres">
      <dgm:prSet presAssocID="{FF5FEBA4-643F-4505-9017-3BD0EF06153E}" presName="divider" presStyleLbl="fgShp" presStyleIdx="0" presStyleCnt="1"/>
      <dgm:spPr/>
    </dgm:pt>
    <dgm:pt modelId="{D529318E-B384-49AC-9918-A8B6BE568FE2}" type="pres">
      <dgm:prSet presAssocID="{6EDB2B64-3A0E-4992-B7AF-7FFA1A6A7298}" presName="downArrow" presStyleLbl="node1" presStyleIdx="0" presStyleCnt="2"/>
      <dgm:spPr/>
    </dgm:pt>
    <dgm:pt modelId="{A2BE0409-87B6-479A-BE91-EE28F6ECC0D5}" type="pres">
      <dgm:prSet presAssocID="{6EDB2B64-3A0E-4992-B7AF-7FFA1A6A7298}" presName="downArrowText" presStyleLbl="revTx" presStyleIdx="0" presStyleCnt="2">
        <dgm:presLayoutVars>
          <dgm:bulletEnabled val="1"/>
        </dgm:presLayoutVars>
      </dgm:prSet>
      <dgm:spPr/>
    </dgm:pt>
    <dgm:pt modelId="{EF3F6209-5493-47A5-8E9C-43E71247D416}" type="pres">
      <dgm:prSet presAssocID="{07FC4FCC-2519-4170-A607-C61E9BA1FF5F}" presName="upArrow" presStyleLbl="node1" presStyleIdx="1" presStyleCnt="2"/>
      <dgm:spPr/>
    </dgm:pt>
    <dgm:pt modelId="{E3F20953-BB12-4B52-B084-3AC4D355F8DA}" type="pres">
      <dgm:prSet presAssocID="{07FC4FCC-2519-4170-A607-C61E9BA1FF5F}" presName="upArrowText" presStyleLbl="revTx" presStyleIdx="1" presStyleCnt="2">
        <dgm:presLayoutVars>
          <dgm:bulletEnabled val="1"/>
        </dgm:presLayoutVars>
      </dgm:prSet>
      <dgm:spPr/>
    </dgm:pt>
  </dgm:ptLst>
  <dgm:cxnLst>
    <dgm:cxn modelId="{4427115C-CC22-4A0D-A82D-BB498D616821}" type="presOf" srcId="{07FC4FCC-2519-4170-A607-C61E9BA1FF5F}" destId="{E3F20953-BB12-4B52-B084-3AC4D355F8DA}" srcOrd="0" destOrd="0" presId="urn:microsoft.com/office/officeart/2005/8/layout/arrow3"/>
    <dgm:cxn modelId="{5F5CEB56-5D6B-4655-9288-25EC8FC357D3}" type="presOf" srcId="{FF5FEBA4-643F-4505-9017-3BD0EF06153E}" destId="{1C8233BA-6E14-4D88-93E2-067D21353A61}" srcOrd="0" destOrd="0" presId="urn:microsoft.com/office/officeart/2005/8/layout/arrow3"/>
    <dgm:cxn modelId="{0F4D9777-94BC-4644-AFF9-F2BE73BB12A2}" type="presOf" srcId="{6EDB2B64-3A0E-4992-B7AF-7FFA1A6A7298}" destId="{A2BE0409-87B6-479A-BE91-EE28F6ECC0D5}" srcOrd="0" destOrd="0" presId="urn:microsoft.com/office/officeart/2005/8/layout/arrow3"/>
    <dgm:cxn modelId="{2A0EA5A2-2F5F-459B-B8B1-774C24E1D28E}" srcId="{FF5FEBA4-643F-4505-9017-3BD0EF06153E}" destId="{07FC4FCC-2519-4170-A607-C61E9BA1FF5F}" srcOrd="1" destOrd="0" parTransId="{2CF7768F-810E-4A6B-B576-42DE5A9BECDA}" sibTransId="{2A141642-66E3-49BA-BBB7-4E78F769C442}"/>
    <dgm:cxn modelId="{3BBC9BAD-A0C0-4E87-BEAD-B98FDDBAFCD7}" srcId="{FF5FEBA4-643F-4505-9017-3BD0EF06153E}" destId="{6EDB2B64-3A0E-4992-B7AF-7FFA1A6A7298}" srcOrd="0" destOrd="0" parTransId="{54575FA3-E849-4C48-BD6C-D3B0242FB228}" sibTransId="{F32A19D0-E170-42A5-AC8E-0EAFC9CBDFF7}"/>
    <dgm:cxn modelId="{45F4150B-4578-4FB9-B37E-C6628E48AB6B}" type="presParOf" srcId="{1C8233BA-6E14-4D88-93E2-067D21353A61}" destId="{2B806FB1-37E6-4DCC-8DAD-1E3E53417262}" srcOrd="0" destOrd="0" presId="urn:microsoft.com/office/officeart/2005/8/layout/arrow3"/>
    <dgm:cxn modelId="{FF3B8A58-E1AE-4C8E-8FF7-FDF440DC3916}" type="presParOf" srcId="{1C8233BA-6E14-4D88-93E2-067D21353A61}" destId="{D529318E-B384-49AC-9918-A8B6BE568FE2}" srcOrd="1" destOrd="0" presId="urn:microsoft.com/office/officeart/2005/8/layout/arrow3"/>
    <dgm:cxn modelId="{6B53A03E-72DA-4502-BA98-550D9D7B95CC}" type="presParOf" srcId="{1C8233BA-6E14-4D88-93E2-067D21353A61}" destId="{A2BE0409-87B6-479A-BE91-EE28F6ECC0D5}" srcOrd="2" destOrd="0" presId="urn:microsoft.com/office/officeart/2005/8/layout/arrow3"/>
    <dgm:cxn modelId="{FC384FCE-64E7-4953-B57E-9BB4E503D154}" type="presParOf" srcId="{1C8233BA-6E14-4D88-93E2-067D21353A61}" destId="{EF3F6209-5493-47A5-8E9C-43E71247D416}" srcOrd="3" destOrd="0" presId="urn:microsoft.com/office/officeart/2005/8/layout/arrow3"/>
    <dgm:cxn modelId="{910C6F1E-3231-4D3F-97B1-5CE2C8B02409}" type="presParOf" srcId="{1C8233BA-6E14-4D88-93E2-067D21353A61}" destId="{E3F20953-BB12-4B52-B084-3AC4D355F8DA}" srcOrd="4" destOrd="0" presId="urn:microsoft.com/office/officeart/2005/8/layout/arrow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2654538-CAB0-4B95-A37B-430B25645DD4}" type="doc">
      <dgm:prSet loTypeId="urn:microsoft.com/office/officeart/2008/layout/AlternatingHexagons" loCatId="list" qsTypeId="urn:microsoft.com/office/officeart/2005/8/quickstyle/simple1" qsCatId="simple" csTypeId="urn:microsoft.com/office/officeart/2005/8/colors/accent1_3" csCatId="accent1" phldr="1"/>
      <dgm:spPr/>
      <dgm:t>
        <a:bodyPr/>
        <a:lstStyle/>
        <a:p>
          <a:endParaRPr lang="it-IT"/>
        </a:p>
      </dgm:t>
    </dgm:pt>
    <dgm:pt modelId="{6E450ED4-7739-4BC1-806F-2816BE80E684}">
      <dgm:prSet phldrT="[Testo]" custT="1"/>
      <dgm:spPr/>
      <dgm:t>
        <a:bodyPr/>
        <a:lstStyle/>
        <a:p>
          <a:r>
            <a:rPr lang="it-IT" sz="1600" dirty="0"/>
            <a:t>System </a:t>
          </a:r>
          <a:r>
            <a:rPr lang="it-IT" sz="1600" dirty="0" err="1"/>
            <a:t>dynamic</a:t>
          </a:r>
          <a:r>
            <a:rPr lang="it-IT" sz="1600" dirty="0"/>
            <a:t> and </a:t>
          </a:r>
          <a:r>
            <a:rPr lang="it-IT" sz="1600" dirty="0" err="1"/>
            <a:t>operational</a:t>
          </a:r>
          <a:r>
            <a:rPr lang="it-IT" sz="1600" dirty="0"/>
            <a:t> </a:t>
          </a:r>
          <a:r>
            <a:rPr lang="it-IT" sz="1600" dirty="0" err="1"/>
            <a:t>challenges</a:t>
          </a:r>
          <a:endParaRPr lang="it-IT" sz="1600" dirty="0"/>
        </a:p>
      </dgm:t>
    </dgm:pt>
    <dgm:pt modelId="{0013B006-C2B2-4238-B86E-547C5292562B}" type="parTrans" cxnId="{5EF08B88-2002-4461-8920-794FFF51D91F}">
      <dgm:prSet/>
      <dgm:spPr/>
      <dgm:t>
        <a:bodyPr/>
        <a:lstStyle/>
        <a:p>
          <a:endParaRPr lang="it-IT"/>
        </a:p>
      </dgm:t>
    </dgm:pt>
    <dgm:pt modelId="{C8AF596E-0F6C-4F97-8B93-FF3D68060FF4}" type="sibTrans" cxnId="{5EF08B88-2002-4461-8920-794FFF51D91F}">
      <dgm:prSet/>
      <dgm:spPr/>
      <dgm:t>
        <a:bodyPr/>
        <a:lstStyle/>
        <a:p>
          <a:endParaRPr lang="it-IT"/>
        </a:p>
      </dgm:t>
    </dgm:pt>
    <dgm:pt modelId="{7843A5B1-3EC9-437B-845C-462EDABC0A8B}">
      <dgm:prSet phldrT="[Testo]" custT="1"/>
      <dgm:spPr/>
      <dgm:t>
        <a:bodyPr/>
        <a:lstStyle/>
        <a:p>
          <a:r>
            <a:rPr lang="it-IT" sz="1600" dirty="0"/>
            <a:t>Flow </a:t>
          </a:r>
          <a:r>
            <a:rPr lang="it-IT" sz="1600" dirty="0" err="1"/>
            <a:t>based</a:t>
          </a:r>
          <a:r>
            <a:rPr lang="it-IT" sz="1600" dirty="0"/>
            <a:t> market model </a:t>
          </a:r>
          <a:r>
            <a:rPr lang="it-IT" sz="1600" dirty="0" err="1"/>
            <a:t>approach</a:t>
          </a:r>
          <a:r>
            <a:rPr lang="it-IT" sz="1600" dirty="0"/>
            <a:t> </a:t>
          </a:r>
          <a:r>
            <a:rPr lang="it-IT" sz="1600" dirty="0" err="1"/>
            <a:t>tested</a:t>
          </a:r>
          <a:endParaRPr lang="it-IT" sz="1600" dirty="0"/>
        </a:p>
      </dgm:t>
    </dgm:pt>
    <dgm:pt modelId="{AB033F05-83A4-40A1-B1FB-F949E5E4A331}" type="parTrans" cxnId="{4333E878-1E74-48E5-A041-441A5972154A}">
      <dgm:prSet/>
      <dgm:spPr/>
      <dgm:t>
        <a:bodyPr/>
        <a:lstStyle/>
        <a:p>
          <a:endParaRPr lang="it-IT"/>
        </a:p>
      </dgm:t>
    </dgm:pt>
    <dgm:pt modelId="{AB0B0D65-8225-424F-8D21-E50E7A3A4C45}" type="sibTrans" cxnId="{4333E878-1E74-48E5-A041-441A5972154A}">
      <dgm:prSet/>
      <dgm:spPr/>
      <dgm:t>
        <a:bodyPr/>
        <a:lstStyle/>
        <a:p>
          <a:endParaRPr lang="it-IT"/>
        </a:p>
      </dgm:t>
    </dgm:pt>
    <dgm:pt modelId="{1973733B-12DB-46EB-BA9A-DB0400F8AF41}">
      <dgm:prSet phldrT="[Testo]" custT="1"/>
      <dgm:spPr/>
      <dgm:t>
        <a:bodyPr/>
        <a:lstStyle/>
        <a:p>
          <a:r>
            <a:rPr lang="it-IT" sz="1600" dirty="0" err="1"/>
            <a:t>Intercon</a:t>
          </a:r>
          <a:r>
            <a:rPr lang="it-IT" sz="1600" dirty="0"/>
            <a:t>. </a:t>
          </a:r>
        </a:p>
        <a:p>
          <a:r>
            <a:rPr lang="it-IT" sz="1600" dirty="0"/>
            <a:t>target </a:t>
          </a:r>
          <a:r>
            <a:rPr lang="it-IT" sz="1600" dirty="0" err="1"/>
            <a:t>check</a:t>
          </a:r>
          <a:endParaRPr lang="it-IT" sz="1600" dirty="0"/>
        </a:p>
      </dgm:t>
    </dgm:pt>
    <dgm:pt modelId="{5118132B-BF45-44B3-8CDC-BE5528A98931}" type="parTrans" cxnId="{4600E480-2D8A-4319-9F18-03E6845927A4}">
      <dgm:prSet/>
      <dgm:spPr/>
      <dgm:t>
        <a:bodyPr/>
        <a:lstStyle/>
        <a:p>
          <a:endParaRPr lang="it-IT"/>
        </a:p>
      </dgm:t>
    </dgm:pt>
    <dgm:pt modelId="{070929E6-62AD-4563-A3EC-A01E0B95FAFF}" type="sibTrans" cxnId="{4600E480-2D8A-4319-9F18-03E6845927A4}">
      <dgm:prSet/>
      <dgm:spPr/>
      <dgm:t>
        <a:bodyPr/>
        <a:lstStyle/>
        <a:p>
          <a:endParaRPr lang="it-IT"/>
        </a:p>
      </dgm:t>
    </dgm:pt>
    <dgm:pt modelId="{0B198499-04E8-46E9-AE07-613396507D52}" type="pres">
      <dgm:prSet presAssocID="{B2654538-CAB0-4B95-A37B-430B25645DD4}" presName="Name0" presStyleCnt="0">
        <dgm:presLayoutVars>
          <dgm:chMax/>
          <dgm:chPref/>
          <dgm:dir/>
          <dgm:animLvl val="lvl"/>
        </dgm:presLayoutVars>
      </dgm:prSet>
      <dgm:spPr/>
    </dgm:pt>
    <dgm:pt modelId="{37C5371F-B457-45D2-A61D-3818E9461717}" type="pres">
      <dgm:prSet presAssocID="{6E450ED4-7739-4BC1-806F-2816BE80E684}" presName="composite" presStyleCnt="0"/>
      <dgm:spPr/>
    </dgm:pt>
    <dgm:pt modelId="{6E7FE8E5-2D66-4B1D-B2C7-4D5EDBDFDD46}" type="pres">
      <dgm:prSet presAssocID="{6E450ED4-7739-4BC1-806F-2816BE80E684}" presName="Parent1" presStyleLbl="node1" presStyleIdx="0" presStyleCnt="6">
        <dgm:presLayoutVars>
          <dgm:chMax val="1"/>
          <dgm:chPref val="1"/>
          <dgm:bulletEnabled val="1"/>
        </dgm:presLayoutVars>
      </dgm:prSet>
      <dgm:spPr/>
    </dgm:pt>
    <dgm:pt modelId="{A9BA7145-A3CD-4DBA-9364-FECD1F21E9B3}" type="pres">
      <dgm:prSet presAssocID="{6E450ED4-7739-4BC1-806F-2816BE80E684}" presName="Childtext1" presStyleLbl="revTx" presStyleIdx="0" presStyleCnt="3">
        <dgm:presLayoutVars>
          <dgm:chMax val="0"/>
          <dgm:chPref val="0"/>
          <dgm:bulletEnabled val="1"/>
        </dgm:presLayoutVars>
      </dgm:prSet>
      <dgm:spPr/>
    </dgm:pt>
    <dgm:pt modelId="{A00AE7DA-3569-4769-865F-A5CF8B4E6489}" type="pres">
      <dgm:prSet presAssocID="{6E450ED4-7739-4BC1-806F-2816BE80E684}" presName="BalanceSpacing" presStyleCnt="0"/>
      <dgm:spPr/>
    </dgm:pt>
    <dgm:pt modelId="{99E3B9EE-D8C5-454F-8338-3FDE6ABDC66A}" type="pres">
      <dgm:prSet presAssocID="{6E450ED4-7739-4BC1-806F-2816BE80E684}" presName="BalanceSpacing1" presStyleCnt="0"/>
      <dgm:spPr/>
    </dgm:pt>
    <dgm:pt modelId="{C1E9A460-92AC-4DF1-8949-7845580D499C}" type="pres">
      <dgm:prSet presAssocID="{C8AF596E-0F6C-4F97-8B93-FF3D68060FF4}" presName="Accent1Text" presStyleLbl="node1" presStyleIdx="1" presStyleCnt="6"/>
      <dgm:spPr/>
    </dgm:pt>
    <dgm:pt modelId="{3579B757-CE83-4B41-882B-FA2BDAD9E203}" type="pres">
      <dgm:prSet presAssocID="{C8AF596E-0F6C-4F97-8B93-FF3D68060FF4}" presName="spaceBetweenRectangles" presStyleCnt="0"/>
      <dgm:spPr/>
    </dgm:pt>
    <dgm:pt modelId="{EB5951B2-4844-4CE5-ADCB-5AC1A3E0E90C}" type="pres">
      <dgm:prSet presAssocID="{7843A5B1-3EC9-437B-845C-462EDABC0A8B}" presName="composite" presStyleCnt="0"/>
      <dgm:spPr/>
    </dgm:pt>
    <dgm:pt modelId="{76AD5840-8CFC-445E-97F3-F2CD20D7F6F9}" type="pres">
      <dgm:prSet presAssocID="{7843A5B1-3EC9-437B-845C-462EDABC0A8B}" presName="Parent1" presStyleLbl="node1" presStyleIdx="2" presStyleCnt="6">
        <dgm:presLayoutVars>
          <dgm:chMax val="1"/>
          <dgm:chPref val="1"/>
          <dgm:bulletEnabled val="1"/>
        </dgm:presLayoutVars>
      </dgm:prSet>
      <dgm:spPr/>
    </dgm:pt>
    <dgm:pt modelId="{BA738441-6599-4451-9607-3843114166A1}" type="pres">
      <dgm:prSet presAssocID="{7843A5B1-3EC9-437B-845C-462EDABC0A8B}" presName="Childtext1" presStyleLbl="revTx" presStyleIdx="1" presStyleCnt="3">
        <dgm:presLayoutVars>
          <dgm:chMax val="0"/>
          <dgm:chPref val="0"/>
          <dgm:bulletEnabled val="1"/>
        </dgm:presLayoutVars>
      </dgm:prSet>
      <dgm:spPr/>
    </dgm:pt>
    <dgm:pt modelId="{026B0CE4-1C28-404A-873B-A8ED57DBE920}" type="pres">
      <dgm:prSet presAssocID="{7843A5B1-3EC9-437B-845C-462EDABC0A8B}" presName="BalanceSpacing" presStyleCnt="0"/>
      <dgm:spPr/>
    </dgm:pt>
    <dgm:pt modelId="{FC313CE8-2BAE-4CDD-A494-19429F31551D}" type="pres">
      <dgm:prSet presAssocID="{7843A5B1-3EC9-437B-845C-462EDABC0A8B}" presName="BalanceSpacing1" presStyleCnt="0"/>
      <dgm:spPr/>
    </dgm:pt>
    <dgm:pt modelId="{0C37EA26-167F-4B9F-8260-1160A7E4B292}" type="pres">
      <dgm:prSet presAssocID="{AB0B0D65-8225-424F-8D21-E50E7A3A4C45}" presName="Accent1Text" presStyleLbl="node1" presStyleIdx="3" presStyleCnt="6"/>
      <dgm:spPr/>
    </dgm:pt>
    <dgm:pt modelId="{CAE323C6-8F01-4A97-AE6C-E9B9A90D90F5}" type="pres">
      <dgm:prSet presAssocID="{AB0B0D65-8225-424F-8D21-E50E7A3A4C45}" presName="spaceBetweenRectangles" presStyleCnt="0"/>
      <dgm:spPr/>
    </dgm:pt>
    <dgm:pt modelId="{FB01E8B8-D9B2-4A93-A02E-BBDF1D758A82}" type="pres">
      <dgm:prSet presAssocID="{1973733B-12DB-46EB-BA9A-DB0400F8AF41}" presName="composite" presStyleCnt="0"/>
      <dgm:spPr/>
    </dgm:pt>
    <dgm:pt modelId="{A69C3412-4C9A-4AF5-862B-7D5BFCABA793}" type="pres">
      <dgm:prSet presAssocID="{1973733B-12DB-46EB-BA9A-DB0400F8AF41}" presName="Parent1" presStyleLbl="node1" presStyleIdx="4" presStyleCnt="6">
        <dgm:presLayoutVars>
          <dgm:chMax val="1"/>
          <dgm:chPref val="1"/>
          <dgm:bulletEnabled val="1"/>
        </dgm:presLayoutVars>
      </dgm:prSet>
      <dgm:spPr/>
    </dgm:pt>
    <dgm:pt modelId="{3347B48F-B65A-48DF-A162-D1D005FC7DA6}" type="pres">
      <dgm:prSet presAssocID="{1973733B-12DB-46EB-BA9A-DB0400F8AF41}" presName="Childtext1" presStyleLbl="revTx" presStyleIdx="2" presStyleCnt="3">
        <dgm:presLayoutVars>
          <dgm:chMax val="0"/>
          <dgm:chPref val="0"/>
          <dgm:bulletEnabled val="1"/>
        </dgm:presLayoutVars>
      </dgm:prSet>
      <dgm:spPr/>
    </dgm:pt>
    <dgm:pt modelId="{DA545B52-1E32-4787-8841-951808B8C59E}" type="pres">
      <dgm:prSet presAssocID="{1973733B-12DB-46EB-BA9A-DB0400F8AF41}" presName="BalanceSpacing" presStyleCnt="0"/>
      <dgm:spPr/>
    </dgm:pt>
    <dgm:pt modelId="{CAFFA8E4-5A23-497E-8963-F4109CD73670}" type="pres">
      <dgm:prSet presAssocID="{1973733B-12DB-46EB-BA9A-DB0400F8AF41}" presName="BalanceSpacing1" presStyleCnt="0"/>
      <dgm:spPr/>
    </dgm:pt>
    <dgm:pt modelId="{13869C60-F4A9-4495-B1EE-192AA1A22107}" type="pres">
      <dgm:prSet presAssocID="{070929E6-62AD-4563-A3EC-A01E0B95FAFF}" presName="Accent1Text" presStyleLbl="node1" presStyleIdx="5" presStyleCnt="6"/>
      <dgm:spPr/>
    </dgm:pt>
  </dgm:ptLst>
  <dgm:cxnLst>
    <dgm:cxn modelId="{780B5D00-29B5-4C50-8F7A-E01F7B20416C}" type="presOf" srcId="{7843A5B1-3EC9-437B-845C-462EDABC0A8B}" destId="{76AD5840-8CFC-445E-97F3-F2CD20D7F6F9}" srcOrd="0" destOrd="0" presId="urn:microsoft.com/office/officeart/2008/layout/AlternatingHexagons"/>
    <dgm:cxn modelId="{AF08EC31-6519-429F-8A09-CA0B5021285A}" type="presOf" srcId="{070929E6-62AD-4563-A3EC-A01E0B95FAFF}" destId="{13869C60-F4A9-4495-B1EE-192AA1A22107}" srcOrd="0" destOrd="0" presId="urn:microsoft.com/office/officeart/2008/layout/AlternatingHexagons"/>
    <dgm:cxn modelId="{9328793B-390F-45DC-A452-811AC393DB47}" type="presOf" srcId="{1973733B-12DB-46EB-BA9A-DB0400F8AF41}" destId="{A69C3412-4C9A-4AF5-862B-7D5BFCABA793}" srcOrd="0" destOrd="0" presId="urn:microsoft.com/office/officeart/2008/layout/AlternatingHexagons"/>
    <dgm:cxn modelId="{4333E878-1E74-48E5-A041-441A5972154A}" srcId="{B2654538-CAB0-4B95-A37B-430B25645DD4}" destId="{7843A5B1-3EC9-437B-845C-462EDABC0A8B}" srcOrd="1" destOrd="0" parTransId="{AB033F05-83A4-40A1-B1FB-F949E5E4A331}" sibTransId="{AB0B0D65-8225-424F-8D21-E50E7A3A4C45}"/>
    <dgm:cxn modelId="{4600E480-2D8A-4319-9F18-03E6845927A4}" srcId="{B2654538-CAB0-4B95-A37B-430B25645DD4}" destId="{1973733B-12DB-46EB-BA9A-DB0400F8AF41}" srcOrd="2" destOrd="0" parTransId="{5118132B-BF45-44B3-8CDC-BE5528A98931}" sibTransId="{070929E6-62AD-4563-A3EC-A01E0B95FAFF}"/>
    <dgm:cxn modelId="{5EF08B88-2002-4461-8920-794FFF51D91F}" srcId="{B2654538-CAB0-4B95-A37B-430B25645DD4}" destId="{6E450ED4-7739-4BC1-806F-2816BE80E684}" srcOrd="0" destOrd="0" parTransId="{0013B006-C2B2-4238-B86E-547C5292562B}" sibTransId="{C8AF596E-0F6C-4F97-8B93-FF3D68060FF4}"/>
    <dgm:cxn modelId="{68ADD7AC-635F-4941-A10C-65B8F9290CFD}" type="presOf" srcId="{C8AF596E-0F6C-4F97-8B93-FF3D68060FF4}" destId="{C1E9A460-92AC-4DF1-8949-7845580D499C}" srcOrd="0" destOrd="0" presId="urn:microsoft.com/office/officeart/2008/layout/AlternatingHexagons"/>
    <dgm:cxn modelId="{E34446D0-9E0A-49C2-9C03-CF82F47A1289}" type="presOf" srcId="{AB0B0D65-8225-424F-8D21-E50E7A3A4C45}" destId="{0C37EA26-167F-4B9F-8260-1160A7E4B292}" srcOrd="0" destOrd="0" presId="urn:microsoft.com/office/officeart/2008/layout/AlternatingHexagons"/>
    <dgm:cxn modelId="{A07EB7E4-4836-4F66-B4FC-E149EC789EA0}" type="presOf" srcId="{B2654538-CAB0-4B95-A37B-430B25645DD4}" destId="{0B198499-04E8-46E9-AE07-613396507D52}" srcOrd="0" destOrd="0" presId="urn:microsoft.com/office/officeart/2008/layout/AlternatingHexagons"/>
    <dgm:cxn modelId="{DCB1ADFA-6E36-4069-B493-B9E85AC40DAF}" type="presOf" srcId="{6E450ED4-7739-4BC1-806F-2816BE80E684}" destId="{6E7FE8E5-2D66-4B1D-B2C7-4D5EDBDFDD46}" srcOrd="0" destOrd="0" presId="urn:microsoft.com/office/officeart/2008/layout/AlternatingHexagons"/>
    <dgm:cxn modelId="{EE89BB00-DABA-4716-85B6-BEE7CDCEAE1E}" type="presParOf" srcId="{0B198499-04E8-46E9-AE07-613396507D52}" destId="{37C5371F-B457-45D2-A61D-3818E9461717}" srcOrd="0" destOrd="0" presId="urn:microsoft.com/office/officeart/2008/layout/AlternatingHexagons"/>
    <dgm:cxn modelId="{9A818F20-0669-452F-9F8E-5D9D4AB415A1}" type="presParOf" srcId="{37C5371F-B457-45D2-A61D-3818E9461717}" destId="{6E7FE8E5-2D66-4B1D-B2C7-4D5EDBDFDD46}" srcOrd="0" destOrd="0" presId="urn:microsoft.com/office/officeart/2008/layout/AlternatingHexagons"/>
    <dgm:cxn modelId="{240B1486-E200-44ED-8F44-2FDA8655D6EF}" type="presParOf" srcId="{37C5371F-B457-45D2-A61D-3818E9461717}" destId="{A9BA7145-A3CD-4DBA-9364-FECD1F21E9B3}" srcOrd="1" destOrd="0" presId="urn:microsoft.com/office/officeart/2008/layout/AlternatingHexagons"/>
    <dgm:cxn modelId="{A5E30ADB-2CD6-4324-8C43-6039E2D184DE}" type="presParOf" srcId="{37C5371F-B457-45D2-A61D-3818E9461717}" destId="{A00AE7DA-3569-4769-865F-A5CF8B4E6489}" srcOrd="2" destOrd="0" presId="urn:microsoft.com/office/officeart/2008/layout/AlternatingHexagons"/>
    <dgm:cxn modelId="{A122F414-9506-401C-AAF1-FB020A625285}" type="presParOf" srcId="{37C5371F-B457-45D2-A61D-3818E9461717}" destId="{99E3B9EE-D8C5-454F-8338-3FDE6ABDC66A}" srcOrd="3" destOrd="0" presId="urn:microsoft.com/office/officeart/2008/layout/AlternatingHexagons"/>
    <dgm:cxn modelId="{157B67CC-7AE5-47E4-9A92-CF0EB7368EB4}" type="presParOf" srcId="{37C5371F-B457-45D2-A61D-3818E9461717}" destId="{C1E9A460-92AC-4DF1-8949-7845580D499C}" srcOrd="4" destOrd="0" presId="urn:microsoft.com/office/officeart/2008/layout/AlternatingHexagons"/>
    <dgm:cxn modelId="{E73C8DB2-29C4-434F-998B-B60150A70939}" type="presParOf" srcId="{0B198499-04E8-46E9-AE07-613396507D52}" destId="{3579B757-CE83-4B41-882B-FA2BDAD9E203}" srcOrd="1" destOrd="0" presId="urn:microsoft.com/office/officeart/2008/layout/AlternatingHexagons"/>
    <dgm:cxn modelId="{402970C4-97A6-42E1-AB8F-5F623E6A7D32}" type="presParOf" srcId="{0B198499-04E8-46E9-AE07-613396507D52}" destId="{EB5951B2-4844-4CE5-ADCB-5AC1A3E0E90C}" srcOrd="2" destOrd="0" presId="urn:microsoft.com/office/officeart/2008/layout/AlternatingHexagons"/>
    <dgm:cxn modelId="{6067C7D2-423E-46A4-AF04-EC7CCEB18515}" type="presParOf" srcId="{EB5951B2-4844-4CE5-ADCB-5AC1A3E0E90C}" destId="{76AD5840-8CFC-445E-97F3-F2CD20D7F6F9}" srcOrd="0" destOrd="0" presId="urn:microsoft.com/office/officeart/2008/layout/AlternatingHexagons"/>
    <dgm:cxn modelId="{0BF810D6-2A68-4D98-A556-4829584DEC75}" type="presParOf" srcId="{EB5951B2-4844-4CE5-ADCB-5AC1A3E0E90C}" destId="{BA738441-6599-4451-9607-3843114166A1}" srcOrd="1" destOrd="0" presId="urn:microsoft.com/office/officeart/2008/layout/AlternatingHexagons"/>
    <dgm:cxn modelId="{44D4E393-D18E-48CF-AB7E-222BF871EE7C}" type="presParOf" srcId="{EB5951B2-4844-4CE5-ADCB-5AC1A3E0E90C}" destId="{026B0CE4-1C28-404A-873B-A8ED57DBE920}" srcOrd="2" destOrd="0" presId="urn:microsoft.com/office/officeart/2008/layout/AlternatingHexagons"/>
    <dgm:cxn modelId="{FE6739ED-E8A4-429F-B74F-89D4E454FB54}" type="presParOf" srcId="{EB5951B2-4844-4CE5-ADCB-5AC1A3E0E90C}" destId="{FC313CE8-2BAE-4CDD-A494-19429F31551D}" srcOrd="3" destOrd="0" presId="urn:microsoft.com/office/officeart/2008/layout/AlternatingHexagons"/>
    <dgm:cxn modelId="{276A51F6-61BF-4552-A2FF-1ED5F7A1CDAB}" type="presParOf" srcId="{EB5951B2-4844-4CE5-ADCB-5AC1A3E0E90C}" destId="{0C37EA26-167F-4B9F-8260-1160A7E4B292}" srcOrd="4" destOrd="0" presId="urn:microsoft.com/office/officeart/2008/layout/AlternatingHexagons"/>
    <dgm:cxn modelId="{25E18DBF-EB90-45B4-B119-4C6B3C07DCDD}" type="presParOf" srcId="{0B198499-04E8-46E9-AE07-613396507D52}" destId="{CAE323C6-8F01-4A97-AE6C-E9B9A90D90F5}" srcOrd="3" destOrd="0" presId="urn:microsoft.com/office/officeart/2008/layout/AlternatingHexagons"/>
    <dgm:cxn modelId="{3F21EC5E-66D2-4750-B950-5ED93C50D7A5}" type="presParOf" srcId="{0B198499-04E8-46E9-AE07-613396507D52}" destId="{FB01E8B8-D9B2-4A93-A02E-BBDF1D758A82}" srcOrd="4" destOrd="0" presId="urn:microsoft.com/office/officeart/2008/layout/AlternatingHexagons"/>
    <dgm:cxn modelId="{E78339C4-CCD1-4962-BF74-662BE8817F7B}" type="presParOf" srcId="{FB01E8B8-D9B2-4A93-A02E-BBDF1D758A82}" destId="{A69C3412-4C9A-4AF5-862B-7D5BFCABA793}" srcOrd="0" destOrd="0" presId="urn:microsoft.com/office/officeart/2008/layout/AlternatingHexagons"/>
    <dgm:cxn modelId="{BEA536FE-F122-4FE6-B5E5-6A8CFC510026}" type="presParOf" srcId="{FB01E8B8-D9B2-4A93-A02E-BBDF1D758A82}" destId="{3347B48F-B65A-48DF-A162-D1D005FC7DA6}" srcOrd="1" destOrd="0" presId="urn:microsoft.com/office/officeart/2008/layout/AlternatingHexagons"/>
    <dgm:cxn modelId="{88FF04CD-2E2D-4757-AD5E-2CDABAA1C8DF}" type="presParOf" srcId="{FB01E8B8-D9B2-4A93-A02E-BBDF1D758A82}" destId="{DA545B52-1E32-4787-8841-951808B8C59E}" srcOrd="2" destOrd="0" presId="urn:microsoft.com/office/officeart/2008/layout/AlternatingHexagons"/>
    <dgm:cxn modelId="{93B3DA7F-72DE-431F-A70E-E0708B95B007}" type="presParOf" srcId="{FB01E8B8-D9B2-4A93-A02E-BBDF1D758A82}" destId="{CAFFA8E4-5A23-497E-8963-F4109CD73670}" srcOrd="3" destOrd="0" presId="urn:microsoft.com/office/officeart/2008/layout/AlternatingHexagons"/>
    <dgm:cxn modelId="{8C0A3BFB-73AF-46B4-845A-93F5D6F74797}" type="presParOf" srcId="{FB01E8B8-D9B2-4A93-A02E-BBDF1D758A82}" destId="{13869C60-F4A9-4495-B1EE-192AA1A22107}" srcOrd="4" destOrd="0" presId="urn:microsoft.com/office/officeart/2008/layout/AlternatingHexagon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128BC0-510F-462F-9022-6078A9041C10}">
      <dsp:nvSpPr>
        <dsp:cNvPr id="0" name=""/>
        <dsp:cNvSpPr/>
      </dsp:nvSpPr>
      <dsp:spPr>
        <a:xfrm>
          <a:off x="0" y="976877"/>
          <a:ext cx="8128000" cy="1183746"/>
        </a:xfrm>
        <a:prstGeom prst="rightArrow">
          <a:avLst>
            <a:gd name="adj1" fmla="val 50000"/>
            <a:gd name="adj2" fmla="val 5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254000" bIns="187920" numCol="1" spcCol="1270" anchor="ctr" anchorCtr="0">
          <a:noAutofit/>
        </a:bodyPr>
        <a:lstStyle/>
        <a:p>
          <a:pPr marL="0" lvl="0" indent="0" algn="l" defTabSz="977900">
            <a:lnSpc>
              <a:spcPct val="90000"/>
            </a:lnSpc>
            <a:spcBef>
              <a:spcPct val="0"/>
            </a:spcBef>
            <a:spcAft>
              <a:spcPct val="35000"/>
            </a:spcAft>
            <a:buNone/>
          </a:pPr>
          <a:r>
            <a:rPr lang="it-IT" sz="2200" kern="1200" dirty="0"/>
            <a:t>Scenario building </a:t>
          </a:r>
          <a:r>
            <a:rPr lang="it-IT" sz="2200" kern="1200" dirty="0" err="1"/>
            <a:t>process</a:t>
          </a:r>
          <a:endParaRPr lang="it-IT" sz="2200" kern="1200" dirty="0"/>
        </a:p>
      </dsp:txBody>
      <dsp:txXfrm>
        <a:off x="0" y="1272814"/>
        <a:ext cx="7832064" cy="591873"/>
      </dsp:txXfrm>
    </dsp:sp>
    <dsp:sp modelId="{BF952C28-E90A-40A5-A5C3-E7574039D398}">
      <dsp:nvSpPr>
        <dsp:cNvPr id="0" name=""/>
        <dsp:cNvSpPr/>
      </dsp:nvSpPr>
      <dsp:spPr>
        <a:xfrm>
          <a:off x="0" y="2453540"/>
          <a:ext cx="2503424" cy="1152684"/>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it-IT" sz="1900" kern="1200" dirty="0" err="1"/>
            <a:t>All</a:t>
          </a:r>
          <a:r>
            <a:rPr lang="it-IT" sz="1900" kern="1200" dirty="0"/>
            <a:t> </a:t>
          </a:r>
          <a:r>
            <a:rPr lang="it-IT" sz="1900" kern="1200" dirty="0" err="1"/>
            <a:t>reference</a:t>
          </a:r>
          <a:r>
            <a:rPr lang="it-IT" sz="1900" kern="1200" dirty="0"/>
            <a:t> </a:t>
          </a:r>
          <a:r>
            <a:rPr lang="it-IT" sz="1900" kern="1200" dirty="0" err="1"/>
            <a:t>scenarios</a:t>
          </a:r>
          <a:r>
            <a:rPr lang="it-IT" sz="1900" kern="1200" dirty="0"/>
            <a:t> </a:t>
          </a:r>
          <a:r>
            <a:rPr lang="it-IT" sz="1900" kern="1200" dirty="0" err="1"/>
            <a:t>used</a:t>
          </a:r>
          <a:r>
            <a:rPr lang="it-IT" sz="1900" kern="1200" dirty="0"/>
            <a:t> for </a:t>
          </a:r>
          <a:r>
            <a:rPr lang="it-IT" sz="1900" kern="1200" dirty="0" err="1"/>
            <a:t>all</a:t>
          </a:r>
          <a:r>
            <a:rPr lang="it-IT" sz="1900" kern="1200" dirty="0"/>
            <a:t> </a:t>
          </a:r>
          <a:r>
            <a:rPr lang="it-IT" sz="1900" kern="1200" dirty="0" err="1"/>
            <a:t>analysis</a:t>
          </a:r>
          <a:r>
            <a:rPr lang="it-IT" sz="1900" kern="1200" dirty="0"/>
            <a:t> </a:t>
          </a:r>
          <a:r>
            <a:rPr lang="it-IT" sz="1900" kern="1200" dirty="0" err="1"/>
            <a:t>performed</a:t>
          </a:r>
          <a:endParaRPr lang="it-IT" sz="1900" kern="1200" dirty="0"/>
        </a:p>
      </dsp:txBody>
      <dsp:txXfrm>
        <a:off x="0" y="2453540"/>
        <a:ext cx="2503424" cy="1152684"/>
      </dsp:txXfrm>
    </dsp:sp>
    <dsp:sp modelId="{B186C0C6-DDB4-42FA-A32F-159EC0889DAA}">
      <dsp:nvSpPr>
        <dsp:cNvPr id="0" name=""/>
        <dsp:cNvSpPr/>
      </dsp:nvSpPr>
      <dsp:spPr>
        <a:xfrm>
          <a:off x="2503423" y="1371459"/>
          <a:ext cx="5624576" cy="1183746"/>
        </a:xfrm>
        <a:prstGeom prst="rightArrow">
          <a:avLst>
            <a:gd name="adj1" fmla="val 50000"/>
            <a:gd name="adj2" fmla="val 5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254000" bIns="187920" numCol="1" spcCol="1270" anchor="ctr" anchorCtr="0">
          <a:noAutofit/>
        </a:bodyPr>
        <a:lstStyle/>
        <a:p>
          <a:pPr marL="0" lvl="0" indent="0" algn="l" defTabSz="977900">
            <a:lnSpc>
              <a:spcPct val="90000"/>
            </a:lnSpc>
            <a:spcBef>
              <a:spcPct val="0"/>
            </a:spcBef>
            <a:spcAft>
              <a:spcPct val="35000"/>
            </a:spcAft>
            <a:buNone/>
          </a:pPr>
          <a:r>
            <a:rPr lang="it-IT" sz="2200" b="1" kern="1200" dirty="0">
              <a:solidFill>
                <a:schemeClr val="tx1"/>
              </a:solidFill>
            </a:rPr>
            <a:t>Identification of System Needs in 2040</a:t>
          </a:r>
        </a:p>
      </dsp:txBody>
      <dsp:txXfrm>
        <a:off x="2503423" y="1667396"/>
        <a:ext cx="5328640" cy="591873"/>
      </dsp:txXfrm>
    </dsp:sp>
    <dsp:sp modelId="{3F822E96-776C-4F15-BECB-0FFD0D98D5E0}">
      <dsp:nvSpPr>
        <dsp:cNvPr id="0" name=""/>
        <dsp:cNvSpPr/>
      </dsp:nvSpPr>
      <dsp:spPr>
        <a:xfrm>
          <a:off x="2503423" y="2801273"/>
          <a:ext cx="2503424" cy="1246383"/>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100000"/>
            </a:lnSpc>
            <a:spcBef>
              <a:spcPct val="0"/>
            </a:spcBef>
            <a:spcAft>
              <a:spcPts val="0"/>
            </a:spcAft>
            <a:buNone/>
          </a:pPr>
          <a:r>
            <a:rPr lang="it-IT" sz="1900" kern="1200" dirty="0"/>
            <a:t>New </a:t>
          </a:r>
          <a:r>
            <a:rPr lang="it-IT" sz="1900" kern="1200" dirty="0" err="1"/>
            <a:t>capacity</a:t>
          </a:r>
          <a:r>
            <a:rPr lang="it-IT" sz="1900" kern="1200" dirty="0"/>
            <a:t> </a:t>
          </a:r>
          <a:r>
            <a:rPr lang="it-IT" sz="1900" kern="1200" dirty="0" err="1"/>
            <a:t>increases</a:t>
          </a:r>
          <a:endParaRPr lang="it-IT" sz="1900" kern="1200" dirty="0"/>
        </a:p>
        <a:p>
          <a:pPr marL="0" lvl="0" indent="0" algn="l" defTabSz="844550">
            <a:lnSpc>
              <a:spcPct val="100000"/>
            </a:lnSpc>
            <a:spcBef>
              <a:spcPct val="0"/>
            </a:spcBef>
            <a:spcAft>
              <a:spcPts val="0"/>
            </a:spcAft>
            <a:buNone/>
          </a:pPr>
          <a:r>
            <a:rPr lang="en-US" sz="1900" kern="1200" dirty="0"/>
            <a:t>would be necessary by 2040.</a:t>
          </a:r>
          <a:endParaRPr lang="it-IT" sz="1900" kern="1200" dirty="0"/>
        </a:p>
      </dsp:txBody>
      <dsp:txXfrm>
        <a:off x="2503423" y="2801273"/>
        <a:ext cx="2503424" cy="1246383"/>
      </dsp:txXfrm>
    </dsp:sp>
    <dsp:sp modelId="{91BD0F3D-32B2-43BF-8321-152920014DA2}">
      <dsp:nvSpPr>
        <dsp:cNvPr id="0" name=""/>
        <dsp:cNvSpPr/>
      </dsp:nvSpPr>
      <dsp:spPr>
        <a:xfrm>
          <a:off x="5006848" y="1766042"/>
          <a:ext cx="3121152" cy="1183746"/>
        </a:xfrm>
        <a:prstGeom prst="rightArrow">
          <a:avLst>
            <a:gd name="adj1" fmla="val 50000"/>
            <a:gd name="adj2" fmla="val 5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254000" bIns="187920" numCol="1" spcCol="1270" anchor="ctr" anchorCtr="0">
          <a:noAutofit/>
        </a:bodyPr>
        <a:lstStyle/>
        <a:p>
          <a:pPr marL="0" lvl="0" indent="0" algn="l" defTabSz="977900">
            <a:lnSpc>
              <a:spcPct val="90000"/>
            </a:lnSpc>
            <a:spcBef>
              <a:spcPct val="0"/>
            </a:spcBef>
            <a:spcAft>
              <a:spcPct val="35000"/>
            </a:spcAft>
            <a:buNone/>
          </a:pPr>
          <a:r>
            <a:rPr lang="it-IT" sz="2200" kern="1200" dirty="0"/>
            <a:t>CBA</a:t>
          </a:r>
        </a:p>
      </dsp:txBody>
      <dsp:txXfrm>
        <a:off x="5006848" y="2061979"/>
        <a:ext cx="2825216" cy="591873"/>
      </dsp:txXfrm>
    </dsp:sp>
    <dsp:sp modelId="{F8E048C7-7031-4749-B4C0-4CD96A086EE3}">
      <dsp:nvSpPr>
        <dsp:cNvPr id="0" name=""/>
        <dsp:cNvSpPr/>
      </dsp:nvSpPr>
      <dsp:spPr>
        <a:xfrm>
          <a:off x="5006848" y="3162932"/>
          <a:ext cx="2503424" cy="1278856"/>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it-IT" sz="1900" kern="1200" dirty="0"/>
            <a:t>To </a:t>
          </a:r>
          <a:r>
            <a:rPr lang="it-IT" sz="1900" kern="1200" dirty="0" err="1"/>
            <a:t>evaluate</a:t>
          </a:r>
          <a:r>
            <a:rPr lang="it-IT" sz="1900" kern="1200" dirty="0"/>
            <a:t> the impact of </a:t>
          </a:r>
          <a:r>
            <a:rPr lang="it-IT" sz="1900" kern="1200" dirty="0" err="1"/>
            <a:t>planned</a:t>
          </a:r>
          <a:r>
            <a:rPr lang="it-IT" sz="1900" kern="1200" dirty="0"/>
            <a:t> network </a:t>
          </a:r>
          <a:r>
            <a:rPr lang="it-IT" sz="1900" kern="1200" dirty="0" err="1"/>
            <a:t>reinforcements</a:t>
          </a:r>
          <a:r>
            <a:rPr lang="it-IT" sz="1900" kern="1200" dirty="0"/>
            <a:t> </a:t>
          </a:r>
        </a:p>
      </dsp:txBody>
      <dsp:txXfrm>
        <a:off x="5006848" y="3162932"/>
        <a:ext cx="2503424" cy="12788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6A606D-B011-42F5-A6FD-186595897A7B}">
      <dsp:nvSpPr>
        <dsp:cNvPr id="0" name=""/>
        <dsp:cNvSpPr/>
      </dsp:nvSpPr>
      <dsp:spPr>
        <a:xfrm>
          <a:off x="2540" y="1198383"/>
          <a:ext cx="2476500" cy="9906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3144" tIns="150368" rIns="263144" bIns="150368" numCol="1" spcCol="1270" anchor="ctr" anchorCtr="0">
          <a:noAutofit/>
        </a:bodyPr>
        <a:lstStyle/>
        <a:p>
          <a:pPr marL="0" lvl="0" indent="0" algn="ctr" defTabSz="1644650">
            <a:lnSpc>
              <a:spcPct val="90000"/>
            </a:lnSpc>
            <a:spcBef>
              <a:spcPct val="0"/>
            </a:spcBef>
            <a:spcAft>
              <a:spcPct val="35000"/>
            </a:spcAft>
            <a:buNone/>
          </a:pPr>
          <a:r>
            <a:rPr lang="it-IT" sz="3700" kern="1200" dirty="0" err="1"/>
            <a:t>Perimeter</a:t>
          </a:r>
          <a:endParaRPr lang="it-IT" sz="3700" kern="1200" dirty="0"/>
        </a:p>
      </dsp:txBody>
      <dsp:txXfrm>
        <a:off x="2540" y="1198383"/>
        <a:ext cx="2476500" cy="990600"/>
      </dsp:txXfrm>
    </dsp:sp>
    <dsp:sp modelId="{A574EB52-A3F2-4E00-96E9-5AEF97B6D050}">
      <dsp:nvSpPr>
        <dsp:cNvPr id="0" name=""/>
        <dsp:cNvSpPr/>
      </dsp:nvSpPr>
      <dsp:spPr>
        <a:xfrm>
          <a:off x="2540" y="2188983"/>
          <a:ext cx="2476500" cy="203130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it-IT" sz="2000" kern="1200" dirty="0"/>
            <a:t>34 </a:t>
          </a:r>
          <a:r>
            <a:rPr lang="it-IT" sz="2000" kern="1200" dirty="0" err="1"/>
            <a:t>countries</a:t>
          </a:r>
          <a:r>
            <a:rPr lang="it-IT" sz="2000" kern="1200" dirty="0"/>
            <a:t> </a:t>
          </a:r>
          <a:r>
            <a:rPr lang="it-IT" sz="2000" kern="1200" dirty="0" err="1"/>
            <a:t>modelled</a:t>
          </a:r>
          <a:endParaRPr lang="it-IT" sz="2000" kern="1200" dirty="0"/>
        </a:p>
        <a:p>
          <a:pPr marL="228600" lvl="1" indent="-228600" algn="l" defTabSz="889000">
            <a:lnSpc>
              <a:spcPct val="90000"/>
            </a:lnSpc>
            <a:spcBef>
              <a:spcPct val="0"/>
            </a:spcBef>
            <a:spcAft>
              <a:spcPct val="15000"/>
            </a:spcAft>
            <a:buChar char="•"/>
          </a:pPr>
          <a:r>
            <a:rPr lang="it-IT" sz="2000" kern="1200" dirty="0"/>
            <a:t>5 </a:t>
          </a:r>
          <a:r>
            <a:rPr lang="it-IT" sz="2000" kern="1200" dirty="0" err="1"/>
            <a:t>countries</a:t>
          </a:r>
          <a:r>
            <a:rPr lang="it-IT" sz="2000" kern="1200" dirty="0"/>
            <a:t> </a:t>
          </a:r>
          <a:r>
            <a:rPr lang="it-IT" sz="2000" kern="1200" dirty="0" err="1"/>
            <a:t>modelled</a:t>
          </a:r>
          <a:r>
            <a:rPr lang="it-IT" sz="2000" kern="1200" dirty="0"/>
            <a:t> by more </a:t>
          </a:r>
          <a:r>
            <a:rPr lang="it-IT" sz="2000" kern="1200" dirty="0" err="1"/>
            <a:t>than</a:t>
          </a:r>
          <a:r>
            <a:rPr lang="it-IT" sz="2000" kern="1200" dirty="0"/>
            <a:t> </a:t>
          </a:r>
          <a:r>
            <a:rPr lang="it-IT" sz="2000" kern="1200" dirty="0" err="1"/>
            <a:t>one</a:t>
          </a:r>
          <a:r>
            <a:rPr lang="it-IT" sz="2000" kern="1200" dirty="0"/>
            <a:t> market area</a:t>
          </a:r>
        </a:p>
      </dsp:txBody>
      <dsp:txXfrm>
        <a:off x="2540" y="2188983"/>
        <a:ext cx="2476500" cy="2031300"/>
      </dsp:txXfrm>
    </dsp:sp>
    <dsp:sp modelId="{238708CA-3791-40A9-B357-B88F919A1EDB}">
      <dsp:nvSpPr>
        <dsp:cNvPr id="0" name=""/>
        <dsp:cNvSpPr/>
      </dsp:nvSpPr>
      <dsp:spPr>
        <a:xfrm>
          <a:off x="2825750" y="1198383"/>
          <a:ext cx="2476500" cy="9906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3144" tIns="150368" rIns="263144" bIns="150368" numCol="1" spcCol="1270" anchor="ctr" anchorCtr="0">
          <a:noAutofit/>
        </a:bodyPr>
        <a:lstStyle/>
        <a:p>
          <a:pPr marL="0" lvl="0" indent="0" algn="ctr" defTabSz="1644650">
            <a:lnSpc>
              <a:spcPct val="90000"/>
            </a:lnSpc>
            <a:spcBef>
              <a:spcPct val="0"/>
            </a:spcBef>
            <a:spcAft>
              <a:spcPct val="35000"/>
            </a:spcAft>
            <a:buNone/>
          </a:pPr>
          <a:r>
            <a:rPr lang="it-IT" sz="3700" kern="1200" dirty="0" err="1"/>
            <a:t>Modelling</a:t>
          </a:r>
          <a:endParaRPr lang="it-IT" sz="3700" kern="1200" dirty="0"/>
        </a:p>
      </dsp:txBody>
      <dsp:txXfrm>
        <a:off x="2825750" y="1198383"/>
        <a:ext cx="2476500" cy="990600"/>
      </dsp:txXfrm>
    </dsp:sp>
    <dsp:sp modelId="{680A2F39-17B6-41E2-BADC-DD0D6622060A}">
      <dsp:nvSpPr>
        <dsp:cNvPr id="0" name=""/>
        <dsp:cNvSpPr/>
      </dsp:nvSpPr>
      <dsp:spPr>
        <a:xfrm>
          <a:off x="2825750" y="2188983"/>
          <a:ext cx="2476500" cy="203130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it-IT" sz="2000" kern="1200" dirty="0"/>
            <a:t>The/</a:t>
          </a:r>
          <a:r>
            <a:rPr lang="it-IT" sz="2000" kern="1200" dirty="0" err="1"/>
            <a:t>hyd</a:t>
          </a:r>
          <a:r>
            <a:rPr lang="it-IT" sz="2000" kern="1200" dirty="0"/>
            <a:t> </a:t>
          </a:r>
          <a:r>
            <a:rPr lang="it-IT" sz="2000" kern="1200" dirty="0" err="1"/>
            <a:t>optimization</a:t>
          </a:r>
          <a:endParaRPr lang="it-IT" sz="2000" kern="1200" dirty="0"/>
        </a:p>
        <a:p>
          <a:pPr marL="228600" lvl="1" indent="-228600" algn="l" defTabSz="889000">
            <a:lnSpc>
              <a:spcPct val="90000"/>
            </a:lnSpc>
            <a:spcBef>
              <a:spcPct val="0"/>
            </a:spcBef>
            <a:spcAft>
              <a:spcPct val="15000"/>
            </a:spcAft>
            <a:buChar char="•"/>
          </a:pPr>
          <a:r>
            <a:rPr lang="it-IT" sz="2000" kern="1200" dirty="0"/>
            <a:t>RES generation </a:t>
          </a:r>
          <a:r>
            <a:rPr lang="it-IT" sz="2000" kern="1200" dirty="0" err="1"/>
            <a:t>based</a:t>
          </a:r>
          <a:r>
            <a:rPr lang="it-IT" sz="2000" kern="1200" dirty="0"/>
            <a:t> on </a:t>
          </a:r>
          <a:r>
            <a:rPr lang="it-IT" sz="2000" kern="1200" dirty="0" err="1"/>
            <a:t>Climate</a:t>
          </a:r>
          <a:r>
            <a:rPr lang="it-IT" sz="2000" kern="1200" dirty="0"/>
            <a:t> </a:t>
          </a:r>
          <a:r>
            <a:rPr lang="it-IT" sz="2000" kern="1200" dirty="0" err="1"/>
            <a:t>conditions</a:t>
          </a:r>
          <a:endParaRPr lang="it-IT" sz="2000" kern="1200" dirty="0"/>
        </a:p>
      </dsp:txBody>
      <dsp:txXfrm>
        <a:off x="2825750" y="2188983"/>
        <a:ext cx="2476500" cy="2031300"/>
      </dsp:txXfrm>
    </dsp:sp>
    <dsp:sp modelId="{2F7340E2-DE05-44A9-B767-4FEA4C266A4A}">
      <dsp:nvSpPr>
        <dsp:cNvPr id="0" name=""/>
        <dsp:cNvSpPr/>
      </dsp:nvSpPr>
      <dsp:spPr>
        <a:xfrm>
          <a:off x="5648960" y="1198383"/>
          <a:ext cx="2476500" cy="9906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3144" tIns="150368" rIns="263144" bIns="150368" numCol="1" spcCol="1270" anchor="ctr" anchorCtr="0">
          <a:noAutofit/>
        </a:bodyPr>
        <a:lstStyle/>
        <a:p>
          <a:pPr marL="0" lvl="0" indent="0" algn="ctr" defTabSz="1644650">
            <a:lnSpc>
              <a:spcPct val="90000"/>
            </a:lnSpc>
            <a:spcBef>
              <a:spcPct val="0"/>
            </a:spcBef>
            <a:spcAft>
              <a:spcPct val="35000"/>
            </a:spcAft>
            <a:buNone/>
          </a:pPr>
          <a:r>
            <a:rPr lang="it-IT" sz="3700" kern="1200" dirty="0" err="1"/>
            <a:t>Approach</a:t>
          </a:r>
          <a:r>
            <a:rPr lang="it-IT" sz="3700" kern="1200" dirty="0"/>
            <a:t> </a:t>
          </a:r>
        </a:p>
      </dsp:txBody>
      <dsp:txXfrm>
        <a:off x="5648960" y="1198383"/>
        <a:ext cx="2476500" cy="990600"/>
      </dsp:txXfrm>
    </dsp:sp>
    <dsp:sp modelId="{BD2054FF-6BDC-45D7-A5D3-321F001EF876}">
      <dsp:nvSpPr>
        <dsp:cNvPr id="0" name=""/>
        <dsp:cNvSpPr/>
      </dsp:nvSpPr>
      <dsp:spPr>
        <a:xfrm>
          <a:off x="5648960" y="2188983"/>
          <a:ext cx="2476500" cy="203130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it-IT" sz="2000" kern="1200" dirty="0" err="1"/>
            <a:t>Deterministic</a:t>
          </a:r>
          <a:r>
            <a:rPr lang="it-IT" sz="2000" kern="1200" dirty="0"/>
            <a:t> </a:t>
          </a:r>
          <a:r>
            <a:rPr lang="it-IT" sz="2000" kern="1200" dirty="0" err="1"/>
            <a:t>simulation</a:t>
          </a:r>
          <a:endParaRPr lang="it-IT" sz="2000" kern="1200" dirty="0"/>
        </a:p>
        <a:p>
          <a:pPr marL="228600" lvl="1" indent="-228600" algn="l" defTabSz="889000">
            <a:lnSpc>
              <a:spcPct val="90000"/>
            </a:lnSpc>
            <a:spcBef>
              <a:spcPct val="0"/>
            </a:spcBef>
            <a:spcAft>
              <a:spcPct val="15000"/>
            </a:spcAft>
            <a:buChar char="•"/>
          </a:pPr>
          <a:r>
            <a:rPr lang="it-IT" sz="2000" kern="1200" dirty="0"/>
            <a:t>Market and network </a:t>
          </a:r>
          <a:r>
            <a:rPr lang="it-IT" sz="2000" kern="1200" dirty="0" err="1"/>
            <a:t>analysis</a:t>
          </a:r>
          <a:r>
            <a:rPr lang="it-IT" sz="2000" kern="1200" dirty="0"/>
            <a:t> </a:t>
          </a:r>
          <a:r>
            <a:rPr lang="it-IT" sz="2000" kern="1200" dirty="0" err="1"/>
            <a:t>combined</a:t>
          </a:r>
          <a:endParaRPr lang="it-IT" sz="2000" kern="1200" dirty="0"/>
        </a:p>
      </dsp:txBody>
      <dsp:txXfrm>
        <a:off x="5648960" y="2188983"/>
        <a:ext cx="2476500" cy="20313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9D4FB9-F36F-4574-87F3-6B37A823BB34}">
      <dsp:nvSpPr>
        <dsp:cNvPr id="0" name=""/>
        <dsp:cNvSpPr/>
      </dsp:nvSpPr>
      <dsp:spPr>
        <a:xfrm>
          <a:off x="1851" y="1968535"/>
          <a:ext cx="2705589" cy="223154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71450" lvl="1" indent="-171450" algn="l" defTabSz="711200">
            <a:lnSpc>
              <a:spcPct val="90000"/>
            </a:lnSpc>
            <a:spcBef>
              <a:spcPct val="0"/>
            </a:spcBef>
            <a:spcAft>
              <a:spcPct val="15000"/>
            </a:spcAft>
            <a:buChar char="•"/>
          </a:pPr>
          <a:r>
            <a:rPr lang="it-IT" sz="1600" kern="1200" dirty="0" err="1">
              <a:latin typeface="Century Gothic" panose="020B0502020202020204" pitchFamily="34" charset="0"/>
            </a:rPr>
            <a:t>Identification</a:t>
          </a:r>
          <a:r>
            <a:rPr lang="it-IT" sz="1600" kern="1200" dirty="0">
              <a:latin typeface="Century Gothic" panose="020B0502020202020204" pitchFamily="34" charset="0"/>
            </a:rPr>
            <a:t> of </a:t>
          </a:r>
          <a:r>
            <a:rPr lang="it-IT" sz="1600" kern="1200" dirty="0" err="1">
              <a:latin typeface="Century Gothic" panose="020B0502020202020204" pitchFamily="34" charset="0"/>
            </a:rPr>
            <a:t>potential</a:t>
          </a:r>
          <a:r>
            <a:rPr lang="it-IT" sz="1600" kern="1200" dirty="0">
              <a:latin typeface="Century Gothic" panose="020B0502020202020204" pitchFamily="34" charset="0"/>
            </a:rPr>
            <a:t> </a:t>
          </a:r>
          <a:r>
            <a:rPr lang="it-IT" sz="1600" kern="1200" dirty="0" err="1">
              <a:latin typeface="Century Gothic" panose="020B0502020202020204" pitchFamily="34" charset="0"/>
            </a:rPr>
            <a:t>needs</a:t>
          </a:r>
          <a:r>
            <a:rPr lang="it-IT" sz="1600" kern="1200" dirty="0">
              <a:latin typeface="Century Gothic" panose="020B0502020202020204" pitchFamily="34" charset="0"/>
            </a:rPr>
            <a:t> </a:t>
          </a:r>
          <a:r>
            <a:rPr lang="it-IT" sz="1600" kern="1200" dirty="0" err="1">
              <a:latin typeface="Century Gothic" panose="020B0502020202020204" pitchFamily="34" charset="0"/>
            </a:rPr>
            <a:t>based</a:t>
          </a:r>
          <a:r>
            <a:rPr lang="it-IT" sz="1600" kern="1200" dirty="0">
              <a:latin typeface="Century Gothic" panose="020B0502020202020204" pitchFamily="34" charset="0"/>
            </a:rPr>
            <a:t> on </a:t>
          </a:r>
          <a:r>
            <a:rPr lang="it-IT" sz="1600" kern="1200" dirty="0" err="1">
              <a:latin typeface="Century Gothic" panose="020B0502020202020204" pitchFamily="34" charset="0"/>
            </a:rPr>
            <a:t>marginal</a:t>
          </a:r>
          <a:r>
            <a:rPr lang="it-IT" sz="1600" kern="1200" dirty="0">
              <a:latin typeface="Century Gothic" panose="020B0502020202020204" pitchFamily="34" charset="0"/>
            </a:rPr>
            <a:t> </a:t>
          </a:r>
          <a:r>
            <a:rPr lang="it-IT" sz="1600" kern="1200" dirty="0" err="1">
              <a:latin typeface="Century Gothic" panose="020B0502020202020204" pitchFamily="34" charset="0"/>
            </a:rPr>
            <a:t>costs</a:t>
          </a:r>
          <a:r>
            <a:rPr lang="it-IT" sz="1600" kern="1200" dirty="0">
              <a:latin typeface="Century Gothic" panose="020B0502020202020204" pitchFamily="34" charset="0"/>
            </a:rPr>
            <a:t> </a:t>
          </a:r>
          <a:r>
            <a:rPr lang="it-IT" sz="1600" kern="1200" dirty="0" err="1">
              <a:latin typeface="Century Gothic" panose="020B0502020202020204" pitchFamily="34" charset="0"/>
            </a:rPr>
            <a:t>diff</a:t>
          </a:r>
          <a:r>
            <a:rPr lang="it-IT" sz="1600" kern="1200" dirty="0">
              <a:latin typeface="Century Gothic" panose="020B0502020202020204" pitchFamily="34" charset="0"/>
            </a:rPr>
            <a:t>.  and the </a:t>
          </a:r>
          <a:r>
            <a:rPr lang="it-IT" sz="1600" kern="1200" dirty="0" err="1">
              <a:latin typeface="Century Gothic" panose="020B0502020202020204" pitchFamily="34" charset="0"/>
            </a:rPr>
            <a:t>cost</a:t>
          </a:r>
          <a:r>
            <a:rPr lang="it-IT" sz="1600" kern="1200" dirty="0">
              <a:latin typeface="Century Gothic" panose="020B0502020202020204" pitchFamily="34" charset="0"/>
            </a:rPr>
            <a:t> of </a:t>
          </a:r>
          <a:r>
            <a:rPr lang="it-IT" sz="1600" kern="1200" dirty="0" err="1">
              <a:latin typeface="Century Gothic" panose="020B0502020202020204" pitchFamily="34" charset="0"/>
            </a:rPr>
            <a:t>capacity</a:t>
          </a:r>
          <a:r>
            <a:rPr lang="it-IT" sz="1600" kern="1200" dirty="0">
              <a:latin typeface="Century Gothic" panose="020B0502020202020204" pitchFamily="34" charset="0"/>
            </a:rPr>
            <a:t> </a:t>
          </a:r>
          <a:r>
            <a:rPr lang="it-IT" sz="1600" kern="1200" dirty="0" err="1">
              <a:latin typeface="Century Gothic" panose="020B0502020202020204" pitchFamily="34" charset="0"/>
            </a:rPr>
            <a:t>incr</a:t>
          </a:r>
          <a:r>
            <a:rPr lang="it-IT" sz="1600" kern="1200" dirty="0">
              <a:latin typeface="Century Gothic" panose="020B0502020202020204" pitchFamily="34" charset="0"/>
            </a:rPr>
            <a:t>.</a:t>
          </a:r>
        </a:p>
        <a:p>
          <a:pPr marL="171450" lvl="1" indent="-171450" algn="l" defTabSz="711200">
            <a:lnSpc>
              <a:spcPct val="90000"/>
            </a:lnSpc>
            <a:spcBef>
              <a:spcPct val="0"/>
            </a:spcBef>
            <a:spcAft>
              <a:spcPct val="15000"/>
            </a:spcAft>
            <a:buChar char="•"/>
          </a:pPr>
          <a:r>
            <a:rPr lang="it-IT" sz="1600" kern="1200" dirty="0" err="1">
              <a:latin typeface="Century Gothic" panose="020B0502020202020204" pitchFamily="34" charset="0"/>
            </a:rPr>
            <a:t>Check</a:t>
          </a:r>
          <a:r>
            <a:rPr lang="it-IT" sz="1600" kern="1200" dirty="0">
              <a:latin typeface="Century Gothic" panose="020B0502020202020204" pitchFamily="34" charset="0"/>
            </a:rPr>
            <a:t> of </a:t>
          </a:r>
          <a:r>
            <a:rPr lang="it-IT" sz="1600" kern="1200" dirty="0" err="1">
              <a:latin typeface="Century Gothic" panose="020B0502020202020204" pitchFamily="34" charset="0"/>
            </a:rPr>
            <a:t>economic</a:t>
          </a:r>
          <a:r>
            <a:rPr lang="it-IT" sz="1600" kern="1200" dirty="0">
              <a:latin typeface="Century Gothic" panose="020B0502020202020204" pitchFamily="34" charset="0"/>
            </a:rPr>
            <a:t> </a:t>
          </a:r>
          <a:r>
            <a:rPr lang="it-IT" sz="1600" kern="1200" dirty="0" err="1">
              <a:latin typeface="Century Gothic" panose="020B0502020202020204" pitchFamily="34" charset="0"/>
            </a:rPr>
            <a:t>efficiency</a:t>
          </a:r>
          <a:r>
            <a:rPr lang="it-IT" sz="1600" kern="1200" dirty="0">
              <a:latin typeface="Century Gothic" panose="020B0502020202020204" pitchFamily="34" charset="0"/>
            </a:rPr>
            <a:t> </a:t>
          </a:r>
        </a:p>
      </dsp:txBody>
      <dsp:txXfrm>
        <a:off x="53205" y="2019889"/>
        <a:ext cx="2602881" cy="1650649"/>
      </dsp:txXfrm>
    </dsp:sp>
    <dsp:sp modelId="{0AF81492-781F-496C-B544-9444F0D853F8}">
      <dsp:nvSpPr>
        <dsp:cNvPr id="0" name=""/>
        <dsp:cNvSpPr/>
      </dsp:nvSpPr>
      <dsp:spPr>
        <a:xfrm>
          <a:off x="1589983" y="2516200"/>
          <a:ext cx="2847454" cy="2847454"/>
        </a:xfrm>
        <a:prstGeom prst="leftCircularArrow">
          <a:avLst>
            <a:gd name="adj1" fmla="val 2652"/>
            <a:gd name="adj2" fmla="val 322548"/>
            <a:gd name="adj3" fmla="val 2325447"/>
            <a:gd name="adj4" fmla="val 9251878"/>
            <a:gd name="adj5" fmla="val 309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12E2672-2853-427A-AD3A-7D952D7AC4E9}">
      <dsp:nvSpPr>
        <dsp:cNvPr id="0" name=""/>
        <dsp:cNvSpPr/>
      </dsp:nvSpPr>
      <dsp:spPr>
        <a:xfrm>
          <a:off x="603093" y="3876146"/>
          <a:ext cx="2404968" cy="64786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it-IT" sz="2400" kern="1200" dirty="0"/>
            <a:t>Market </a:t>
          </a:r>
          <a:r>
            <a:rPr lang="it-IT" sz="2400" kern="1200" dirty="0" err="1"/>
            <a:t>studies</a:t>
          </a:r>
          <a:endParaRPr lang="it-IT" sz="2400" kern="1200" dirty="0"/>
        </a:p>
      </dsp:txBody>
      <dsp:txXfrm>
        <a:off x="622068" y="3895121"/>
        <a:ext cx="2367018" cy="609918"/>
      </dsp:txXfrm>
    </dsp:sp>
    <dsp:sp modelId="{703E7918-5AA4-461D-A9BF-CCBC3E82B3CD}">
      <dsp:nvSpPr>
        <dsp:cNvPr id="0" name=""/>
        <dsp:cNvSpPr/>
      </dsp:nvSpPr>
      <dsp:spPr>
        <a:xfrm>
          <a:off x="3367661" y="1968535"/>
          <a:ext cx="2705589" cy="223154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71450" lvl="1" indent="-171450" algn="l" defTabSz="711200">
            <a:lnSpc>
              <a:spcPct val="90000"/>
            </a:lnSpc>
            <a:spcBef>
              <a:spcPct val="0"/>
            </a:spcBef>
            <a:spcAft>
              <a:spcPct val="15000"/>
            </a:spcAft>
            <a:buChar char="•"/>
          </a:pPr>
          <a:r>
            <a:rPr lang="it-IT" sz="1600" kern="1200" dirty="0" err="1">
              <a:latin typeface="Century Gothic" panose="020B0502020202020204" pitchFamily="34" charset="0"/>
            </a:rPr>
            <a:t>Identification</a:t>
          </a:r>
          <a:r>
            <a:rPr lang="it-IT" sz="1600" kern="1200" dirty="0">
              <a:latin typeface="Century Gothic" panose="020B0502020202020204" pitchFamily="34" charset="0"/>
            </a:rPr>
            <a:t> of cross </a:t>
          </a:r>
          <a:r>
            <a:rPr lang="it-IT" sz="1600" kern="1200" dirty="0" err="1">
              <a:latin typeface="Century Gothic" panose="020B0502020202020204" pitchFamily="34" charset="0"/>
            </a:rPr>
            <a:t>border</a:t>
          </a:r>
          <a:r>
            <a:rPr lang="it-IT" sz="1600" kern="1200" dirty="0">
              <a:latin typeface="Century Gothic" panose="020B0502020202020204" pitchFamily="34" charset="0"/>
            </a:rPr>
            <a:t> and </a:t>
          </a:r>
          <a:r>
            <a:rPr lang="it-IT" sz="1600" kern="1200" dirty="0" err="1">
              <a:latin typeface="Century Gothic" panose="020B0502020202020204" pitchFamily="34" charset="0"/>
            </a:rPr>
            <a:t>internal</a:t>
          </a:r>
          <a:r>
            <a:rPr lang="it-IT" sz="1600" kern="1200" dirty="0">
              <a:latin typeface="Century Gothic" panose="020B0502020202020204" pitchFamily="34" charset="0"/>
            </a:rPr>
            <a:t> </a:t>
          </a:r>
          <a:r>
            <a:rPr lang="it-IT" sz="1600" kern="1200" dirty="0" err="1">
              <a:latin typeface="Century Gothic" panose="020B0502020202020204" pitchFamily="34" charset="0"/>
            </a:rPr>
            <a:t>bottlenecks</a:t>
          </a:r>
          <a:endParaRPr lang="it-IT" sz="1600" kern="1200" dirty="0">
            <a:latin typeface="Century Gothic" panose="020B0502020202020204" pitchFamily="34" charset="0"/>
          </a:endParaRPr>
        </a:p>
        <a:p>
          <a:pPr marL="171450" lvl="1" indent="-171450" algn="l" defTabSz="711200">
            <a:lnSpc>
              <a:spcPct val="90000"/>
            </a:lnSpc>
            <a:spcBef>
              <a:spcPct val="0"/>
            </a:spcBef>
            <a:spcAft>
              <a:spcPct val="15000"/>
            </a:spcAft>
            <a:buChar char="•"/>
          </a:pPr>
          <a:r>
            <a:rPr lang="it-IT" sz="1600" kern="1200" dirty="0">
              <a:latin typeface="Century Gothic" panose="020B0502020202020204" pitchFamily="34" charset="0"/>
            </a:rPr>
            <a:t>Update of </a:t>
          </a:r>
          <a:r>
            <a:rPr lang="it-IT" sz="1600" kern="1200" dirty="0" err="1">
              <a:latin typeface="Century Gothic" panose="020B0502020202020204" pitchFamily="34" charset="0"/>
            </a:rPr>
            <a:t>costs</a:t>
          </a:r>
          <a:r>
            <a:rPr lang="it-IT" sz="1600" kern="1200" dirty="0">
              <a:latin typeface="Century Gothic" panose="020B0502020202020204" pitchFamily="34" charset="0"/>
            </a:rPr>
            <a:t> of </a:t>
          </a:r>
          <a:r>
            <a:rPr lang="it-IT" sz="1600" kern="1200" dirty="0" err="1">
              <a:latin typeface="Century Gothic" panose="020B0502020202020204" pitchFamily="34" charset="0"/>
            </a:rPr>
            <a:t>capacity</a:t>
          </a:r>
          <a:r>
            <a:rPr lang="it-IT" sz="1600" kern="1200" dirty="0">
              <a:latin typeface="Century Gothic" panose="020B0502020202020204" pitchFamily="34" charset="0"/>
            </a:rPr>
            <a:t> </a:t>
          </a:r>
          <a:r>
            <a:rPr lang="it-IT" sz="1600" kern="1200" dirty="0" err="1">
              <a:latin typeface="Century Gothic" panose="020B0502020202020204" pitchFamily="34" charset="0"/>
            </a:rPr>
            <a:t>increase</a:t>
          </a:r>
          <a:endParaRPr lang="it-IT" sz="1600" kern="1200" dirty="0">
            <a:latin typeface="Century Gothic" panose="020B0502020202020204" pitchFamily="34" charset="0"/>
          </a:endParaRPr>
        </a:p>
      </dsp:txBody>
      <dsp:txXfrm>
        <a:off x="3419015" y="2498078"/>
        <a:ext cx="2602881" cy="1650649"/>
      </dsp:txXfrm>
    </dsp:sp>
    <dsp:sp modelId="{A934D834-F13D-4A7E-A238-C542A882F826}">
      <dsp:nvSpPr>
        <dsp:cNvPr id="0" name=""/>
        <dsp:cNvSpPr/>
      </dsp:nvSpPr>
      <dsp:spPr>
        <a:xfrm>
          <a:off x="4892382" y="643272"/>
          <a:ext cx="3187299" cy="3187299"/>
        </a:xfrm>
        <a:prstGeom prst="circularArrow">
          <a:avLst>
            <a:gd name="adj1" fmla="val 2369"/>
            <a:gd name="adj2" fmla="val 286273"/>
            <a:gd name="adj3" fmla="val 19538216"/>
            <a:gd name="adj4" fmla="val 12575511"/>
            <a:gd name="adj5" fmla="val 276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EDB97DB-4A08-44CC-ACA4-3DFE98F26996}">
      <dsp:nvSpPr>
        <dsp:cNvPr id="0" name=""/>
        <dsp:cNvSpPr/>
      </dsp:nvSpPr>
      <dsp:spPr>
        <a:xfrm>
          <a:off x="3968903" y="1490347"/>
          <a:ext cx="2404968" cy="95637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it-IT" sz="2400" kern="1200" dirty="0"/>
            <a:t>Network studies</a:t>
          </a:r>
        </a:p>
      </dsp:txBody>
      <dsp:txXfrm>
        <a:off x="3996914" y="1518358"/>
        <a:ext cx="2348946" cy="900354"/>
      </dsp:txXfrm>
    </dsp:sp>
    <dsp:sp modelId="{EEA1F62D-F495-4AE9-9EB6-79A400BA11B6}">
      <dsp:nvSpPr>
        <dsp:cNvPr id="0" name=""/>
        <dsp:cNvSpPr/>
      </dsp:nvSpPr>
      <dsp:spPr>
        <a:xfrm>
          <a:off x="6733471" y="1968535"/>
          <a:ext cx="2705589" cy="223154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71450" lvl="1" indent="-171450" algn="l" defTabSz="711200">
            <a:lnSpc>
              <a:spcPct val="90000"/>
            </a:lnSpc>
            <a:spcBef>
              <a:spcPct val="0"/>
            </a:spcBef>
            <a:spcAft>
              <a:spcPct val="15000"/>
            </a:spcAft>
            <a:buChar char="•"/>
          </a:pPr>
          <a:r>
            <a:rPr lang="it-IT" sz="1600" kern="1200" dirty="0">
              <a:latin typeface="Century Gothic" panose="020B0502020202020204" pitchFamily="34" charset="0"/>
            </a:rPr>
            <a:t>Integration of </a:t>
          </a:r>
          <a:r>
            <a:rPr lang="it-IT" sz="1600" kern="1200" dirty="0" err="1">
              <a:latin typeface="Century Gothic" panose="020B0502020202020204" pitchFamily="34" charset="0"/>
            </a:rPr>
            <a:t>renewable</a:t>
          </a:r>
          <a:r>
            <a:rPr lang="it-IT" sz="1600" kern="1200" dirty="0">
              <a:latin typeface="Century Gothic" panose="020B0502020202020204" pitchFamily="34" charset="0"/>
            </a:rPr>
            <a:t> generation </a:t>
          </a:r>
        </a:p>
        <a:p>
          <a:pPr marL="171450" lvl="1" indent="-171450" algn="l" defTabSz="711200">
            <a:lnSpc>
              <a:spcPct val="90000"/>
            </a:lnSpc>
            <a:spcBef>
              <a:spcPct val="0"/>
            </a:spcBef>
            <a:spcAft>
              <a:spcPct val="15000"/>
            </a:spcAft>
            <a:buChar char="•"/>
          </a:pPr>
          <a:r>
            <a:rPr lang="it-IT" sz="1600" kern="1200" dirty="0" err="1">
              <a:latin typeface="Century Gothic" panose="020B0502020202020204" pitchFamily="34" charset="0"/>
            </a:rPr>
            <a:t>Reduction</a:t>
          </a:r>
          <a:r>
            <a:rPr lang="it-IT" sz="1600" kern="1200" dirty="0">
              <a:latin typeface="Century Gothic" panose="020B0502020202020204" pitchFamily="34" charset="0"/>
            </a:rPr>
            <a:t> of </a:t>
          </a:r>
          <a:r>
            <a:rPr lang="it-IT" sz="1600" kern="1200" dirty="0" err="1">
              <a:latin typeface="Century Gothic" panose="020B0502020202020204" pitchFamily="34" charset="0"/>
            </a:rPr>
            <a:t>risk</a:t>
          </a:r>
          <a:r>
            <a:rPr lang="it-IT" sz="1600" kern="1200" dirty="0">
              <a:latin typeface="Century Gothic" panose="020B0502020202020204" pitchFamily="34" charset="0"/>
            </a:rPr>
            <a:t> of </a:t>
          </a:r>
          <a:r>
            <a:rPr lang="it-IT" sz="1600" kern="1200" dirty="0" err="1">
              <a:latin typeface="Century Gothic" panose="020B0502020202020204" pitchFamily="34" charset="0"/>
            </a:rPr>
            <a:t>SoS</a:t>
          </a:r>
          <a:r>
            <a:rPr lang="it-IT" sz="1600" kern="1200" dirty="0">
              <a:latin typeface="Century Gothic" panose="020B0502020202020204" pitchFamily="34" charset="0"/>
            </a:rPr>
            <a:t> </a:t>
          </a:r>
          <a:r>
            <a:rPr lang="it-IT" sz="1600" kern="1200" dirty="0" err="1">
              <a:latin typeface="Century Gothic" panose="020B0502020202020204" pitchFamily="34" charset="0"/>
            </a:rPr>
            <a:t>issue</a:t>
          </a:r>
          <a:endParaRPr lang="it-IT" sz="1600" kern="1200" dirty="0">
            <a:latin typeface="Century Gothic" panose="020B0502020202020204" pitchFamily="34" charset="0"/>
          </a:endParaRPr>
        </a:p>
        <a:p>
          <a:pPr marL="171450" lvl="1" indent="-171450" algn="l" defTabSz="711200">
            <a:lnSpc>
              <a:spcPct val="90000"/>
            </a:lnSpc>
            <a:spcBef>
              <a:spcPct val="0"/>
            </a:spcBef>
            <a:spcAft>
              <a:spcPct val="15000"/>
            </a:spcAft>
            <a:buChar char="•"/>
          </a:pPr>
          <a:r>
            <a:rPr lang="it-IT" sz="1600" kern="1200" dirty="0" err="1">
              <a:latin typeface="Century Gothic" panose="020B0502020202020204" pitchFamily="34" charset="0"/>
            </a:rPr>
            <a:t>Check</a:t>
          </a:r>
          <a:r>
            <a:rPr lang="it-IT" sz="1600" kern="1200" dirty="0">
              <a:latin typeface="Century Gothic" panose="020B0502020202020204" pitchFamily="34" charset="0"/>
            </a:rPr>
            <a:t> of </a:t>
          </a:r>
          <a:r>
            <a:rPr lang="it-IT" sz="1600" kern="1200" dirty="0" err="1">
              <a:latin typeface="Century Gothic" panose="020B0502020202020204" pitchFamily="34" charset="0"/>
            </a:rPr>
            <a:t>interconnection</a:t>
          </a:r>
          <a:r>
            <a:rPr lang="it-IT" sz="1600" kern="1200" dirty="0">
              <a:latin typeface="Century Gothic" panose="020B0502020202020204" pitchFamily="34" charset="0"/>
            </a:rPr>
            <a:t> targets</a:t>
          </a:r>
        </a:p>
      </dsp:txBody>
      <dsp:txXfrm>
        <a:off x="6784825" y="2019889"/>
        <a:ext cx="2602881" cy="1650649"/>
      </dsp:txXfrm>
    </dsp:sp>
    <dsp:sp modelId="{D3AECBD9-C682-42FE-AE35-01AAF079CF12}">
      <dsp:nvSpPr>
        <dsp:cNvPr id="0" name=""/>
        <dsp:cNvSpPr/>
      </dsp:nvSpPr>
      <dsp:spPr>
        <a:xfrm>
          <a:off x="7518284" y="4096739"/>
          <a:ext cx="2223248" cy="77987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ts val="0"/>
            </a:spcAft>
            <a:buNone/>
          </a:pPr>
          <a:r>
            <a:rPr lang="it-IT" sz="2400" kern="1200" dirty="0"/>
            <a:t>Regional</a:t>
          </a:r>
        </a:p>
        <a:p>
          <a:pPr marL="0" lvl="0" indent="0" algn="ctr" defTabSz="1066800">
            <a:lnSpc>
              <a:spcPct val="90000"/>
            </a:lnSpc>
            <a:spcBef>
              <a:spcPct val="0"/>
            </a:spcBef>
            <a:spcAft>
              <a:spcPts val="0"/>
            </a:spcAft>
            <a:buNone/>
          </a:pPr>
          <a:r>
            <a:rPr lang="it-IT" sz="2400" kern="1200" dirty="0"/>
            <a:t>expert check</a:t>
          </a:r>
        </a:p>
      </dsp:txBody>
      <dsp:txXfrm>
        <a:off x="7541126" y="4119581"/>
        <a:ext cx="2177564" cy="73419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E3812A-7EDD-4B38-9BC1-C940FC8445BD}">
      <dsp:nvSpPr>
        <dsp:cNvPr id="0" name=""/>
        <dsp:cNvSpPr/>
      </dsp:nvSpPr>
      <dsp:spPr>
        <a:xfrm>
          <a:off x="0" y="1981263"/>
          <a:ext cx="4439571" cy="266374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just" defTabSz="711200">
            <a:lnSpc>
              <a:spcPct val="90000"/>
            </a:lnSpc>
            <a:spcBef>
              <a:spcPct val="0"/>
            </a:spcBef>
            <a:spcAft>
              <a:spcPct val="35000"/>
            </a:spcAft>
            <a:buNone/>
          </a:pPr>
          <a:r>
            <a:rPr lang="en-GB" sz="1600" kern="1200" dirty="0">
              <a:solidFill>
                <a:schemeClr val="bg1"/>
              </a:solidFill>
              <a:latin typeface="Century Gothic" panose="020B0502020202020204" pitchFamily="34" charset="0"/>
            </a:rPr>
            <a:t>3 tools covering the continental Europe:</a:t>
          </a:r>
        </a:p>
        <a:p>
          <a:pPr marL="0" lvl="0" indent="0" algn="just" defTabSz="711200">
            <a:lnSpc>
              <a:spcPct val="90000"/>
            </a:lnSpc>
            <a:spcBef>
              <a:spcPct val="0"/>
            </a:spcBef>
            <a:spcAft>
              <a:spcPct val="35000"/>
            </a:spcAft>
            <a:buNone/>
          </a:pPr>
          <a:r>
            <a:rPr lang="en-GB" sz="1600" i="1" kern="1200" dirty="0">
              <a:solidFill>
                <a:schemeClr val="bg1"/>
              </a:solidFill>
              <a:latin typeface="Century Gothic" panose="020B0502020202020204" pitchFamily="34" charset="0"/>
            </a:rPr>
            <a:t>- Convergence</a:t>
          </a:r>
        </a:p>
        <a:p>
          <a:pPr marL="0" lvl="0" indent="0" algn="just" defTabSz="711200">
            <a:lnSpc>
              <a:spcPct val="90000"/>
            </a:lnSpc>
            <a:spcBef>
              <a:spcPct val="0"/>
            </a:spcBef>
            <a:spcAft>
              <a:spcPct val="35000"/>
            </a:spcAft>
            <a:buNone/>
          </a:pPr>
          <a:r>
            <a:rPr lang="en-GB" sz="1600" i="1" kern="1200" dirty="0">
              <a:solidFill>
                <a:schemeClr val="bg1"/>
              </a:solidFill>
              <a:latin typeface="Century Gothic" panose="020B0502020202020204" pitchFamily="34" charset="0"/>
            </a:rPr>
            <a:t>- Integral 7</a:t>
          </a:r>
        </a:p>
        <a:p>
          <a:pPr marL="0" lvl="0" indent="0" algn="just" defTabSz="711200">
            <a:lnSpc>
              <a:spcPct val="90000"/>
            </a:lnSpc>
            <a:spcBef>
              <a:spcPct val="0"/>
            </a:spcBef>
            <a:spcAft>
              <a:spcPct val="35000"/>
            </a:spcAft>
            <a:buNone/>
          </a:pPr>
          <a:r>
            <a:rPr lang="en-GB" sz="1600" i="1" kern="1200" dirty="0">
              <a:solidFill>
                <a:schemeClr val="bg1"/>
              </a:solidFill>
              <a:latin typeface="Century Gothic" panose="020B0502020202020204" pitchFamily="34" charset="0"/>
            </a:rPr>
            <a:t>- PSS\E</a:t>
          </a:r>
        </a:p>
        <a:p>
          <a:pPr marL="0" lvl="0" indent="0" algn="just" defTabSz="711200">
            <a:lnSpc>
              <a:spcPct val="90000"/>
            </a:lnSpc>
            <a:spcBef>
              <a:spcPct val="0"/>
            </a:spcBef>
            <a:spcAft>
              <a:spcPct val="35000"/>
            </a:spcAft>
            <a:buNone/>
          </a:pPr>
          <a:r>
            <a:rPr lang="en-GB" sz="1600" kern="1200" dirty="0">
              <a:solidFill>
                <a:schemeClr val="bg1"/>
              </a:solidFill>
              <a:latin typeface="Century Gothic" panose="020B0502020202020204" pitchFamily="34" charset="0"/>
            </a:rPr>
            <a:t>Goal is to have physical flows on all the tie-lines of the perimeter</a:t>
          </a:r>
          <a:r>
            <a:rPr lang="en-GB" sz="1900" kern="1200" dirty="0">
              <a:solidFill>
                <a:schemeClr val="bg1"/>
              </a:solidFill>
            </a:rPr>
            <a:t>.</a:t>
          </a:r>
          <a:endParaRPr lang="it-IT" sz="1900" kern="1200" dirty="0"/>
        </a:p>
      </dsp:txBody>
      <dsp:txXfrm>
        <a:off x="78018" y="2059281"/>
        <a:ext cx="4283535" cy="2507706"/>
      </dsp:txXfrm>
    </dsp:sp>
    <dsp:sp modelId="{438E4110-E15D-463C-A4B2-F39D9A1B2075}">
      <dsp:nvSpPr>
        <dsp:cNvPr id="0" name=""/>
        <dsp:cNvSpPr/>
      </dsp:nvSpPr>
      <dsp:spPr>
        <a:xfrm>
          <a:off x="4466176" y="2716880"/>
          <a:ext cx="1780007" cy="110101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089150">
            <a:lnSpc>
              <a:spcPct val="90000"/>
            </a:lnSpc>
            <a:spcBef>
              <a:spcPct val="0"/>
            </a:spcBef>
            <a:spcAft>
              <a:spcPct val="35000"/>
            </a:spcAft>
            <a:buNone/>
          </a:pPr>
          <a:endParaRPr lang="it-IT" sz="4700" kern="1200"/>
        </a:p>
      </dsp:txBody>
      <dsp:txXfrm>
        <a:off x="4466176" y="2937083"/>
        <a:ext cx="1449703" cy="660607"/>
      </dsp:txXfrm>
    </dsp:sp>
    <dsp:sp modelId="{9900BC4E-377C-4FB4-B33B-7501D230B8F2}">
      <dsp:nvSpPr>
        <dsp:cNvPr id="0" name=""/>
        <dsp:cNvSpPr/>
      </dsp:nvSpPr>
      <dsp:spPr>
        <a:xfrm>
          <a:off x="6221687" y="1981263"/>
          <a:ext cx="4375330" cy="266374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just" defTabSz="711200">
            <a:lnSpc>
              <a:spcPct val="90000"/>
            </a:lnSpc>
            <a:spcBef>
              <a:spcPct val="0"/>
            </a:spcBef>
            <a:spcAft>
              <a:spcPct val="35000"/>
            </a:spcAft>
            <a:buNone/>
          </a:pPr>
          <a:r>
            <a:rPr lang="en-GB" sz="1600" kern="1200" dirty="0">
              <a:latin typeface="Century Gothic" panose="020B0502020202020204" pitchFamily="34" charset="0"/>
            </a:rPr>
            <a:t>Regional experts covering smaller perimeters. </a:t>
          </a:r>
        </a:p>
        <a:p>
          <a:pPr marL="0" lvl="0" indent="0" algn="just" defTabSz="711200">
            <a:lnSpc>
              <a:spcPct val="90000"/>
            </a:lnSpc>
            <a:spcBef>
              <a:spcPct val="0"/>
            </a:spcBef>
            <a:spcAft>
              <a:spcPct val="35000"/>
            </a:spcAft>
            <a:buNone/>
          </a:pPr>
          <a:r>
            <a:rPr lang="en-GB" sz="1600" u="sng" kern="1200" dirty="0">
              <a:latin typeface="Century Gothic" panose="020B0502020202020204" pitchFamily="34" charset="0"/>
            </a:rPr>
            <a:t>Goal is to have screening of bottlenecks on tie-lines and internal lines of a region. </a:t>
          </a:r>
        </a:p>
        <a:p>
          <a:pPr marL="0" lvl="0" indent="0" algn="just" defTabSz="711200">
            <a:lnSpc>
              <a:spcPct val="90000"/>
            </a:lnSpc>
            <a:spcBef>
              <a:spcPct val="0"/>
            </a:spcBef>
            <a:spcAft>
              <a:spcPct val="35000"/>
            </a:spcAft>
            <a:buNone/>
          </a:pPr>
          <a:r>
            <a:rPr lang="en-GB" sz="1600" kern="1200" dirty="0">
              <a:latin typeface="Century Gothic" panose="020B0502020202020204" pitchFamily="34" charset="0"/>
            </a:rPr>
            <a:t>Sensitivities, using of PST, further HVDC settings, deeper analysis are elaborated within these regional groups of expertise</a:t>
          </a:r>
          <a:r>
            <a:rPr lang="en-GB" sz="1800" kern="1200" dirty="0"/>
            <a:t>.</a:t>
          </a:r>
          <a:endParaRPr lang="it-IT" sz="1800" kern="1200" dirty="0"/>
        </a:p>
      </dsp:txBody>
      <dsp:txXfrm>
        <a:off x="6299705" y="2059281"/>
        <a:ext cx="4219294" cy="250770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806FB1-37E6-4DCC-8DAD-1E3E53417262}">
      <dsp:nvSpPr>
        <dsp:cNvPr id="0" name=""/>
        <dsp:cNvSpPr/>
      </dsp:nvSpPr>
      <dsp:spPr>
        <a:xfrm rot="21300000">
          <a:off x="24942" y="2246800"/>
          <a:ext cx="8078114" cy="925066"/>
        </a:xfrm>
        <a:prstGeom prst="mathMinus">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529318E-B384-49AC-9918-A8B6BE568FE2}">
      <dsp:nvSpPr>
        <dsp:cNvPr id="0" name=""/>
        <dsp:cNvSpPr/>
      </dsp:nvSpPr>
      <dsp:spPr>
        <a:xfrm>
          <a:off x="975360" y="270933"/>
          <a:ext cx="2438400" cy="2167466"/>
        </a:xfrm>
        <a:prstGeom prst="downArrow">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BE0409-87B6-479A-BE91-EE28F6ECC0D5}">
      <dsp:nvSpPr>
        <dsp:cNvPr id="0" name=""/>
        <dsp:cNvSpPr/>
      </dsp:nvSpPr>
      <dsp:spPr>
        <a:xfrm>
          <a:off x="4307840" y="0"/>
          <a:ext cx="2600960" cy="2275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just" defTabSz="800100">
            <a:lnSpc>
              <a:spcPct val="90000"/>
            </a:lnSpc>
            <a:spcBef>
              <a:spcPct val="0"/>
            </a:spcBef>
            <a:spcAft>
              <a:spcPct val="35000"/>
            </a:spcAft>
            <a:buNone/>
          </a:pPr>
          <a:r>
            <a:rPr lang="en-US" sz="1800" b="0" kern="1200" dirty="0">
              <a:solidFill>
                <a:srgbClr val="002060"/>
              </a:solidFill>
              <a:latin typeface="Century Gothic" panose="020B0502020202020204" pitchFamily="34" charset="0"/>
            </a:rPr>
            <a:t>- Pan EU models cannot replicate in detail all Regional specificities</a:t>
          </a:r>
        </a:p>
        <a:p>
          <a:pPr marL="0" lvl="0" indent="0" algn="just" defTabSz="800100">
            <a:lnSpc>
              <a:spcPct val="90000"/>
            </a:lnSpc>
            <a:spcBef>
              <a:spcPct val="0"/>
            </a:spcBef>
            <a:spcAft>
              <a:spcPct val="35000"/>
            </a:spcAft>
            <a:buNone/>
          </a:pPr>
          <a:r>
            <a:rPr lang="en-US" sz="1800" b="0" kern="1200" dirty="0">
              <a:solidFill>
                <a:srgbClr val="002060"/>
              </a:solidFill>
              <a:latin typeface="Century Gothic" panose="020B0502020202020204" pitchFamily="34" charset="0"/>
            </a:rPr>
            <a:t>- National target for RES integration and </a:t>
          </a:r>
          <a:r>
            <a:rPr lang="en-US" sz="1800" b="0" kern="1200" dirty="0" err="1">
              <a:solidFill>
                <a:srgbClr val="002060"/>
              </a:solidFill>
              <a:latin typeface="Century Gothic" panose="020B0502020202020204" pitchFamily="34" charset="0"/>
            </a:rPr>
            <a:t>SoS</a:t>
          </a:r>
          <a:r>
            <a:rPr lang="en-US" sz="1800" b="0" kern="1200" dirty="0">
              <a:solidFill>
                <a:srgbClr val="002060"/>
              </a:solidFill>
              <a:latin typeface="Century Gothic" panose="020B0502020202020204" pitchFamily="34" charset="0"/>
            </a:rPr>
            <a:t> can be different </a:t>
          </a:r>
          <a:endParaRPr lang="it-IT" sz="1800" kern="1200" dirty="0">
            <a:solidFill>
              <a:srgbClr val="002060"/>
            </a:solidFill>
            <a:latin typeface="Century Gothic" panose="020B0502020202020204" pitchFamily="34" charset="0"/>
          </a:endParaRPr>
        </a:p>
      </dsp:txBody>
      <dsp:txXfrm>
        <a:off x="4307840" y="0"/>
        <a:ext cx="2600960" cy="2275840"/>
      </dsp:txXfrm>
    </dsp:sp>
    <dsp:sp modelId="{EF3F6209-5493-47A5-8E9C-43E71247D416}">
      <dsp:nvSpPr>
        <dsp:cNvPr id="0" name=""/>
        <dsp:cNvSpPr/>
      </dsp:nvSpPr>
      <dsp:spPr>
        <a:xfrm>
          <a:off x="4714239" y="2980266"/>
          <a:ext cx="2438400" cy="2167466"/>
        </a:xfrm>
        <a:prstGeom prst="upArrow">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3F20953-BB12-4B52-B084-3AC4D355F8DA}">
      <dsp:nvSpPr>
        <dsp:cNvPr id="0" name=""/>
        <dsp:cNvSpPr/>
      </dsp:nvSpPr>
      <dsp:spPr>
        <a:xfrm>
          <a:off x="1219200" y="3142826"/>
          <a:ext cx="2600960" cy="2275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just" defTabSz="800100">
            <a:lnSpc>
              <a:spcPct val="90000"/>
            </a:lnSpc>
            <a:spcBef>
              <a:spcPct val="0"/>
            </a:spcBef>
            <a:spcAft>
              <a:spcPct val="35000"/>
            </a:spcAft>
            <a:buNone/>
          </a:pPr>
          <a:r>
            <a:rPr lang="it-IT" sz="1800" kern="1200" dirty="0" err="1">
              <a:solidFill>
                <a:srgbClr val="002060"/>
              </a:solidFill>
              <a:latin typeface="Century Gothic" panose="020B0502020202020204" pitchFamily="34" charset="0"/>
            </a:rPr>
            <a:t>Regional</a:t>
          </a:r>
          <a:r>
            <a:rPr lang="it-IT" sz="1800" kern="1200" dirty="0">
              <a:solidFill>
                <a:srgbClr val="002060"/>
              </a:solidFill>
              <a:latin typeface="Century Gothic" panose="020B0502020202020204" pitchFamily="34" charset="0"/>
            </a:rPr>
            <a:t> </a:t>
          </a:r>
          <a:r>
            <a:rPr lang="it-IT" sz="1800" kern="1200" dirty="0" err="1">
              <a:solidFill>
                <a:srgbClr val="002060"/>
              </a:solidFill>
              <a:latin typeface="Century Gothic" panose="020B0502020202020204" pitchFamily="34" charset="0"/>
            </a:rPr>
            <a:t>experts</a:t>
          </a:r>
          <a:r>
            <a:rPr lang="it-IT" sz="1800" kern="1200" dirty="0">
              <a:solidFill>
                <a:srgbClr val="002060"/>
              </a:solidFill>
              <a:latin typeface="Century Gothic" panose="020B0502020202020204" pitchFamily="34" charset="0"/>
            </a:rPr>
            <a:t> on the base of the </a:t>
          </a:r>
          <a:r>
            <a:rPr lang="it-IT" sz="1800" kern="1200" dirty="0" err="1">
              <a:solidFill>
                <a:srgbClr val="002060"/>
              </a:solidFill>
              <a:latin typeface="Century Gothic" panose="020B0502020202020204" pitchFamily="34" charset="0"/>
            </a:rPr>
            <a:t>results</a:t>
          </a:r>
          <a:r>
            <a:rPr lang="it-IT" sz="1800" kern="1200" dirty="0">
              <a:solidFill>
                <a:srgbClr val="002060"/>
              </a:solidFill>
              <a:latin typeface="Century Gothic" panose="020B0502020202020204" pitchFamily="34" charset="0"/>
            </a:rPr>
            <a:t> </a:t>
          </a:r>
          <a:r>
            <a:rPr lang="it-IT" sz="1800" kern="1200" dirty="0" err="1">
              <a:solidFill>
                <a:srgbClr val="002060"/>
              </a:solidFill>
              <a:latin typeface="Century Gothic" panose="020B0502020202020204" pitchFamily="34" charset="0"/>
            </a:rPr>
            <a:t>provide</a:t>
          </a:r>
          <a:r>
            <a:rPr lang="it-IT" sz="1800" kern="1200" dirty="0">
              <a:solidFill>
                <a:srgbClr val="002060"/>
              </a:solidFill>
              <a:latin typeface="Century Gothic" panose="020B0502020202020204" pitchFamily="34" charset="0"/>
            </a:rPr>
            <a:t> </a:t>
          </a:r>
          <a:r>
            <a:rPr lang="it-IT" sz="1800" kern="1200" dirty="0" err="1">
              <a:solidFill>
                <a:srgbClr val="002060"/>
              </a:solidFill>
              <a:latin typeface="Century Gothic" panose="020B0502020202020204" pitchFamily="34" charset="0"/>
            </a:rPr>
            <a:t>indication</a:t>
          </a:r>
          <a:r>
            <a:rPr lang="it-IT" sz="1800" kern="1200" dirty="0">
              <a:solidFill>
                <a:srgbClr val="002060"/>
              </a:solidFill>
              <a:latin typeface="Century Gothic" panose="020B0502020202020204" pitchFamily="34" charset="0"/>
            </a:rPr>
            <a:t> to </a:t>
          </a:r>
          <a:r>
            <a:rPr lang="it-IT" sz="1800" kern="1200" dirty="0" err="1">
              <a:solidFill>
                <a:srgbClr val="002060"/>
              </a:solidFill>
              <a:latin typeface="Century Gothic" panose="020B0502020202020204" pitchFamily="34" charset="0"/>
            </a:rPr>
            <a:t>adress</a:t>
          </a:r>
          <a:r>
            <a:rPr lang="it-IT" sz="1800" kern="1200" dirty="0">
              <a:solidFill>
                <a:srgbClr val="002060"/>
              </a:solidFill>
              <a:latin typeface="Century Gothic" panose="020B0502020202020204" pitchFamily="34" charset="0"/>
            </a:rPr>
            <a:t> </a:t>
          </a:r>
          <a:r>
            <a:rPr lang="it-IT" sz="1800" kern="1200" dirty="0" err="1">
              <a:solidFill>
                <a:srgbClr val="002060"/>
              </a:solidFill>
              <a:latin typeface="Century Gothic" panose="020B0502020202020204" pitchFamily="34" charset="0"/>
            </a:rPr>
            <a:t>further</a:t>
          </a:r>
          <a:r>
            <a:rPr lang="it-IT" sz="1800" kern="1200" dirty="0">
              <a:solidFill>
                <a:srgbClr val="002060"/>
              </a:solidFill>
              <a:latin typeface="Century Gothic" panose="020B0502020202020204" pitchFamily="34" charset="0"/>
            </a:rPr>
            <a:t> </a:t>
          </a:r>
          <a:r>
            <a:rPr lang="it-IT" sz="1800" kern="1200" dirty="0" err="1">
              <a:solidFill>
                <a:srgbClr val="002060"/>
              </a:solidFill>
              <a:latin typeface="Century Gothic" panose="020B0502020202020204" pitchFamily="34" charset="0"/>
            </a:rPr>
            <a:t>check</a:t>
          </a:r>
          <a:r>
            <a:rPr lang="it-IT" sz="1800" kern="1200" dirty="0">
              <a:solidFill>
                <a:srgbClr val="002060"/>
              </a:solidFill>
              <a:latin typeface="Century Gothic" panose="020B0502020202020204" pitchFamily="34" charset="0"/>
            </a:rPr>
            <a:t> and </a:t>
          </a:r>
          <a:r>
            <a:rPr lang="it-IT" sz="1800" kern="1200" dirty="0" err="1">
              <a:solidFill>
                <a:srgbClr val="002060"/>
              </a:solidFill>
              <a:latin typeface="Century Gothic" panose="020B0502020202020204" pitchFamily="34" charset="0"/>
            </a:rPr>
            <a:t>analysis</a:t>
          </a:r>
          <a:endParaRPr lang="it-IT" sz="1800" kern="1200" dirty="0">
            <a:solidFill>
              <a:srgbClr val="002060"/>
            </a:solidFill>
            <a:latin typeface="Century Gothic" panose="020B0502020202020204" pitchFamily="34" charset="0"/>
          </a:endParaRPr>
        </a:p>
      </dsp:txBody>
      <dsp:txXfrm>
        <a:off x="1219200" y="3142826"/>
        <a:ext cx="2600960" cy="227584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7FE8E5-2D66-4B1D-B2C7-4D5EDBDFDD46}">
      <dsp:nvSpPr>
        <dsp:cNvPr id="0" name=""/>
        <dsp:cNvSpPr/>
      </dsp:nvSpPr>
      <dsp:spPr>
        <a:xfrm rot="5400000">
          <a:off x="3506806" y="130656"/>
          <a:ext cx="2008628" cy="1747506"/>
        </a:xfrm>
        <a:prstGeom prst="hexagon">
          <a:avLst>
            <a:gd name="adj" fmla="val 25000"/>
            <a:gd name="vf" fmla="val 115470"/>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it-IT" sz="1600" kern="1200" dirty="0"/>
            <a:t>System </a:t>
          </a:r>
          <a:r>
            <a:rPr lang="it-IT" sz="1600" kern="1200" dirty="0" err="1"/>
            <a:t>dynamic</a:t>
          </a:r>
          <a:r>
            <a:rPr lang="it-IT" sz="1600" kern="1200" dirty="0"/>
            <a:t> and </a:t>
          </a:r>
          <a:r>
            <a:rPr lang="it-IT" sz="1600" kern="1200" dirty="0" err="1"/>
            <a:t>operational</a:t>
          </a:r>
          <a:r>
            <a:rPr lang="it-IT" sz="1600" kern="1200" dirty="0"/>
            <a:t> </a:t>
          </a:r>
          <a:r>
            <a:rPr lang="it-IT" sz="1600" kern="1200" dirty="0" err="1"/>
            <a:t>challenges</a:t>
          </a:r>
          <a:endParaRPr lang="it-IT" sz="1600" kern="1200" dirty="0"/>
        </a:p>
      </dsp:txBody>
      <dsp:txXfrm rot="-5400000">
        <a:off x="3909687" y="313106"/>
        <a:ext cx="1202866" cy="1382606"/>
      </dsp:txXfrm>
    </dsp:sp>
    <dsp:sp modelId="{A9BA7145-A3CD-4DBA-9364-FECD1F21E9B3}">
      <dsp:nvSpPr>
        <dsp:cNvPr id="0" name=""/>
        <dsp:cNvSpPr/>
      </dsp:nvSpPr>
      <dsp:spPr>
        <a:xfrm>
          <a:off x="5437901" y="401821"/>
          <a:ext cx="2241629" cy="1205177"/>
        </a:xfrm>
        <a:prstGeom prst="rect">
          <a:avLst/>
        </a:prstGeom>
        <a:noFill/>
        <a:ln>
          <a:noFill/>
        </a:ln>
        <a:effectLst/>
      </dsp:spPr>
      <dsp:style>
        <a:lnRef idx="0">
          <a:scrgbClr r="0" g="0" b="0"/>
        </a:lnRef>
        <a:fillRef idx="0">
          <a:scrgbClr r="0" g="0" b="0"/>
        </a:fillRef>
        <a:effectRef idx="0">
          <a:scrgbClr r="0" g="0" b="0"/>
        </a:effectRef>
        <a:fontRef idx="minor"/>
      </dsp:style>
    </dsp:sp>
    <dsp:sp modelId="{C1E9A460-92AC-4DF1-8949-7845580D499C}">
      <dsp:nvSpPr>
        <dsp:cNvPr id="0" name=""/>
        <dsp:cNvSpPr/>
      </dsp:nvSpPr>
      <dsp:spPr>
        <a:xfrm rot="5400000">
          <a:off x="1619499" y="130656"/>
          <a:ext cx="2008628" cy="1747506"/>
        </a:xfrm>
        <a:prstGeom prst="hexagon">
          <a:avLst>
            <a:gd name="adj" fmla="val 25000"/>
            <a:gd name="vf" fmla="val 115470"/>
          </a:avLst>
        </a:prstGeom>
        <a:solidFill>
          <a:schemeClr val="accent1">
            <a:shade val="80000"/>
            <a:hueOff val="69857"/>
            <a:satOff val="-1251"/>
            <a:lumOff val="531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it-IT" sz="3600" kern="1200"/>
        </a:p>
      </dsp:txBody>
      <dsp:txXfrm rot="-5400000">
        <a:off x="2022380" y="313106"/>
        <a:ext cx="1202866" cy="1382606"/>
      </dsp:txXfrm>
    </dsp:sp>
    <dsp:sp modelId="{76AD5840-8CFC-445E-97F3-F2CD20D7F6F9}">
      <dsp:nvSpPr>
        <dsp:cNvPr id="0" name=""/>
        <dsp:cNvSpPr/>
      </dsp:nvSpPr>
      <dsp:spPr>
        <a:xfrm rot="5400000">
          <a:off x="2559537" y="1835580"/>
          <a:ext cx="2008628" cy="1747506"/>
        </a:xfrm>
        <a:prstGeom prst="hexagon">
          <a:avLst>
            <a:gd name="adj" fmla="val 25000"/>
            <a:gd name="vf" fmla="val 115470"/>
          </a:avLst>
        </a:prstGeom>
        <a:solidFill>
          <a:schemeClr val="accent1">
            <a:shade val="80000"/>
            <a:hueOff val="139713"/>
            <a:satOff val="-2502"/>
            <a:lumOff val="1063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it-IT" sz="1600" kern="1200" dirty="0"/>
            <a:t>Flow </a:t>
          </a:r>
          <a:r>
            <a:rPr lang="it-IT" sz="1600" kern="1200" dirty="0" err="1"/>
            <a:t>based</a:t>
          </a:r>
          <a:r>
            <a:rPr lang="it-IT" sz="1600" kern="1200" dirty="0"/>
            <a:t> market model </a:t>
          </a:r>
          <a:r>
            <a:rPr lang="it-IT" sz="1600" kern="1200" dirty="0" err="1"/>
            <a:t>approach</a:t>
          </a:r>
          <a:r>
            <a:rPr lang="it-IT" sz="1600" kern="1200" dirty="0"/>
            <a:t> </a:t>
          </a:r>
          <a:r>
            <a:rPr lang="it-IT" sz="1600" kern="1200" dirty="0" err="1"/>
            <a:t>tested</a:t>
          </a:r>
          <a:endParaRPr lang="it-IT" sz="1600" kern="1200" dirty="0"/>
        </a:p>
      </dsp:txBody>
      <dsp:txXfrm rot="-5400000">
        <a:off x="2962418" y="2018030"/>
        <a:ext cx="1202866" cy="1382606"/>
      </dsp:txXfrm>
    </dsp:sp>
    <dsp:sp modelId="{BA738441-6599-4451-9607-3843114166A1}">
      <dsp:nvSpPr>
        <dsp:cNvPr id="0" name=""/>
        <dsp:cNvSpPr/>
      </dsp:nvSpPr>
      <dsp:spPr>
        <a:xfrm>
          <a:off x="448468" y="2106744"/>
          <a:ext cx="2169318" cy="1205177"/>
        </a:xfrm>
        <a:prstGeom prst="rect">
          <a:avLst/>
        </a:prstGeom>
        <a:noFill/>
        <a:ln>
          <a:noFill/>
        </a:ln>
        <a:effectLst/>
      </dsp:spPr>
      <dsp:style>
        <a:lnRef idx="0">
          <a:scrgbClr r="0" g="0" b="0"/>
        </a:lnRef>
        <a:fillRef idx="0">
          <a:scrgbClr r="0" g="0" b="0"/>
        </a:fillRef>
        <a:effectRef idx="0">
          <a:scrgbClr r="0" g="0" b="0"/>
        </a:effectRef>
        <a:fontRef idx="minor"/>
      </dsp:style>
    </dsp:sp>
    <dsp:sp modelId="{0C37EA26-167F-4B9F-8260-1160A7E4B292}">
      <dsp:nvSpPr>
        <dsp:cNvPr id="0" name=""/>
        <dsp:cNvSpPr/>
      </dsp:nvSpPr>
      <dsp:spPr>
        <a:xfrm rot="5400000">
          <a:off x="4446844" y="1835580"/>
          <a:ext cx="2008628" cy="1747506"/>
        </a:xfrm>
        <a:prstGeom prst="hexagon">
          <a:avLst>
            <a:gd name="adj" fmla="val 25000"/>
            <a:gd name="vf" fmla="val 115470"/>
          </a:avLst>
        </a:prstGeom>
        <a:solidFill>
          <a:schemeClr val="accent1">
            <a:shade val="80000"/>
            <a:hueOff val="209570"/>
            <a:satOff val="-3754"/>
            <a:lumOff val="159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it-IT" sz="3600" kern="1200"/>
        </a:p>
      </dsp:txBody>
      <dsp:txXfrm rot="-5400000">
        <a:off x="4849725" y="2018030"/>
        <a:ext cx="1202866" cy="1382606"/>
      </dsp:txXfrm>
    </dsp:sp>
    <dsp:sp modelId="{A69C3412-4C9A-4AF5-862B-7D5BFCABA793}">
      <dsp:nvSpPr>
        <dsp:cNvPr id="0" name=""/>
        <dsp:cNvSpPr/>
      </dsp:nvSpPr>
      <dsp:spPr>
        <a:xfrm rot="5400000">
          <a:off x="3506806" y="3540503"/>
          <a:ext cx="2008628" cy="1747506"/>
        </a:xfrm>
        <a:prstGeom prst="hexagon">
          <a:avLst>
            <a:gd name="adj" fmla="val 25000"/>
            <a:gd name="vf" fmla="val 115470"/>
          </a:avLst>
        </a:prstGeom>
        <a:solidFill>
          <a:schemeClr val="accent1">
            <a:shade val="80000"/>
            <a:hueOff val="279426"/>
            <a:satOff val="-5005"/>
            <a:lumOff val="2126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it-IT" sz="1600" kern="1200" dirty="0" err="1"/>
            <a:t>Intercon</a:t>
          </a:r>
          <a:r>
            <a:rPr lang="it-IT" sz="1600" kern="1200" dirty="0"/>
            <a:t>. </a:t>
          </a:r>
        </a:p>
        <a:p>
          <a:pPr marL="0" lvl="0" indent="0" algn="ctr" defTabSz="711200">
            <a:lnSpc>
              <a:spcPct val="90000"/>
            </a:lnSpc>
            <a:spcBef>
              <a:spcPct val="0"/>
            </a:spcBef>
            <a:spcAft>
              <a:spcPct val="35000"/>
            </a:spcAft>
            <a:buNone/>
          </a:pPr>
          <a:r>
            <a:rPr lang="it-IT" sz="1600" kern="1200" dirty="0"/>
            <a:t>target </a:t>
          </a:r>
          <a:r>
            <a:rPr lang="it-IT" sz="1600" kern="1200" dirty="0" err="1"/>
            <a:t>check</a:t>
          </a:r>
          <a:endParaRPr lang="it-IT" sz="1600" kern="1200" dirty="0"/>
        </a:p>
      </dsp:txBody>
      <dsp:txXfrm rot="-5400000">
        <a:off x="3909687" y="3722953"/>
        <a:ext cx="1202866" cy="1382606"/>
      </dsp:txXfrm>
    </dsp:sp>
    <dsp:sp modelId="{3347B48F-B65A-48DF-A162-D1D005FC7DA6}">
      <dsp:nvSpPr>
        <dsp:cNvPr id="0" name=""/>
        <dsp:cNvSpPr/>
      </dsp:nvSpPr>
      <dsp:spPr>
        <a:xfrm>
          <a:off x="5437901" y="3811668"/>
          <a:ext cx="2241629" cy="1205177"/>
        </a:xfrm>
        <a:prstGeom prst="rect">
          <a:avLst/>
        </a:prstGeom>
        <a:noFill/>
        <a:ln>
          <a:noFill/>
        </a:ln>
        <a:effectLst/>
      </dsp:spPr>
      <dsp:style>
        <a:lnRef idx="0">
          <a:scrgbClr r="0" g="0" b="0"/>
        </a:lnRef>
        <a:fillRef idx="0">
          <a:scrgbClr r="0" g="0" b="0"/>
        </a:fillRef>
        <a:effectRef idx="0">
          <a:scrgbClr r="0" g="0" b="0"/>
        </a:effectRef>
        <a:fontRef idx="minor"/>
      </dsp:style>
    </dsp:sp>
    <dsp:sp modelId="{13869C60-F4A9-4495-B1EE-192AA1A22107}">
      <dsp:nvSpPr>
        <dsp:cNvPr id="0" name=""/>
        <dsp:cNvSpPr/>
      </dsp:nvSpPr>
      <dsp:spPr>
        <a:xfrm rot="5400000">
          <a:off x="1619499" y="3540503"/>
          <a:ext cx="2008628" cy="1747506"/>
        </a:xfrm>
        <a:prstGeom prst="hexagon">
          <a:avLst>
            <a:gd name="adj" fmla="val 25000"/>
            <a:gd name="vf" fmla="val 115470"/>
          </a:avLst>
        </a:prstGeom>
        <a:solidFill>
          <a:schemeClr val="accent1">
            <a:shade val="80000"/>
            <a:hueOff val="349283"/>
            <a:satOff val="-6256"/>
            <a:lumOff val="265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it-IT" sz="3600" kern="1200"/>
        </a:p>
      </dsp:txBody>
      <dsp:txXfrm rot="-5400000">
        <a:off x="2022380" y="3722953"/>
        <a:ext cx="1202866" cy="1382606"/>
      </dsp:txXfrm>
    </dsp:sp>
  </dsp:spTree>
</dsp:drawing>
</file>

<file path=ppt/diagrams/layout1.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9B81B2-E43C-4865-889C-901CFBA5209F}" type="datetimeFigureOut">
              <a:rPr lang="es-ES" smtClean="0"/>
              <a:t>22/02/2018</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8F974E-533F-4338-94A4-D29C45000C31}" type="slidenum">
              <a:rPr lang="es-ES" smtClean="0"/>
              <a:t>‹#›</a:t>
            </a:fld>
            <a:endParaRPr lang="es-ES"/>
          </a:p>
        </p:txBody>
      </p:sp>
    </p:spTree>
    <p:extLst>
      <p:ext uri="{BB962C8B-B14F-4D97-AF65-F5344CB8AC3E}">
        <p14:creationId xmlns:p14="http://schemas.microsoft.com/office/powerpoint/2010/main" val="38327804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354F941-CA63-4497-9FC5-B8CC453FABDA}" type="slidenum">
              <a:rPr lang="en-IE" smtClean="0">
                <a:solidFill>
                  <a:prstClr val="black"/>
                </a:solidFill>
              </a:rPr>
              <a:pPr/>
              <a:t>24</a:t>
            </a:fld>
            <a:endParaRPr lang="en-IE" dirty="0">
              <a:solidFill>
                <a:prstClr val="black"/>
              </a:solidFill>
            </a:endParaRPr>
          </a:p>
        </p:txBody>
      </p:sp>
    </p:spTree>
    <p:extLst>
      <p:ext uri="{BB962C8B-B14F-4D97-AF65-F5344CB8AC3E}">
        <p14:creationId xmlns:p14="http://schemas.microsoft.com/office/powerpoint/2010/main" val="42256260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354F941-CA63-4497-9FC5-B8CC453FABDA}" type="slidenum">
              <a:rPr lang="en-IE" smtClean="0">
                <a:solidFill>
                  <a:prstClr val="black"/>
                </a:solidFill>
              </a:rPr>
              <a:pPr/>
              <a:t>49</a:t>
            </a:fld>
            <a:endParaRPr lang="en-IE" dirty="0">
              <a:solidFill>
                <a:prstClr val="black"/>
              </a:solidFill>
            </a:endParaRPr>
          </a:p>
        </p:txBody>
      </p:sp>
    </p:spTree>
    <p:extLst>
      <p:ext uri="{BB962C8B-B14F-4D97-AF65-F5344CB8AC3E}">
        <p14:creationId xmlns:p14="http://schemas.microsoft.com/office/powerpoint/2010/main" val="27689192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endParaRPr lang="en-US" sz="1200" dirty="0"/>
          </a:p>
          <a:p>
            <a:pPr algn="just"/>
            <a:r>
              <a:rPr lang="en-US" sz="1200" dirty="0"/>
              <a:t>The map shows the needs for cross-border capacity increases beyond the expected 2020 grid in 2040.  </a:t>
            </a:r>
          </a:p>
          <a:p>
            <a:pPr algn="just"/>
            <a:endParaRPr lang="en-US" sz="1200" dirty="0"/>
          </a:p>
          <a:p>
            <a:pPr algn="just"/>
            <a:r>
              <a:rPr lang="en-US" sz="1200" dirty="0"/>
              <a:t>Based on additional assessment carried out to understand the probability of occurrence of the identified needs and their concrete feasibility, </a:t>
            </a:r>
            <a:endParaRPr lang="it-IT" dirty="0"/>
          </a:p>
        </p:txBody>
      </p:sp>
      <p:sp>
        <p:nvSpPr>
          <p:cNvPr id="4" name="Segnaposto numero diapositiva 3"/>
          <p:cNvSpPr>
            <a:spLocks noGrp="1"/>
          </p:cNvSpPr>
          <p:nvPr>
            <p:ph type="sldNum" sz="quarter" idx="10"/>
          </p:nvPr>
        </p:nvSpPr>
        <p:spPr/>
        <p:txBody>
          <a:bodyPr/>
          <a:lstStyle/>
          <a:p>
            <a:fld id="{A015B18B-80DA-4E55-8BEF-D508203FCBBB}" type="slidenum">
              <a:rPr lang="it-IT" smtClean="0"/>
              <a:t>53</a:t>
            </a:fld>
            <a:endParaRPr lang="it-IT"/>
          </a:p>
        </p:txBody>
      </p:sp>
    </p:spTree>
    <p:extLst>
      <p:ext uri="{BB962C8B-B14F-4D97-AF65-F5344CB8AC3E}">
        <p14:creationId xmlns:p14="http://schemas.microsoft.com/office/powerpoint/2010/main" val="11526786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354F941-CA63-4497-9FC5-B8CC453FABDA}" type="slidenum">
              <a:rPr lang="en-IE" smtClean="0">
                <a:solidFill>
                  <a:prstClr val="black"/>
                </a:solidFill>
              </a:rPr>
              <a:pPr/>
              <a:t>55</a:t>
            </a:fld>
            <a:endParaRPr lang="en-IE" dirty="0">
              <a:solidFill>
                <a:prstClr val="black"/>
              </a:solidFill>
            </a:endParaRPr>
          </a:p>
        </p:txBody>
      </p:sp>
    </p:spTree>
    <p:extLst>
      <p:ext uri="{BB962C8B-B14F-4D97-AF65-F5344CB8AC3E}">
        <p14:creationId xmlns:p14="http://schemas.microsoft.com/office/powerpoint/2010/main" val="31767582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354F941-CA63-4497-9FC5-B8CC453FABDA}" type="slidenum">
              <a:rPr lang="en-IE" smtClean="0">
                <a:solidFill>
                  <a:prstClr val="black"/>
                </a:solidFill>
              </a:rPr>
              <a:pPr/>
              <a:t>62</a:t>
            </a:fld>
            <a:endParaRPr lang="en-IE" dirty="0">
              <a:solidFill>
                <a:prstClr val="black"/>
              </a:solidFill>
            </a:endParaRPr>
          </a:p>
        </p:txBody>
      </p:sp>
    </p:spTree>
    <p:extLst>
      <p:ext uri="{BB962C8B-B14F-4D97-AF65-F5344CB8AC3E}">
        <p14:creationId xmlns:p14="http://schemas.microsoft.com/office/powerpoint/2010/main" val="30154582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need for further market integration in the region is still something to resolve, and will go on to be an issue in the future.</a:t>
            </a:r>
          </a:p>
          <a:p>
            <a:r>
              <a:rPr lang="en-US" sz="1200" b="0" i="0" u="none" strike="noStrike" kern="1200" baseline="0" dirty="0">
                <a:solidFill>
                  <a:schemeClr val="tx1"/>
                </a:solidFill>
                <a:latin typeface="+mn-lt"/>
                <a:ea typeface="+mn-ea"/>
                <a:cs typeface="+mn-cs"/>
              </a:rPr>
              <a:t>and 2030 interconnection targets also provide signals to </a:t>
            </a:r>
            <a:r>
              <a:rPr lang="en-US" sz="1200" b="0" i="0" u="none" strike="noStrike" kern="1200" baseline="0" dirty="0" err="1">
                <a:solidFill>
                  <a:schemeClr val="tx1"/>
                </a:solidFill>
                <a:latin typeface="+mn-lt"/>
                <a:ea typeface="+mn-ea"/>
                <a:cs typeface="+mn-cs"/>
              </a:rPr>
              <a:t>analyse</a:t>
            </a:r>
            <a:r>
              <a:rPr lang="en-US" sz="1200" b="0" i="0" u="none" strike="noStrike" kern="1200" baseline="0" dirty="0">
                <a:solidFill>
                  <a:schemeClr val="tx1"/>
                </a:solidFill>
                <a:latin typeface="+mn-lt"/>
                <a:ea typeface="+mn-ea"/>
                <a:cs typeface="+mn-cs"/>
              </a:rPr>
              <a:t> additional connections beyond planned projects.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In 2020, Spain won’t yet fulfill the 10% objective for 2020 in spite of the strong efforts of TSO’s and the support from Member States and EC through the Madrid Declaration and the High Level Group </a:t>
            </a:r>
            <a:r>
              <a:rPr lang="en-US" sz="1200" b="0" i="0" u="none" strike="noStrike" kern="1200" baseline="0" dirty="0" err="1">
                <a:solidFill>
                  <a:schemeClr val="tx1"/>
                </a:solidFill>
                <a:latin typeface="+mn-lt"/>
                <a:ea typeface="+mn-ea"/>
                <a:cs typeface="+mn-cs"/>
              </a:rPr>
              <a:t>monitoring.The</a:t>
            </a:r>
            <a:r>
              <a:rPr lang="en-US" sz="1200" b="0" i="0" u="none" strike="noStrike" kern="1200" baseline="0" dirty="0">
                <a:solidFill>
                  <a:schemeClr val="tx1"/>
                </a:solidFill>
                <a:latin typeface="+mn-lt"/>
                <a:ea typeface="+mn-ea"/>
                <a:cs typeface="+mn-cs"/>
              </a:rPr>
              <a:t> current analysis also shows some additional needs in the 2040 horizon related to cross border development, especially in reinforcing the Iberian Peninsula with the rest of continental Europe that should be carefully analyzed in the future. </a:t>
            </a:r>
            <a:endParaRPr lang="es-ES" dirty="0"/>
          </a:p>
        </p:txBody>
      </p:sp>
      <p:sp>
        <p:nvSpPr>
          <p:cNvPr id="4" name="Marcador de número de diapositiva 3"/>
          <p:cNvSpPr>
            <a:spLocks noGrp="1"/>
          </p:cNvSpPr>
          <p:nvPr>
            <p:ph type="sldNum" sz="quarter" idx="10"/>
          </p:nvPr>
        </p:nvSpPr>
        <p:spPr/>
        <p:txBody>
          <a:bodyPr/>
          <a:lstStyle/>
          <a:p>
            <a:fld id="{9EAF059E-78F7-437A-8066-805D93494728}" type="slidenum">
              <a:rPr lang="es-ES" smtClean="0"/>
              <a:t>26</a:t>
            </a:fld>
            <a:endParaRPr lang="es-ES"/>
          </a:p>
        </p:txBody>
      </p:sp>
    </p:spTree>
    <p:extLst>
      <p:ext uri="{BB962C8B-B14F-4D97-AF65-F5344CB8AC3E}">
        <p14:creationId xmlns:p14="http://schemas.microsoft.com/office/powerpoint/2010/main" val="39111785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Under the considered scenarios, the region will experience an important change in the generation portfolio towards a more carbon-free system</a:t>
            </a:r>
          </a:p>
          <a:p>
            <a:r>
              <a:rPr lang="en-US" sz="1200" b="0" i="0" u="none" strike="noStrike" kern="1200" baseline="0" dirty="0">
                <a:solidFill>
                  <a:schemeClr val="tx1"/>
                </a:solidFill>
                <a:latin typeface="+mn-lt"/>
                <a:ea typeface="+mn-ea"/>
                <a:cs typeface="+mn-cs"/>
              </a:rPr>
              <a:t>A shift from coal to gas generation (cf. scenario report), and a shift from thermal to renewable generation, including the partial phase out of nuclear in France.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optimization of RES performed in the 2030 and 2040 top down scenarios led to the assignment to the CSW region a massive increase of RES, mainly solar in the Iberian Peninsula (based on its high potential) and France, in addition to a significant increase of wind specially in France, even offshore wind, and other RES technologies in the region </a:t>
            </a:r>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The RES integration will be an issue to tackle and it will not </a:t>
            </a:r>
            <a:r>
              <a:rPr lang="es-ES" sz="1200" b="0" i="0" u="none" strike="noStrike" kern="1200" baseline="0" dirty="0" err="1">
                <a:solidFill>
                  <a:schemeClr val="tx1"/>
                </a:solidFill>
                <a:latin typeface="+mn-lt"/>
                <a:ea typeface="+mn-ea"/>
                <a:cs typeface="+mn-cs"/>
              </a:rPr>
              <a:t>have</a:t>
            </a:r>
            <a:r>
              <a:rPr lang="es-ES" sz="1200" b="0" i="0" u="none" strike="noStrike" kern="1200" baseline="0" dirty="0">
                <a:solidFill>
                  <a:schemeClr val="tx1"/>
                </a:solidFill>
                <a:latin typeface="+mn-lt"/>
                <a:ea typeface="+mn-ea"/>
                <a:cs typeface="+mn-cs"/>
              </a:rPr>
              <a:t> a </a:t>
            </a:r>
            <a:r>
              <a:rPr lang="es-ES" sz="1200" b="0" i="0" u="none" strike="noStrike" kern="1200" baseline="0" dirty="0" err="1">
                <a:solidFill>
                  <a:schemeClr val="tx1"/>
                </a:solidFill>
                <a:latin typeface="+mn-lt"/>
                <a:ea typeface="+mn-ea"/>
                <a:cs typeface="+mn-cs"/>
              </a:rPr>
              <a:t>unique</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solution</a:t>
            </a:r>
            <a:r>
              <a:rPr lang="es-ES" sz="1200" b="0" i="0" u="none" strike="noStrike" kern="1200" baseline="0" dirty="0">
                <a:solidFill>
                  <a:schemeClr val="tx1"/>
                </a:solidFill>
                <a:latin typeface="+mn-lt"/>
                <a:ea typeface="+mn-ea"/>
                <a:cs typeface="+mn-cs"/>
              </a:rPr>
              <a:t>.</a:t>
            </a:r>
            <a:endParaRPr lang="es-ES" dirty="0"/>
          </a:p>
        </p:txBody>
      </p:sp>
      <p:sp>
        <p:nvSpPr>
          <p:cNvPr id="4" name="Marcador de número de diapositiva 3"/>
          <p:cNvSpPr>
            <a:spLocks noGrp="1"/>
          </p:cNvSpPr>
          <p:nvPr>
            <p:ph type="sldNum" sz="quarter" idx="10"/>
          </p:nvPr>
        </p:nvSpPr>
        <p:spPr/>
        <p:txBody>
          <a:bodyPr/>
          <a:lstStyle/>
          <a:p>
            <a:fld id="{9EAF059E-78F7-437A-8066-805D93494728}" type="slidenum">
              <a:rPr lang="es-ES" smtClean="0"/>
              <a:t>27</a:t>
            </a:fld>
            <a:endParaRPr lang="es-ES"/>
          </a:p>
        </p:txBody>
      </p:sp>
    </p:spTree>
    <p:extLst>
      <p:ext uri="{BB962C8B-B14F-4D97-AF65-F5344CB8AC3E}">
        <p14:creationId xmlns:p14="http://schemas.microsoft.com/office/powerpoint/2010/main" val="13868623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regional system will experience wide area power flows and also new power flow patterns for which the existing grid was not designed, and therefore congestions can appear</a:t>
            </a:r>
          </a:p>
          <a:p>
            <a:endParaRPr lang="es-E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If these long-term scenarios materialize, cross border and important internal reinforcements from today grid will be needed to make the grid safe.</a:t>
            </a:r>
          </a:p>
          <a:p>
            <a:r>
              <a:rPr lang="en-US" sz="1200" b="0" i="0" u="none" strike="noStrike" kern="1200" baseline="0" dirty="0">
                <a:solidFill>
                  <a:schemeClr val="tx1"/>
                </a:solidFill>
                <a:latin typeface="+mn-lt"/>
                <a:ea typeface="+mn-ea"/>
                <a:cs typeface="+mn-cs"/>
              </a:rPr>
              <a:t>Those reinforcements solving congestions that are common to the three analyzed scenarios will have more probability to be part of the National Development Plans of the next decades. However, it is too soon for defining in a detailed way the reinforcements needed due to the identified 2040 cross-border capacity needs, as the volumes of RES and correct location of generation in the CSW region should be more certain. </a:t>
            </a:r>
          </a:p>
          <a:p>
            <a:endParaRPr lang="es-ES" sz="1200" b="0" i="0" u="none" strike="noStrike" kern="1200" baseline="0" dirty="0">
              <a:solidFill>
                <a:schemeClr val="tx1"/>
              </a:solidFill>
              <a:latin typeface="+mn-lt"/>
              <a:ea typeface="+mn-ea"/>
              <a:cs typeface="+mn-cs"/>
            </a:endParaRPr>
          </a:p>
          <a:p>
            <a:endParaRPr lang="es-E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The security of supply will have a new dimension, with issues related to flexibility, dynamic issues and system Inertia and Demand Side Response will gain importance in the security of </a:t>
            </a:r>
            <a:r>
              <a:rPr lang="en-US" sz="1200" b="0" i="0" u="none" strike="noStrike" kern="1200" baseline="0" dirty="0" err="1">
                <a:solidFill>
                  <a:schemeClr val="tx1"/>
                </a:solidFill>
                <a:latin typeface="+mn-lt"/>
                <a:ea typeface="+mn-ea"/>
                <a:cs typeface="+mn-cs"/>
              </a:rPr>
              <a:t>suply</a:t>
            </a:r>
            <a:r>
              <a:rPr lang="en-US" sz="1200" b="0" i="0" u="none" strike="noStrike" kern="1200" baseline="0" dirty="0">
                <a:solidFill>
                  <a:schemeClr val="tx1"/>
                </a:solidFill>
                <a:latin typeface="+mn-lt"/>
                <a:ea typeface="+mn-ea"/>
                <a:cs typeface="+mn-cs"/>
              </a:rPr>
              <a:t> </a:t>
            </a:r>
            <a:endParaRPr lang="es-ES" dirty="0"/>
          </a:p>
        </p:txBody>
      </p:sp>
      <p:sp>
        <p:nvSpPr>
          <p:cNvPr id="4" name="Marcador de número de diapositiva 3"/>
          <p:cNvSpPr>
            <a:spLocks noGrp="1"/>
          </p:cNvSpPr>
          <p:nvPr>
            <p:ph type="sldNum" sz="quarter" idx="10"/>
          </p:nvPr>
        </p:nvSpPr>
        <p:spPr/>
        <p:txBody>
          <a:bodyPr/>
          <a:lstStyle/>
          <a:p>
            <a:fld id="{9EAF059E-78F7-437A-8066-805D93494728}" type="slidenum">
              <a:rPr lang="es-ES" smtClean="0"/>
              <a:t>28</a:t>
            </a:fld>
            <a:endParaRPr lang="es-ES"/>
          </a:p>
        </p:txBody>
      </p:sp>
    </p:spTree>
    <p:extLst>
      <p:ext uri="{BB962C8B-B14F-4D97-AF65-F5344CB8AC3E}">
        <p14:creationId xmlns:p14="http://schemas.microsoft.com/office/powerpoint/2010/main" val="7774829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0" i="0" u="none" strike="noStrike" kern="1200" baseline="0" dirty="0" err="1">
                <a:solidFill>
                  <a:schemeClr val="tx1"/>
                </a:solidFill>
                <a:latin typeface="+mn-lt"/>
                <a:ea typeface="+mn-ea"/>
                <a:cs typeface="+mn-cs"/>
              </a:rPr>
              <a:t>These</a:t>
            </a:r>
            <a:r>
              <a:rPr lang="es-ES"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challenges are reflected in the identified grid development needs for 2040.</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increase of cross-border exchange capacities in Europe from 2020 on would have a significant impact on the electrical system and the society as a whole </a:t>
            </a:r>
          </a:p>
          <a:p>
            <a:endParaRPr lang="es-E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-They would reduce the annual average marginal cost in France, Spain and Portugal in a range between 2 to 6€/</a:t>
            </a:r>
            <a:r>
              <a:rPr lang="en-US" sz="1200" b="0" i="0" u="none" strike="noStrike" kern="1200" baseline="0" dirty="0" err="1">
                <a:solidFill>
                  <a:schemeClr val="tx1"/>
                </a:solidFill>
                <a:latin typeface="+mn-lt"/>
                <a:ea typeface="+mn-ea"/>
                <a:cs typeface="+mn-cs"/>
              </a:rPr>
              <a:t>Mwh</a:t>
            </a:r>
            <a:r>
              <a:rPr lang="en-US" sz="1200" b="0" i="0" u="none" strike="noStrike" kern="1200" baseline="0" dirty="0">
                <a:solidFill>
                  <a:schemeClr val="tx1"/>
                </a:solidFill>
                <a:latin typeface="+mn-lt"/>
                <a:ea typeface="+mn-ea"/>
                <a:cs typeface="+mn-cs"/>
              </a:rPr>
              <a:t> </a:t>
            </a:r>
          </a:p>
          <a:p>
            <a:r>
              <a:rPr lang="en-US" sz="1200" b="0" i="0" u="none" strike="noStrike" kern="1200" baseline="0" dirty="0">
                <a:solidFill>
                  <a:schemeClr val="tx1"/>
                </a:solidFill>
                <a:latin typeface="+mn-lt"/>
                <a:ea typeface="+mn-ea"/>
                <a:cs typeface="+mn-cs"/>
              </a:rPr>
              <a:t>- They would allow to integrate from 9,000 to 39.000 </a:t>
            </a:r>
            <a:r>
              <a:rPr lang="en-US" sz="1200" b="0" i="0" u="none" strike="noStrike" kern="1200" baseline="0" dirty="0" err="1">
                <a:solidFill>
                  <a:schemeClr val="tx1"/>
                </a:solidFill>
                <a:latin typeface="+mn-lt"/>
                <a:ea typeface="+mn-ea"/>
                <a:cs typeface="+mn-cs"/>
              </a:rPr>
              <a:t>GWh</a:t>
            </a:r>
            <a:r>
              <a:rPr lang="en-US" sz="1200" b="0" i="0" u="none" strike="noStrike" kern="1200" baseline="0" dirty="0">
                <a:solidFill>
                  <a:schemeClr val="tx1"/>
                </a:solidFill>
                <a:latin typeface="+mn-lt"/>
                <a:ea typeface="+mn-ea"/>
                <a:cs typeface="+mn-cs"/>
              </a:rPr>
              <a:t> of renewable energy as maximums in the CSW region, that otherwise would be curtailed </a:t>
            </a:r>
          </a:p>
          <a:p>
            <a:pPr marL="171450" indent="-171450">
              <a:buFontTx/>
              <a:buChar char="-"/>
            </a:pPr>
            <a:r>
              <a:rPr lang="en-US" sz="1200" b="0" i="0" u="none" strike="noStrike" kern="1200" baseline="0" dirty="0">
                <a:solidFill>
                  <a:schemeClr val="tx1"/>
                </a:solidFill>
                <a:latin typeface="+mn-lt"/>
                <a:ea typeface="+mn-ea"/>
                <a:cs typeface="+mn-cs"/>
              </a:rPr>
              <a:t>- They would allow an overall reduction of CO2 in Europe that in the region vary from an increase up to 3.000 </a:t>
            </a:r>
            <a:r>
              <a:rPr lang="en-US" sz="1200" b="0" i="0" u="none" strike="noStrike" kern="1200" baseline="0" dirty="0" err="1">
                <a:solidFill>
                  <a:schemeClr val="tx1"/>
                </a:solidFill>
                <a:latin typeface="+mn-lt"/>
                <a:ea typeface="+mn-ea"/>
                <a:cs typeface="+mn-cs"/>
              </a:rPr>
              <a:t>ktons</a:t>
            </a:r>
            <a:r>
              <a:rPr lang="en-US" sz="1200" b="0" i="0" u="none" strike="noStrike" kern="1200" baseline="0" dirty="0">
                <a:solidFill>
                  <a:schemeClr val="tx1"/>
                </a:solidFill>
                <a:latin typeface="+mn-lt"/>
                <a:ea typeface="+mn-ea"/>
                <a:cs typeface="+mn-cs"/>
              </a:rPr>
              <a:t> of CO2 to a reduction up to 4.000 </a:t>
            </a:r>
            <a:r>
              <a:rPr lang="en-US" sz="1200" b="0" i="0" u="none" strike="noStrike" kern="1200" baseline="0" dirty="0" err="1">
                <a:solidFill>
                  <a:schemeClr val="tx1"/>
                </a:solidFill>
                <a:latin typeface="+mn-lt"/>
                <a:ea typeface="+mn-ea"/>
                <a:cs typeface="+mn-cs"/>
              </a:rPr>
              <a:t>ktons</a:t>
            </a:r>
            <a:r>
              <a:rPr lang="en-US" sz="1200" b="0" i="0" u="none" strike="noStrike" kern="1200" baseline="0" dirty="0">
                <a:solidFill>
                  <a:schemeClr val="tx1"/>
                </a:solidFill>
                <a:latin typeface="+mn-lt"/>
                <a:ea typeface="+mn-ea"/>
                <a:cs typeface="+mn-cs"/>
              </a:rPr>
              <a:t> of CO2 emissions. Increases in CO2 emissions are produced in the sustainable transition scenario, where a moderate increase on renewable sources is considered and consequently, CSW region exports a high amount of energy from gas sources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0" i="0" u="none" strike="noStrike" kern="1200" baseline="0" dirty="0">
                <a:solidFill>
                  <a:schemeClr val="tx1"/>
                </a:solidFill>
                <a:latin typeface="+mn-lt"/>
                <a:ea typeface="+mn-ea"/>
                <a:cs typeface="+mn-cs"/>
              </a:rPr>
              <a:t>They would allow up to a 5 </a:t>
            </a:r>
            <a:r>
              <a:rPr lang="en-US" sz="1200" b="0" i="0" u="none" strike="noStrike" kern="1200" baseline="0" dirty="0" err="1">
                <a:solidFill>
                  <a:schemeClr val="tx1"/>
                </a:solidFill>
                <a:latin typeface="+mn-lt"/>
                <a:ea typeface="+mn-ea"/>
                <a:cs typeface="+mn-cs"/>
              </a:rPr>
              <a:t>GWh</a:t>
            </a:r>
            <a:r>
              <a:rPr lang="en-US" sz="1200" b="0" i="0" u="none" strike="noStrike" kern="1200" baseline="0" dirty="0">
                <a:solidFill>
                  <a:schemeClr val="tx1"/>
                </a:solidFill>
                <a:latin typeface="+mn-lt"/>
                <a:ea typeface="+mn-ea"/>
                <a:cs typeface="+mn-cs"/>
              </a:rPr>
              <a:t> reduction in Energy not served in the region </a:t>
            </a:r>
          </a:p>
          <a:p>
            <a:pPr marL="171450" indent="-171450">
              <a:buFontTx/>
              <a:buChar char="-"/>
            </a:pP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Although the quantified benefits for the CSW region presented in this report result from the Europe-wide increase of cross-border capacities, the role of capacity increases inside the CSW region on Portugal-Spain border and France-Spain border is of course essential to form the major part of these benefits. </a:t>
            </a:r>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r>
              <a:rPr lang="es-ES" sz="1200" b="0" i="0" u="none" strike="noStrike" kern="1200" baseline="0" dirty="0" err="1">
                <a:solidFill>
                  <a:schemeClr val="tx1"/>
                </a:solidFill>
                <a:latin typeface="+mn-lt"/>
                <a:ea typeface="+mn-ea"/>
                <a:cs typeface="+mn-cs"/>
              </a:rPr>
              <a:t>It</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is</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not</a:t>
            </a:r>
            <a:r>
              <a:rPr lang="es-ES" sz="1200" b="0" i="0" u="none" strike="noStrike" kern="1200" baseline="0" dirty="0">
                <a:solidFill>
                  <a:schemeClr val="tx1"/>
                </a:solidFill>
                <a:latin typeface="+mn-lt"/>
                <a:ea typeface="+mn-ea"/>
                <a:cs typeface="+mn-cs"/>
              </a:rPr>
              <a:t>  trivial  </a:t>
            </a:r>
            <a:r>
              <a:rPr lang="en-US" sz="1200" b="0" i="0" u="none" strike="noStrike" kern="1200" baseline="0" dirty="0">
                <a:solidFill>
                  <a:schemeClr val="tx1"/>
                </a:solidFill>
                <a:latin typeface="+mn-lt"/>
                <a:ea typeface="+mn-ea"/>
                <a:cs typeface="+mn-cs"/>
              </a:rPr>
              <a:t>to separate the constraints that are due to the  </a:t>
            </a:r>
            <a:r>
              <a:rPr lang="es-ES" sz="1200" b="0" i="0" u="none" strike="noStrike" kern="1200" baseline="0" dirty="0" err="1">
                <a:solidFill>
                  <a:schemeClr val="tx1"/>
                </a:solidFill>
                <a:latin typeface="+mn-lt"/>
                <a:ea typeface="+mn-ea"/>
                <a:cs typeface="+mn-cs"/>
              </a:rPr>
              <a:t>capacity</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increases</a:t>
            </a:r>
            <a:r>
              <a:rPr lang="es-ES" sz="1200" b="0" i="0" u="none" strike="noStrike" kern="1200" baseline="0" dirty="0">
                <a:solidFill>
                  <a:schemeClr val="tx1"/>
                </a:solidFill>
                <a:latin typeface="+mn-lt"/>
                <a:ea typeface="+mn-ea"/>
                <a:cs typeface="+mn-cs"/>
              </a:rPr>
              <a:t>  in </a:t>
            </a:r>
            <a:r>
              <a:rPr lang="es-ES" sz="1200" b="0" i="0" u="none" strike="noStrike" kern="1200" baseline="0" dirty="0" err="1">
                <a:solidFill>
                  <a:schemeClr val="tx1"/>
                </a:solidFill>
                <a:latin typeface="+mn-lt"/>
                <a:ea typeface="+mn-ea"/>
                <a:cs typeface="+mn-cs"/>
              </a:rPr>
              <a:t>this</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exercise</a:t>
            </a:r>
            <a:r>
              <a:rPr lang="es-ES"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from those that are associated to RES integration,  as many of them are very interrelated when  the increase of cross border flows is due to higher RES production. </a:t>
            </a:r>
            <a:endParaRPr lang="es-ES" dirty="0"/>
          </a:p>
        </p:txBody>
      </p:sp>
      <p:sp>
        <p:nvSpPr>
          <p:cNvPr id="4" name="Marcador de número de diapositiva 3"/>
          <p:cNvSpPr>
            <a:spLocks noGrp="1"/>
          </p:cNvSpPr>
          <p:nvPr>
            <p:ph type="sldNum" sz="quarter" idx="10"/>
          </p:nvPr>
        </p:nvSpPr>
        <p:spPr/>
        <p:txBody>
          <a:bodyPr/>
          <a:lstStyle/>
          <a:p>
            <a:fld id="{9EAF059E-78F7-437A-8066-805D93494728}" type="slidenum">
              <a:rPr lang="es-ES" smtClean="0"/>
              <a:t>29</a:t>
            </a:fld>
            <a:endParaRPr lang="es-ES"/>
          </a:p>
        </p:txBody>
      </p:sp>
    </p:spTree>
    <p:extLst>
      <p:ext uri="{BB962C8B-B14F-4D97-AF65-F5344CB8AC3E}">
        <p14:creationId xmlns:p14="http://schemas.microsoft.com/office/powerpoint/2010/main" val="37096767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342900" indent="-342900">
              <a:buFont typeface="Wingdings" panose="05000000000000000000" pitchFamily="2" charset="2"/>
              <a:buChar char="v"/>
            </a:pPr>
            <a:r>
              <a:rPr lang="da-DK" sz="1200" dirty="0">
                <a:solidFill>
                  <a:srgbClr val="0070C0"/>
                </a:solidFill>
              </a:rPr>
              <a:t>8 in France </a:t>
            </a:r>
          </a:p>
          <a:p>
            <a:pPr marL="342900" indent="-342900">
              <a:buFont typeface="Wingdings" panose="05000000000000000000" pitchFamily="2" charset="2"/>
              <a:buChar char="v"/>
            </a:pPr>
            <a:r>
              <a:rPr lang="da-DK" sz="1200" dirty="0">
                <a:solidFill>
                  <a:srgbClr val="0070C0"/>
                </a:solidFill>
              </a:rPr>
              <a:t>19 in Spain</a:t>
            </a:r>
          </a:p>
          <a:p>
            <a:pPr marL="342900" indent="-342900">
              <a:buFont typeface="Wingdings" panose="05000000000000000000" pitchFamily="2" charset="2"/>
              <a:buChar char="v"/>
            </a:pPr>
            <a:r>
              <a:rPr lang="da-DK" sz="1200" dirty="0">
                <a:solidFill>
                  <a:srgbClr val="0070C0"/>
                </a:solidFill>
              </a:rPr>
              <a:t>2 in Portugal</a:t>
            </a:r>
          </a:p>
          <a:p>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Beyond these projects, there are still some gaps with the 2040 scenario capacities obtained in the Identification of system needs, especially in the Spain-France border. Its analysis still needs to be investigated in future releases of the TYNDP. By now it is not robust enough, so it seems too soon to propose any additional project in this border.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In addition any proposal need to cope with the evolution of already planned projects, as there would be interactions among them. To summarize, some future additional projects could be considered in the future in case the trends identified in the scenarios are confirmed in the coming years </a:t>
            </a:r>
            <a:endParaRPr lang="es-ES" dirty="0"/>
          </a:p>
          <a:p>
            <a:endParaRPr lang="es-ES" dirty="0"/>
          </a:p>
        </p:txBody>
      </p:sp>
      <p:sp>
        <p:nvSpPr>
          <p:cNvPr id="4" name="Marcador de número de diapositiva 3"/>
          <p:cNvSpPr>
            <a:spLocks noGrp="1"/>
          </p:cNvSpPr>
          <p:nvPr>
            <p:ph type="sldNum" sz="quarter" idx="10"/>
          </p:nvPr>
        </p:nvSpPr>
        <p:spPr/>
        <p:txBody>
          <a:bodyPr/>
          <a:lstStyle/>
          <a:p>
            <a:fld id="{9EAF059E-78F7-437A-8066-805D93494728}" type="slidenum">
              <a:rPr lang="es-ES" smtClean="0"/>
              <a:t>30</a:t>
            </a:fld>
            <a:endParaRPr lang="es-ES"/>
          </a:p>
        </p:txBody>
      </p:sp>
    </p:spTree>
    <p:extLst>
      <p:ext uri="{BB962C8B-B14F-4D97-AF65-F5344CB8AC3E}">
        <p14:creationId xmlns:p14="http://schemas.microsoft.com/office/powerpoint/2010/main" val="8167251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354F941-CA63-4497-9FC5-B8CC453FABDA}" type="slidenum">
              <a:rPr lang="en-IE" smtClean="0">
                <a:solidFill>
                  <a:prstClr val="black"/>
                </a:solidFill>
              </a:rPr>
              <a:pPr/>
              <a:t>31</a:t>
            </a:fld>
            <a:endParaRPr lang="en-IE" dirty="0">
              <a:solidFill>
                <a:prstClr val="black"/>
              </a:solidFill>
            </a:endParaRPr>
          </a:p>
        </p:txBody>
      </p:sp>
    </p:spTree>
    <p:extLst>
      <p:ext uri="{BB962C8B-B14F-4D97-AF65-F5344CB8AC3E}">
        <p14:creationId xmlns:p14="http://schemas.microsoft.com/office/powerpoint/2010/main" val="35699702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354F941-CA63-4497-9FC5-B8CC453FABDA}" type="slidenum">
              <a:rPr lang="en-IE" smtClean="0">
                <a:solidFill>
                  <a:prstClr val="black"/>
                </a:solidFill>
              </a:rPr>
              <a:pPr/>
              <a:t>37</a:t>
            </a:fld>
            <a:endParaRPr lang="en-IE" dirty="0">
              <a:solidFill>
                <a:prstClr val="black"/>
              </a:solidFill>
            </a:endParaRPr>
          </a:p>
        </p:txBody>
      </p:sp>
    </p:spTree>
    <p:extLst>
      <p:ext uri="{BB962C8B-B14F-4D97-AF65-F5344CB8AC3E}">
        <p14:creationId xmlns:p14="http://schemas.microsoft.com/office/powerpoint/2010/main" val="18104308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354F941-CA63-4497-9FC5-B8CC453FABDA}" type="slidenum">
              <a:rPr lang="en-IE" smtClean="0">
                <a:solidFill>
                  <a:prstClr val="black"/>
                </a:solidFill>
              </a:rPr>
              <a:pPr/>
              <a:t>43</a:t>
            </a:fld>
            <a:endParaRPr lang="en-IE" dirty="0">
              <a:solidFill>
                <a:prstClr val="black"/>
              </a:solidFill>
            </a:endParaRPr>
          </a:p>
        </p:txBody>
      </p:sp>
    </p:spTree>
    <p:extLst>
      <p:ext uri="{BB962C8B-B14F-4D97-AF65-F5344CB8AC3E}">
        <p14:creationId xmlns:p14="http://schemas.microsoft.com/office/powerpoint/2010/main" val="33070688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372E5-9750-454A-9654-D482BD4F0FA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553BC1C-1E8B-4AC2-A2D4-D270C49153A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C07EA78-4B4A-4FC2-A336-0AC78922BC0D}"/>
              </a:ext>
            </a:extLst>
          </p:cNvPr>
          <p:cNvSpPr>
            <a:spLocks noGrp="1"/>
          </p:cNvSpPr>
          <p:nvPr>
            <p:ph type="dt" sz="half" idx="10"/>
          </p:nvPr>
        </p:nvSpPr>
        <p:spPr/>
        <p:txBody>
          <a:bodyPr/>
          <a:lstStyle/>
          <a:p>
            <a:fld id="{5DEB7508-26E4-4985-BA23-3AF543361232}" type="datetimeFigureOut">
              <a:rPr lang="en-US" smtClean="0"/>
              <a:t>2/22/2018</a:t>
            </a:fld>
            <a:endParaRPr lang="en-US"/>
          </a:p>
        </p:txBody>
      </p:sp>
      <p:sp>
        <p:nvSpPr>
          <p:cNvPr id="5" name="Footer Placeholder 4">
            <a:extLst>
              <a:ext uri="{FF2B5EF4-FFF2-40B4-BE49-F238E27FC236}">
                <a16:creationId xmlns:a16="http://schemas.microsoft.com/office/drawing/2014/main" id="{CC8A9AF6-ACBE-44AD-B1D3-453A181E69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B418F6-E464-49E9-A7D8-23AA2B146F25}"/>
              </a:ext>
            </a:extLst>
          </p:cNvPr>
          <p:cNvSpPr>
            <a:spLocks noGrp="1"/>
          </p:cNvSpPr>
          <p:nvPr>
            <p:ph type="sldNum" sz="quarter" idx="12"/>
          </p:nvPr>
        </p:nvSpPr>
        <p:spPr/>
        <p:txBody>
          <a:bodyPr/>
          <a:lstStyle/>
          <a:p>
            <a:fld id="{02F29663-88D4-42ED-8B6B-3FAB6D80D290}" type="slidenum">
              <a:rPr lang="en-US" smtClean="0"/>
              <a:t>‹#›</a:t>
            </a:fld>
            <a:endParaRPr lang="en-US"/>
          </a:p>
        </p:txBody>
      </p:sp>
    </p:spTree>
    <p:extLst>
      <p:ext uri="{BB962C8B-B14F-4D97-AF65-F5344CB8AC3E}">
        <p14:creationId xmlns:p14="http://schemas.microsoft.com/office/powerpoint/2010/main" val="14196153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26560-BFFD-4D45-81FB-4F9D231E743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9A1AF88-4219-4990-A50E-DB7446E6DB1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053B4A-494B-4467-A3AD-C845D730B398}"/>
              </a:ext>
            </a:extLst>
          </p:cNvPr>
          <p:cNvSpPr>
            <a:spLocks noGrp="1"/>
          </p:cNvSpPr>
          <p:nvPr>
            <p:ph type="dt" sz="half" idx="10"/>
          </p:nvPr>
        </p:nvSpPr>
        <p:spPr/>
        <p:txBody>
          <a:bodyPr/>
          <a:lstStyle/>
          <a:p>
            <a:fld id="{E4610ADD-B55F-4C41-AAFB-C8A0517322FA}" type="datetimeFigureOut">
              <a:rPr lang="en-US" smtClean="0"/>
              <a:t>2/22/2018</a:t>
            </a:fld>
            <a:endParaRPr lang="en-US"/>
          </a:p>
        </p:txBody>
      </p:sp>
      <p:sp>
        <p:nvSpPr>
          <p:cNvPr id="5" name="Footer Placeholder 4">
            <a:extLst>
              <a:ext uri="{FF2B5EF4-FFF2-40B4-BE49-F238E27FC236}">
                <a16:creationId xmlns:a16="http://schemas.microsoft.com/office/drawing/2014/main" id="{CED5580B-2FEF-4144-A235-1A50A07432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C9E00F-CA50-4750-8B64-3629E2ED9F89}"/>
              </a:ext>
            </a:extLst>
          </p:cNvPr>
          <p:cNvSpPr>
            <a:spLocks noGrp="1"/>
          </p:cNvSpPr>
          <p:nvPr>
            <p:ph type="sldNum" sz="quarter" idx="12"/>
          </p:nvPr>
        </p:nvSpPr>
        <p:spPr/>
        <p:txBody>
          <a:bodyPr/>
          <a:lstStyle/>
          <a:p>
            <a:fld id="{02F29663-88D4-42ED-8B6B-3FAB6D80D290}" type="slidenum">
              <a:rPr lang="en-US" smtClean="0"/>
              <a:t>‹#›</a:t>
            </a:fld>
            <a:endParaRPr lang="en-US"/>
          </a:p>
        </p:txBody>
      </p:sp>
    </p:spTree>
    <p:extLst>
      <p:ext uri="{BB962C8B-B14F-4D97-AF65-F5344CB8AC3E}">
        <p14:creationId xmlns:p14="http://schemas.microsoft.com/office/powerpoint/2010/main" val="33731802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06C19FB-0A4A-4EB6-BC15-444D28CE4B7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C37AB85-797C-4A32-A7CD-E69F0BD93C1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0F5088-06AA-4359-9357-C2B50F007130}"/>
              </a:ext>
            </a:extLst>
          </p:cNvPr>
          <p:cNvSpPr>
            <a:spLocks noGrp="1"/>
          </p:cNvSpPr>
          <p:nvPr>
            <p:ph type="dt" sz="half" idx="10"/>
          </p:nvPr>
        </p:nvSpPr>
        <p:spPr/>
        <p:txBody>
          <a:bodyPr/>
          <a:lstStyle/>
          <a:p>
            <a:fld id="{E4610ADD-B55F-4C41-AAFB-C8A0517322FA}" type="datetimeFigureOut">
              <a:rPr lang="en-US" smtClean="0"/>
              <a:t>2/22/2018</a:t>
            </a:fld>
            <a:endParaRPr lang="en-US"/>
          </a:p>
        </p:txBody>
      </p:sp>
      <p:sp>
        <p:nvSpPr>
          <p:cNvPr id="5" name="Footer Placeholder 4">
            <a:extLst>
              <a:ext uri="{FF2B5EF4-FFF2-40B4-BE49-F238E27FC236}">
                <a16:creationId xmlns:a16="http://schemas.microsoft.com/office/drawing/2014/main" id="{BB9A3AC4-0F3A-4B97-8DC3-0D580BA4B3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DDE33F-520A-4143-8BA9-C5A09DFE3C54}"/>
              </a:ext>
            </a:extLst>
          </p:cNvPr>
          <p:cNvSpPr>
            <a:spLocks noGrp="1"/>
          </p:cNvSpPr>
          <p:nvPr>
            <p:ph type="sldNum" sz="quarter" idx="12"/>
          </p:nvPr>
        </p:nvSpPr>
        <p:spPr/>
        <p:txBody>
          <a:bodyPr/>
          <a:lstStyle/>
          <a:p>
            <a:fld id="{02F29663-88D4-42ED-8B6B-3FAB6D80D290}" type="slidenum">
              <a:rPr lang="en-US" smtClean="0"/>
              <a:t>‹#›</a:t>
            </a:fld>
            <a:endParaRPr lang="en-US"/>
          </a:p>
        </p:txBody>
      </p:sp>
    </p:spTree>
    <p:extLst>
      <p:ext uri="{BB962C8B-B14F-4D97-AF65-F5344CB8AC3E}">
        <p14:creationId xmlns:p14="http://schemas.microsoft.com/office/powerpoint/2010/main" val="31643868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 Single Content Block">
    <p:spTree>
      <p:nvGrpSpPr>
        <p:cNvPr id="1" name=""/>
        <p:cNvGrpSpPr/>
        <p:nvPr/>
      </p:nvGrpSpPr>
      <p:grpSpPr>
        <a:xfrm>
          <a:off x="0" y="0"/>
          <a:ext cx="0" cy="0"/>
          <a:chOff x="0" y="0"/>
          <a:chExt cx="0" cy="0"/>
        </a:xfrm>
      </p:grpSpPr>
      <p:sp>
        <p:nvSpPr>
          <p:cNvPr id="2" name="Title 1"/>
          <p:cNvSpPr>
            <a:spLocks noGrp="1"/>
          </p:cNvSpPr>
          <p:nvPr>
            <p:ph type="title"/>
          </p:nvPr>
        </p:nvSpPr>
        <p:spPr>
          <a:xfrm>
            <a:off x="270000" y="388800"/>
            <a:ext cx="11509200" cy="496800"/>
          </a:xfrm>
          <a:prstGeom prst="rect">
            <a:avLst/>
          </a:prstGeom>
        </p:spPr>
        <p:txBody>
          <a:bodyPr anchor="ctr"/>
          <a:lstStyle>
            <a:lvl1pPr marL="0" algn="l" defTabSz="914400" rtl="0" eaLnBrk="1" latinLnBrk="0" hangingPunct="1">
              <a:lnSpc>
                <a:spcPct val="80000"/>
              </a:lnSpc>
              <a:defRPr lang="en-US" sz="3200" b="1" kern="1200" spc="-150" dirty="0">
                <a:solidFill>
                  <a:schemeClr val="bg1">
                    <a:lumMod val="50000"/>
                  </a:schemeClr>
                </a:solidFill>
                <a:latin typeface="+mn-lt"/>
                <a:ea typeface="+mn-ea"/>
                <a:cs typeface="Arial" panose="020B0604020202020204" pitchFamily="34" charset="0"/>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r>
              <a:rPr lang="en-US"/>
              <a:t>Page </a:t>
            </a:r>
            <a:fld id="{56F93B5C-994F-4CF8-BA39-DF9845E6AEA6}" type="slidenum">
              <a:rPr smtClean="0"/>
              <a:pPr/>
              <a:t>‹#›</a:t>
            </a:fld>
            <a:endParaRPr dirty="0"/>
          </a:p>
        </p:txBody>
      </p:sp>
      <p:sp>
        <p:nvSpPr>
          <p:cNvPr id="11" name="Content Placeholder 2"/>
          <p:cNvSpPr>
            <a:spLocks noGrp="1"/>
          </p:cNvSpPr>
          <p:nvPr>
            <p:ph idx="1"/>
          </p:nvPr>
        </p:nvSpPr>
        <p:spPr>
          <a:xfrm>
            <a:off x="270000" y="1066800"/>
            <a:ext cx="8431200" cy="5053200"/>
          </a:xfrm>
          <a:prstGeom prst="rect">
            <a:avLst/>
          </a:prstGeom>
        </p:spPr>
        <p:txBody>
          <a:bodyPr>
            <a:normAutofit/>
          </a:bodyPr>
          <a:lstStyle>
            <a:lvl1pPr marL="0" indent="0">
              <a:buFont typeface="Arial" panose="020B0604020202020204" pitchFamily="34" charset="0"/>
              <a:buNone/>
              <a:defRPr sz="3200" b="1" baseline="0">
                <a:solidFill>
                  <a:schemeClr val="bg1">
                    <a:lumMod val="50000"/>
                  </a:schemeClr>
                </a:solidFill>
                <a:latin typeface="+mj-lt"/>
              </a:defRPr>
            </a:lvl1pPr>
            <a:lvl2pPr marL="360000" indent="-180000">
              <a:buClr>
                <a:srgbClr val="26316D"/>
              </a:buClr>
              <a:buSzPct val="74000"/>
              <a:buFont typeface="Arial" panose="020B0604020202020204" pitchFamily="34" charset="0"/>
              <a:buChar char="•"/>
              <a:defRPr sz="2800" b="0">
                <a:solidFill>
                  <a:srgbClr val="26316D"/>
                </a:solidFill>
                <a:latin typeface="Calibri Light" panose="020F0302020204030204" pitchFamily="34" charset="0"/>
              </a:defRPr>
            </a:lvl2pPr>
            <a:lvl3pPr marL="432000" indent="-180000">
              <a:buClr>
                <a:srgbClr val="26316D"/>
              </a:buClr>
              <a:buSzPct val="74000"/>
              <a:buFont typeface="Arial" panose="020B0604020202020204" pitchFamily="34" charset="0"/>
              <a:buChar char="•"/>
              <a:defRPr sz="2800" b="0">
                <a:solidFill>
                  <a:srgbClr val="26316D"/>
                </a:solidFill>
                <a:latin typeface="Calibri Light" panose="020F0302020204030204" pitchFamily="34" charset="0"/>
              </a:defRPr>
            </a:lvl3pPr>
            <a:lvl4pPr marL="504000" indent="-180000">
              <a:buClr>
                <a:srgbClr val="26316D"/>
              </a:buClr>
              <a:buSzPct val="74000"/>
              <a:buFont typeface="Arial" panose="020B0604020202020204" pitchFamily="34" charset="0"/>
              <a:buChar char="•"/>
              <a:defRPr sz="2400" b="0">
                <a:solidFill>
                  <a:srgbClr val="26316D"/>
                </a:solidFill>
                <a:latin typeface="Calibri Light" panose="020F0302020204030204" pitchFamily="34" charset="0"/>
              </a:defRPr>
            </a:lvl4pPr>
            <a:lvl5pPr marL="576000" indent="-180000">
              <a:buClr>
                <a:srgbClr val="26316D"/>
              </a:buClr>
              <a:buSzPct val="74000"/>
              <a:buFont typeface="Arial" panose="020B0604020202020204" pitchFamily="34" charset="0"/>
              <a:buChar char="•"/>
              <a:defRPr sz="2400" b="0">
                <a:solidFill>
                  <a:srgbClr val="26316D"/>
                </a:solidFill>
                <a:latin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598397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of presentation">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4E6D71C-ACD7-49D2-9689-F9C4024FAC38}" type="slidenum">
              <a:rPr lang="en-IE" smtClean="0"/>
              <a:t>‹#›</a:t>
            </a:fld>
            <a:endParaRPr lang="en-IE" dirty="0"/>
          </a:p>
        </p:txBody>
      </p:sp>
      <p:sp>
        <p:nvSpPr>
          <p:cNvPr id="4" name="Rectangle 3"/>
          <p:cNvSpPr/>
          <p:nvPr userDrawn="1"/>
        </p:nvSpPr>
        <p:spPr>
          <a:xfrm>
            <a:off x="515939" y="549275"/>
            <a:ext cx="11160124" cy="5759450"/>
          </a:xfrm>
          <a:prstGeom prst="rect">
            <a:avLst/>
          </a:prstGeom>
          <a:solidFill>
            <a:srgbClr val="034F84">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cxnSp>
        <p:nvCxnSpPr>
          <p:cNvPr id="5" name="Straight Connector 4"/>
          <p:cNvCxnSpPr/>
          <p:nvPr userDrawn="1"/>
        </p:nvCxnSpPr>
        <p:spPr>
          <a:xfrm>
            <a:off x="1794933" y="5584775"/>
            <a:ext cx="8619112"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itle 9"/>
          <p:cNvSpPr>
            <a:spLocks noGrp="1"/>
          </p:cNvSpPr>
          <p:nvPr>
            <p:ph type="title" hasCustomPrompt="1"/>
          </p:nvPr>
        </p:nvSpPr>
        <p:spPr>
          <a:xfrm>
            <a:off x="1794933" y="2002342"/>
            <a:ext cx="8753895" cy="1470288"/>
          </a:xfrm>
        </p:spPr>
        <p:txBody>
          <a:bodyPr/>
          <a:lstStyle>
            <a:lvl1pPr algn="r">
              <a:defRPr sz="6600">
                <a:solidFill>
                  <a:schemeClr val="bg1"/>
                </a:solidFill>
              </a:defRPr>
            </a:lvl1pPr>
          </a:lstStyle>
          <a:p>
            <a:r>
              <a:rPr lang="en-US" sz="6000" dirty="0"/>
              <a:t>TITLE OF THE PRESENTATION</a:t>
            </a:r>
          </a:p>
        </p:txBody>
      </p:sp>
      <p:sp>
        <p:nvSpPr>
          <p:cNvPr id="14" name="Content Placeholder 13"/>
          <p:cNvSpPr>
            <a:spLocks noGrp="1"/>
          </p:cNvSpPr>
          <p:nvPr>
            <p:ph sz="quarter" idx="11" hasCustomPrompt="1"/>
          </p:nvPr>
        </p:nvSpPr>
        <p:spPr>
          <a:xfrm>
            <a:off x="6163092" y="3778245"/>
            <a:ext cx="4326467" cy="946155"/>
          </a:xfrm>
        </p:spPr>
        <p:txBody>
          <a:bodyPr/>
          <a:lstStyle>
            <a:lvl1pPr marL="0" indent="0" algn="r">
              <a:lnSpc>
                <a:spcPct val="100000"/>
              </a:lnSpc>
              <a:buNone/>
              <a:defRPr lang="en-US" sz="2400" b="1" i="0" kern="1200" baseline="0" dirty="0" smtClean="0">
                <a:solidFill>
                  <a:schemeClr val="bg1"/>
                </a:solidFill>
                <a:latin typeface="Arial" charset="0"/>
                <a:ea typeface="Arial" charset="0"/>
                <a:cs typeface="Arial" charset="0"/>
              </a:defRPr>
            </a:lvl1pPr>
          </a:lstStyle>
          <a:p>
            <a:r>
              <a:rPr lang="en-US" sz="2400" dirty="0"/>
              <a:t>Name of the presenter</a:t>
            </a:r>
          </a:p>
          <a:p>
            <a:r>
              <a:rPr lang="en-US" sz="2400" b="0" dirty="0"/>
              <a:t>Title of the presenter</a:t>
            </a:r>
          </a:p>
        </p:txBody>
      </p:sp>
      <p:sp>
        <p:nvSpPr>
          <p:cNvPr id="19" name="Text Placeholder 18"/>
          <p:cNvSpPr>
            <a:spLocks noGrp="1"/>
          </p:cNvSpPr>
          <p:nvPr>
            <p:ph type="body" sz="quarter" idx="12" hasCustomPrompt="1"/>
          </p:nvPr>
        </p:nvSpPr>
        <p:spPr>
          <a:xfrm>
            <a:off x="6162675" y="4724400"/>
            <a:ext cx="4327525" cy="787400"/>
          </a:xfrm>
        </p:spPr>
        <p:txBody>
          <a:bodyPr>
            <a:normAutofit/>
          </a:bodyPr>
          <a:lstStyle>
            <a:lvl1pPr marL="0" indent="0" algn="r" defTabSz="914400" rtl="0" eaLnBrk="1" latinLnBrk="0" hangingPunct="1">
              <a:lnSpc>
                <a:spcPct val="90000"/>
              </a:lnSpc>
              <a:spcBef>
                <a:spcPct val="0"/>
              </a:spcBef>
              <a:buNone/>
              <a:defRPr lang="en-US" sz="1400" b="1" i="0" kern="1200" baseline="0" dirty="0" smtClean="0">
                <a:solidFill>
                  <a:schemeClr val="bg1"/>
                </a:solidFill>
                <a:latin typeface="Arial" charset="0"/>
                <a:ea typeface="Arial" charset="0"/>
                <a:cs typeface="Arial" charset="0"/>
              </a:defRPr>
            </a:lvl1pPr>
          </a:lstStyle>
          <a:p>
            <a:r>
              <a:rPr lang="en-US" sz="1400" dirty="0"/>
              <a:t>Name of the event</a:t>
            </a:r>
          </a:p>
          <a:p>
            <a:r>
              <a:rPr lang="en-US" sz="1400" b="0" dirty="0"/>
              <a:t>Date of the event</a:t>
            </a:r>
          </a:p>
        </p:txBody>
      </p:sp>
    </p:spTree>
    <p:extLst>
      <p:ext uri="{BB962C8B-B14F-4D97-AF65-F5344CB8AC3E}">
        <p14:creationId xmlns:p14="http://schemas.microsoft.com/office/powerpoint/2010/main" val="39191926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Blank page with logo and page nb">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4E6D71C-ACD7-49D2-9689-F9C4024FAC38}" type="slidenum">
              <a:rPr lang="en-IE" smtClean="0"/>
              <a:pPr/>
              <a:t>‹#›</a:t>
            </a:fld>
            <a:endParaRPr lang="en-IE" dirty="0"/>
          </a:p>
        </p:txBody>
      </p:sp>
      <p:sp>
        <p:nvSpPr>
          <p:cNvPr id="5" name="Text Placeholder 4"/>
          <p:cNvSpPr>
            <a:spLocks noGrp="1"/>
          </p:cNvSpPr>
          <p:nvPr>
            <p:ph type="body" sz="quarter" idx="11" hasCustomPrompt="1"/>
          </p:nvPr>
        </p:nvSpPr>
        <p:spPr>
          <a:xfrm>
            <a:off x="414337" y="456139"/>
            <a:ext cx="11160125" cy="708025"/>
          </a:xfrm>
        </p:spPr>
        <p:txBody>
          <a:bodyPr>
            <a:normAutofit/>
          </a:bodyPr>
          <a:lstStyle>
            <a:lvl1pPr marL="0" indent="0">
              <a:buNone/>
              <a:defRPr sz="4000" b="1">
                <a:latin typeface="Century Gothic" panose="020B0502020202020204" pitchFamily="34" charset="0"/>
              </a:defRPr>
            </a:lvl1pPr>
          </a:lstStyle>
          <a:p>
            <a:pPr lvl="0"/>
            <a:r>
              <a:rPr lang="en-US" dirty="0"/>
              <a:t>CLICK TO EDIT MASTER TEXT STYLE</a:t>
            </a:r>
          </a:p>
        </p:txBody>
      </p:sp>
    </p:spTree>
    <p:extLst>
      <p:ext uri="{BB962C8B-B14F-4D97-AF65-F5344CB8AC3E}">
        <p14:creationId xmlns:p14="http://schemas.microsoft.com/office/powerpoint/2010/main" val="20570716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372E5-9750-454A-9654-D482BD4F0FA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553BC1C-1E8B-4AC2-A2D4-D270C49153A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C07EA78-4B4A-4FC2-A336-0AC78922BC0D}"/>
              </a:ext>
            </a:extLst>
          </p:cNvPr>
          <p:cNvSpPr>
            <a:spLocks noGrp="1"/>
          </p:cNvSpPr>
          <p:nvPr>
            <p:ph type="dt" sz="half" idx="10"/>
          </p:nvPr>
        </p:nvSpPr>
        <p:spPr/>
        <p:txBody>
          <a:bodyPr/>
          <a:lstStyle/>
          <a:p>
            <a:fld id="{5DEB7508-26E4-4985-BA23-3AF543361232}" type="datetimeFigureOut">
              <a:rPr lang="en-US" smtClean="0">
                <a:solidFill>
                  <a:prstClr val="black">
                    <a:tint val="75000"/>
                  </a:prstClr>
                </a:solidFill>
              </a:rPr>
              <a:pPr/>
              <a:t>2/22/2018</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C8A9AF6-ACBE-44AD-B1D3-453A181E698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CB418F6-E464-49E9-A7D8-23AA2B146F25}"/>
              </a:ext>
            </a:extLst>
          </p:cNvPr>
          <p:cNvSpPr>
            <a:spLocks noGrp="1"/>
          </p:cNvSpPr>
          <p:nvPr>
            <p:ph type="sldNum" sz="quarter" idx="12"/>
          </p:nvPr>
        </p:nvSpPr>
        <p:spPr/>
        <p:txBody>
          <a:bodyPr/>
          <a:lstStyle/>
          <a:p>
            <a:fld id="{02F29663-88D4-42ED-8B6B-3FAB6D80D2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06403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63F81-4172-4AC4-B88E-0ED1E7B36DD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AA1074-2C52-43C7-8575-C0321470B1B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C4F0B4-ADD6-477C-9B43-CD689A0B611D}"/>
              </a:ext>
            </a:extLst>
          </p:cNvPr>
          <p:cNvSpPr>
            <a:spLocks noGrp="1"/>
          </p:cNvSpPr>
          <p:nvPr>
            <p:ph type="dt" sz="half" idx="10"/>
          </p:nvPr>
        </p:nvSpPr>
        <p:spPr/>
        <p:txBody>
          <a:bodyPr/>
          <a:lstStyle/>
          <a:p>
            <a:fld id="{5DEB7508-26E4-4985-BA23-3AF543361232}" type="datetimeFigureOut">
              <a:rPr lang="en-US" smtClean="0">
                <a:solidFill>
                  <a:prstClr val="black">
                    <a:tint val="75000"/>
                  </a:prstClr>
                </a:solidFill>
              </a:rPr>
              <a:pPr/>
              <a:t>2/22/2018</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38B254B-7941-4C08-A04D-187693A1EF4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5931367-2CA1-4E08-A439-F2251B9A78A5}"/>
              </a:ext>
            </a:extLst>
          </p:cNvPr>
          <p:cNvSpPr>
            <a:spLocks noGrp="1"/>
          </p:cNvSpPr>
          <p:nvPr>
            <p:ph type="sldNum" sz="quarter" idx="12"/>
          </p:nvPr>
        </p:nvSpPr>
        <p:spPr/>
        <p:txBody>
          <a:bodyPr/>
          <a:lstStyle/>
          <a:p>
            <a:fld id="{02F29663-88D4-42ED-8B6B-3FAB6D80D2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20836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651CC-9E5E-4C4D-BA3B-8239600448B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D77A378-137A-416C-8024-55C6B605EB5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3B87C8B-4C9A-43FB-9A5B-EADF11CCE68F}"/>
              </a:ext>
            </a:extLst>
          </p:cNvPr>
          <p:cNvSpPr>
            <a:spLocks noGrp="1"/>
          </p:cNvSpPr>
          <p:nvPr>
            <p:ph type="dt" sz="half" idx="10"/>
          </p:nvPr>
        </p:nvSpPr>
        <p:spPr/>
        <p:txBody>
          <a:bodyPr/>
          <a:lstStyle/>
          <a:p>
            <a:fld id="{E4610ADD-B55F-4C41-AAFB-C8A0517322FA}" type="datetimeFigureOut">
              <a:rPr lang="en-US" smtClean="0">
                <a:solidFill>
                  <a:prstClr val="black">
                    <a:tint val="75000"/>
                  </a:prstClr>
                </a:solidFill>
              </a:rPr>
              <a:pPr/>
              <a:t>2/22/2018</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5829C4D-3C41-4935-8293-DB69FB920E9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0A0D51D-7F4E-4C50-A375-382DABC6A868}"/>
              </a:ext>
            </a:extLst>
          </p:cNvPr>
          <p:cNvSpPr>
            <a:spLocks noGrp="1"/>
          </p:cNvSpPr>
          <p:nvPr>
            <p:ph type="sldNum" sz="quarter" idx="12"/>
          </p:nvPr>
        </p:nvSpPr>
        <p:spPr/>
        <p:txBody>
          <a:bodyPr/>
          <a:lstStyle/>
          <a:p>
            <a:fld id="{02F29663-88D4-42ED-8B6B-3FAB6D80D2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02424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4A73A-6FED-49E9-BFDC-F1DE60EAFA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6D2E00-697B-4554-A5E8-1E85E81C217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F29E8C7-1F1A-4164-A9AD-7E58FF0C33C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9B9319A-0DB2-4227-A515-CF6E8A5C0BCE}"/>
              </a:ext>
            </a:extLst>
          </p:cNvPr>
          <p:cNvSpPr>
            <a:spLocks noGrp="1"/>
          </p:cNvSpPr>
          <p:nvPr>
            <p:ph type="dt" sz="half" idx="10"/>
          </p:nvPr>
        </p:nvSpPr>
        <p:spPr/>
        <p:txBody>
          <a:bodyPr/>
          <a:lstStyle/>
          <a:p>
            <a:fld id="{E4610ADD-B55F-4C41-AAFB-C8A0517322FA}" type="datetimeFigureOut">
              <a:rPr lang="en-US" smtClean="0">
                <a:solidFill>
                  <a:prstClr val="black">
                    <a:tint val="75000"/>
                  </a:prstClr>
                </a:solidFill>
              </a:rPr>
              <a:pPr/>
              <a:t>2/22/2018</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0A4A1041-221C-4C30-ABFC-81F992BF3290}"/>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EB8C06D-06E9-4959-9141-B948F3EEE738}"/>
              </a:ext>
            </a:extLst>
          </p:cNvPr>
          <p:cNvSpPr>
            <a:spLocks noGrp="1"/>
          </p:cNvSpPr>
          <p:nvPr>
            <p:ph type="sldNum" sz="quarter" idx="12"/>
          </p:nvPr>
        </p:nvSpPr>
        <p:spPr/>
        <p:txBody>
          <a:bodyPr/>
          <a:lstStyle/>
          <a:p>
            <a:fld id="{02F29663-88D4-42ED-8B6B-3FAB6D80D2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55376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52633-5EFB-4048-B5B1-F8C7DFA842C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81EA97A-7780-4208-A577-34992C888B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D37B269-2C54-482B-940C-F2D0782F33E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A22E8D3-9AA9-4F93-AF75-D0BA1455386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86CE75A-6215-46AB-A002-688364668C0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A34964B-9238-4252-9002-383A49C0FEB2}"/>
              </a:ext>
            </a:extLst>
          </p:cNvPr>
          <p:cNvSpPr>
            <a:spLocks noGrp="1"/>
          </p:cNvSpPr>
          <p:nvPr>
            <p:ph type="dt" sz="half" idx="10"/>
          </p:nvPr>
        </p:nvSpPr>
        <p:spPr/>
        <p:txBody>
          <a:bodyPr/>
          <a:lstStyle/>
          <a:p>
            <a:fld id="{E4610ADD-B55F-4C41-AAFB-C8A0517322FA}" type="datetimeFigureOut">
              <a:rPr lang="en-US" smtClean="0">
                <a:solidFill>
                  <a:prstClr val="black">
                    <a:tint val="75000"/>
                  </a:prstClr>
                </a:solidFill>
              </a:rPr>
              <a:pPr/>
              <a:t>2/22/2018</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2D29EADD-0C4A-4A9B-ABCC-A001BC0CE711}"/>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FB17621C-17C3-4A80-B86C-597066AB338F}"/>
              </a:ext>
            </a:extLst>
          </p:cNvPr>
          <p:cNvSpPr>
            <a:spLocks noGrp="1"/>
          </p:cNvSpPr>
          <p:nvPr>
            <p:ph type="sldNum" sz="quarter" idx="12"/>
          </p:nvPr>
        </p:nvSpPr>
        <p:spPr/>
        <p:txBody>
          <a:bodyPr/>
          <a:lstStyle/>
          <a:p>
            <a:fld id="{02F29663-88D4-42ED-8B6B-3FAB6D80D2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09057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63F81-4172-4AC4-B88E-0ED1E7B36DD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AA1074-2C52-43C7-8575-C0321470B1B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C4F0B4-ADD6-477C-9B43-CD689A0B611D}"/>
              </a:ext>
            </a:extLst>
          </p:cNvPr>
          <p:cNvSpPr>
            <a:spLocks noGrp="1"/>
          </p:cNvSpPr>
          <p:nvPr>
            <p:ph type="dt" sz="half" idx="10"/>
          </p:nvPr>
        </p:nvSpPr>
        <p:spPr/>
        <p:txBody>
          <a:bodyPr/>
          <a:lstStyle/>
          <a:p>
            <a:fld id="{5DEB7508-26E4-4985-BA23-3AF543361232}" type="datetimeFigureOut">
              <a:rPr lang="en-US" smtClean="0"/>
              <a:t>2/22/2018</a:t>
            </a:fld>
            <a:endParaRPr lang="en-US"/>
          </a:p>
        </p:txBody>
      </p:sp>
      <p:sp>
        <p:nvSpPr>
          <p:cNvPr id="5" name="Footer Placeholder 4">
            <a:extLst>
              <a:ext uri="{FF2B5EF4-FFF2-40B4-BE49-F238E27FC236}">
                <a16:creationId xmlns:a16="http://schemas.microsoft.com/office/drawing/2014/main" id="{F38B254B-7941-4C08-A04D-187693A1EF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931367-2CA1-4E08-A439-F2251B9A78A5}"/>
              </a:ext>
            </a:extLst>
          </p:cNvPr>
          <p:cNvSpPr>
            <a:spLocks noGrp="1"/>
          </p:cNvSpPr>
          <p:nvPr>
            <p:ph type="sldNum" sz="quarter" idx="12"/>
          </p:nvPr>
        </p:nvSpPr>
        <p:spPr/>
        <p:txBody>
          <a:bodyPr/>
          <a:lstStyle/>
          <a:p>
            <a:fld id="{02F29663-88D4-42ED-8B6B-3FAB6D80D290}" type="slidenum">
              <a:rPr lang="en-US" smtClean="0"/>
              <a:t>‹#›</a:t>
            </a:fld>
            <a:endParaRPr lang="en-US"/>
          </a:p>
        </p:txBody>
      </p:sp>
    </p:spTree>
    <p:extLst>
      <p:ext uri="{BB962C8B-B14F-4D97-AF65-F5344CB8AC3E}">
        <p14:creationId xmlns:p14="http://schemas.microsoft.com/office/powerpoint/2010/main" val="25544869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50C20-957E-4449-BC7D-20F2C17D6BF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F2CE3A8-A9F9-4AFE-B1FF-F6CC610F0014}"/>
              </a:ext>
            </a:extLst>
          </p:cNvPr>
          <p:cNvSpPr>
            <a:spLocks noGrp="1"/>
          </p:cNvSpPr>
          <p:nvPr>
            <p:ph type="dt" sz="half" idx="10"/>
          </p:nvPr>
        </p:nvSpPr>
        <p:spPr/>
        <p:txBody>
          <a:bodyPr/>
          <a:lstStyle/>
          <a:p>
            <a:fld id="{E4610ADD-B55F-4C41-AAFB-C8A0517322FA}" type="datetimeFigureOut">
              <a:rPr lang="en-US" smtClean="0">
                <a:solidFill>
                  <a:prstClr val="black">
                    <a:tint val="75000"/>
                  </a:prstClr>
                </a:solidFill>
              </a:rPr>
              <a:pPr/>
              <a:t>2/22/2018</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9018D67D-7784-463F-B593-F11C5696E6E8}"/>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03924929-7F8C-465B-B32D-C597C946F525}"/>
              </a:ext>
            </a:extLst>
          </p:cNvPr>
          <p:cNvSpPr>
            <a:spLocks noGrp="1"/>
          </p:cNvSpPr>
          <p:nvPr>
            <p:ph type="sldNum" sz="quarter" idx="12"/>
          </p:nvPr>
        </p:nvSpPr>
        <p:spPr/>
        <p:txBody>
          <a:bodyPr/>
          <a:lstStyle/>
          <a:p>
            <a:fld id="{02F29663-88D4-42ED-8B6B-3FAB6D80D2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57834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6B9B0B1-B5DF-4F25-ACA5-F575EFD307E5}"/>
              </a:ext>
            </a:extLst>
          </p:cNvPr>
          <p:cNvSpPr>
            <a:spLocks noGrp="1"/>
          </p:cNvSpPr>
          <p:nvPr>
            <p:ph type="dt" sz="half" idx="10"/>
          </p:nvPr>
        </p:nvSpPr>
        <p:spPr/>
        <p:txBody>
          <a:bodyPr/>
          <a:lstStyle/>
          <a:p>
            <a:fld id="{E4610ADD-B55F-4C41-AAFB-C8A0517322FA}" type="datetimeFigureOut">
              <a:rPr lang="en-US" smtClean="0">
                <a:solidFill>
                  <a:prstClr val="black">
                    <a:tint val="75000"/>
                  </a:prstClr>
                </a:solidFill>
              </a:rPr>
              <a:pPr/>
              <a:t>2/22/2018</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1DF95A90-B0EE-4A2F-82A6-BADE91B199A6}"/>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A301FC1-9BAB-4D7F-B161-579AF8037458}"/>
              </a:ext>
            </a:extLst>
          </p:cNvPr>
          <p:cNvSpPr>
            <a:spLocks noGrp="1"/>
          </p:cNvSpPr>
          <p:nvPr>
            <p:ph type="sldNum" sz="quarter" idx="12"/>
          </p:nvPr>
        </p:nvSpPr>
        <p:spPr/>
        <p:txBody>
          <a:bodyPr/>
          <a:lstStyle/>
          <a:p>
            <a:fld id="{02F29663-88D4-42ED-8B6B-3FAB6D80D2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0312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44052-8495-47FC-A6F4-DCB824CB53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2C87D05-8DBD-454A-BAA9-78A1DF44D9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4033B06-BC77-40A5-88FF-CE6390D3F5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A47FB44-4B01-4452-BB2E-AFBD084E99BE}"/>
              </a:ext>
            </a:extLst>
          </p:cNvPr>
          <p:cNvSpPr>
            <a:spLocks noGrp="1"/>
          </p:cNvSpPr>
          <p:nvPr>
            <p:ph type="dt" sz="half" idx="10"/>
          </p:nvPr>
        </p:nvSpPr>
        <p:spPr/>
        <p:txBody>
          <a:bodyPr/>
          <a:lstStyle/>
          <a:p>
            <a:fld id="{E4610ADD-B55F-4C41-AAFB-C8A0517322FA}" type="datetimeFigureOut">
              <a:rPr lang="en-US" smtClean="0">
                <a:solidFill>
                  <a:prstClr val="black">
                    <a:tint val="75000"/>
                  </a:prstClr>
                </a:solidFill>
              </a:rPr>
              <a:pPr/>
              <a:t>2/22/2018</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1C21D27A-FCC0-44B5-AB46-917D1F91C580}"/>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5FE3265-EE6A-444C-9E49-00060291649D}"/>
              </a:ext>
            </a:extLst>
          </p:cNvPr>
          <p:cNvSpPr>
            <a:spLocks noGrp="1"/>
          </p:cNvSpPr>
          <p:nvPr>
            <p:ph type="sldNum" sz="quarter" idx="12"/>
          </p:nvPr>
        </p:nvSpPr>
        <p:spPr/>
        <p:txBody>
          <a:bodyPr/>
          <a:lstStyle/>
          <a:p>
            <a:fld id="{02F29663-88D4-42ED-8B6B-3FAB6D80D2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51880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8C6C1-20A3-4A3F-BCDF-CAAFD109C5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55C8D31-F0F9-46DC-870A-16F141C5CA6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AB533E0-2896-493F-A9E5-34D65BB1AF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88CC33C-258C-45FF-BC3E-9BF5DA2CED24}"/>
              </a:ext>
            </a:extLst>
          </p:cNvPr>
          <p:cNvSpPr>
            <a:spLocks noGrp="1"/>
          </p:cNvSpPr>
          <p:nvPr>
            <p:ph type="dt" sz="half" idx="10"/>
          </p:nvPr>
        </p:nvSpPr>
        <p:spPr/>
        <p:txBody>
          <a:bodyPr/>
          <a:lstStyle/>
          <a:p>
            <a:fld id="{E4610ADD-B55F-4C41-AAFB-C8A0517322FA}" type="datetimeFigureOut">
              <a:rPr lang="en-US" smtClean="0">
                <a:solidFill>
                  <a:prstClr val="black">
                    <a:tint val="75000"/>
                  </a:prstClr>
                </a:solidFill>
              </a:rPr>
              <a:pPr/>
              <a:t>2/22/2018</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12E94FCF-D285-4278-9C1C-668EC458011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BB283DA9-D8B9-47D4-AA0B-D020DF386870}"/>
              </a:ext>
            </a:extLst>
          </p:cNvPr>
          <p:cNvSpPr>
            <a:spLocks noGrp="1"/>
          </p:cNvSpPr>
          <p:nvPr>
            <p:ph type="sldNum" sz="quarter" idx="12"/>
          </p:nvPr>
        </p:nvSpPr>
        <p:spPr/>
        <p:txBody>
          <a:bodyPr/>
          <a:lstStyle/>
          <a:p>
            <a:fld id="{02F29663-88D4-42ED-8B6B-3FAB6D80D2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11814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26560-BFFD-4D45-81FB-4F9D231E743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9A1AF88-4219-4990-A50E-DB7446E6DB1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053B4A-494B-4467-A3AD-C845D730B398}"/>
              </a:ext>
            </a:extLst>
          </p:cNvPr>
          <p:cNvSpPr>
            <a:spLocks noGrp="1"/>
          </p:cNvSpPr>
          <p:nvPr>
            <p:ph type="dt" sz="half" idx="10"/>
          </p:nvPr>
        </p:nvSpPr>
        <p:spPr/>
        <p:txBody>
          <a:bodyPr/>
          <a:lstStyle/>
          <a:p>
            <a:fld id="{E4610ADD-B55F-4C41-AAFB-C8A0517322FA}" type="datetimeFigureOut">
              <a:rPr lang="en-US" smtClean="0">
                <a:solidFill>
                  <a:prstClr val="black">
                    <a:tint val="75000"/>
                  </a:prstClr>
                </a:solidFill>
              </a:rPr>
              <a:pPr/>
              <a:t>2/22/2018</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ED5580B-2FEF-4144-A235-1A50A07432F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7C9E00F-CA50-4750-8B64-3629E2ED9F89}"/>
              </a:ext>
            </a:extLst>
          </p:cNvPr>
          <p:cNvSpPr>
            <a:spLocks noGrp="1"/>
          </p:cNvSpPr>
          <p:nvPr>
            <p:ph type="sldNum" sz="quarter" idx="12"/>
          </p:nvPr>
        </p:nvSpPr>
        <p:spPr/>
        <p:txBody>
          <a:bodyPr/>
          <a:lstStyle/>
          <a:p>
            <a:fld id="{02F29663-88D4-42ED-8B6B-3FAB6D80D2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03347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06C19FB-0A4A-4EB6-BC15-444D28CE4B7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C37AB85-797C-4A32-A7CD-E69F0BD93C1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0F5088-06AA-4359-9357-C2B50F007130}"/>
              </a:ext>
            </a:extLst>
          </p:cNvPr>
          <p:cNvSpPr>
            <a:spLocks noGrp="1"/>
          </p:cNvSpPr>
          <p:nvPr>
            <p:ph type="dt" sz="half" idx="10"/>
          </p:nvPr>
        </p:nvSpPr>
        <p:spPr/>
        <p:txBody>
          <a:bodyPr/>
          <a:lstStyle/>
          <a:p>
            <a:fld id="{E4610ADD-B55F-4C41-AAFB-C8A0517322FA}" type="datetimeFigureOut">
              <a:rPr lang="en-US" smtClean="0">
                <a:solidFill>
                  <a:prstClr val="black">
                    <a:tint val="75000"/>
                  </a:prstClr>
                </a:solidFill>
              </a:rPr>
              <a:pPr/>
              <a:t>2/22/2018</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B9A3AC4-0F3A-4B97-8DC3-0D580BA4B36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6DDE33F-520A-4143-8BA9-C5A09DFE3C54}"/>
              </a:ext>
            </a:extLst>
          </p:cNvPr>
          <p:cNvSpPr>
            <a:spLocks noGrp="1"/>
          </p:cNvSpPr>
          <p:nvPr>
            <p:ph type="sldNum" sz="quarter" idx="12"/>
          </p:nvPr>
        </p:nvSpPr>
        <p:spPr/>
        <p:txBody>
          <a:bodyPr/>
          <a:lstStyle/>
          <a:p>
            <a:fld id="{02F29663-88D4-42ED-8B6B-3FAB6D80D2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10709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Title + Single Content Block">
    <p:spTree>
      <p:nvGrpSpPr>
        <p:cNvPr id="1" name=""/>
        <p:cNvGrpSpPr/>
        <p:nvPr/>
      </p:nvGrpSpPr>
      <p:grpSpPr>
        <a:xfrm>
          <a:off x="0" y="0"/>
          <a:ext cx="0" cy="0"/>
          <a:chOff x="0" y="0"/>
          <a:chExt cx="0" cy="0"/>
        </a:xfrm>
      </p:grpSpPr>
      <p:sp>
        <p:nvSpPr>
          <p:cNvPr id="2" name="Title 1"/>
          <p:cNvSpPr>
            <a:spLocks noGrp="1"/>
          </p:cNvSpPr>
          <p:nvPr>
            <p:ph type="title"/>
          </p:nvPr>
        </p:nvSpPr>
        <p:spPr>
          <a:xfrm>
            <a:off x="270000" y="388800"/>
            <a:ext cx="11509200" cy="496800"/>
          </a:xfrm>
          <a:prstGeom prst="rect">
            <a:avLst/>
          </a:prstGeom>
        </p:spPr>
        <p:txBody>
          <a:bodyPr anchor="ctr"/>
          <a:lstStyle>
            <a:lvl1pPr marL="0" algn="l" defTabSz="914400" rtl="0" eaLnBrk="1" latinLnBrk="0" hangingPunct="1">
              <a:lnSpc>
                <a:spcPct val="80000"/>
              </a:lnSpc>
              <a:defRPr lang="en-US" sz="3200" b="1" kern="1200" spc="-150" dirty="0">
                <a:solidFill>
                  <a:schemeClr val="bg1">
                    <a:lumMod val="50000"/>
                  </a:schemeClr>
                </a:solidFill>
                <a:latin typeface="+mn-lt"/>
                <a:ea typeface="+mn-ea"/>
                <a:cs typeface="Arial" panose="020B0604020202020204" pitchFamily="34" charset="0"/>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r>
              <a:rPr lang="en-US">
                <a:solidFill>
                  <a:prstClr val="black">
                    <a:tint val="75000"/>
                  </a:prstClr>
                </a:solidFill>
              </a:rPr>
              <a:t>Page </a:t>
            </a:r>
            <a:fld id="{56F93B5C-994F-4CF8-BA39-DF9845E6AEA6}" type="slidenum">
              <a:rPr smtClean="0">
                <a:solidFill>
                  <a:prstClr val="black">
                    <a:tint val="75000"/>
                  </a:prstClr>
                </a:solidFill>
              </a:rPr>
              <a:pPr/>
              <a:t>‹#›</a:t>
            </a:fld>
            <a:endParaRPr dirty="0">
              <a:solidFill>
                <a:prstClr val="black">
                  <a:tint val="75000"/>
                </a:prstClr>
              </a:solidFill>
            </a:endParaRPr>
          </a:p>
        </p:txBody>
      </p:sp>
      <p:sp>
        <p:nvSpPr>
          <p:cNvPr id="11" name="Content Placeholder 2"/>
          <p:cNvSpPr>
            <a:spLocks noGrp="1"/>
          </p:cNvSpPr>
          <p:nvPr>
            <p:ph idx="1"/>
          </p:nvPr>
        </p:nvSpPr>
        <p:spPr>
          <a:xfrm>
            <a:off x="270000" y="1066800"/>
            <a:ext cx="8431200" cy="5053200"/>
          </a:xfrm>
          <a:prstGeom prst="rect">
            <a:avLst/>
          </a:prstGeom>
        </p:spPr>
        <p:txBody>
          <a:bodyPr>
            <a:normAutofit/>
          </a:bodyPr>
          <a:lstStyle>
            <a:lvl1pPr marL="0" indent="0">
              <a:buFont typeface="Arial" panose="020B0604020202020204" pitchFamily="34" charset="0"/>
              <a:buNone/>
              <a:defRPr sz="3200" b="1" baseline="0">
                <a:solidFill>
                  <a:schemeClr val="bg1">
                    <a:lumMod val="50000"/>
                  </a:schemeClr>
                </a:solidFill>
                <a:latin typeface="+mj-lt"/>
              </a:defRPr>
            </a:lvl1pPr>
            <a:lvl2pPr marL="360000" indent="-180000">
              <a:buClr>
                <a:srgbClr val="26316D"/>
              </a:buClr>
              <a:buSzPct val="74000"/>
              <a:buFont typeface="Arial" panose="020B0604020202020204" pitchFamily="34" charset="0"/>
              <a:buChar char="•"/>
              <a:defRPr sz="2800" b="0">
                <a:solidFill>
                  <a:srgbClr val="26316D"/>
                </a:solidFill>
                <a:latin typeface="Calibri Light" panose="020F0302020204030204" pitchFamily="34" charset="0"/>
              </a:defRPr>
            </a:lvl2pPr>
            <a:lvl3pPr marL="432000" indent="-180000">
              <a:buClr>
                <a:srgbClr val="26316D"/>
              </a:buClr>
              <a:buSzPct val="74000"/>
              <a:buFont typeface="Arial" panose="020B0604020202020204" pitchFamily="34" charset="0"/>
              <a:buChar char="•"/>
              <a:defRPr sz="2800" b="0">
                <a:solidFill>
                  <a:srgbClr val="26316D"/>
                </a:solidFill>
                <a:latin typeface="Calibri Light" panose="020F0302020204030204" pitchFamily="34" charset="0"/>
              </a:defRPr>
            </a:lvl3pPr>
            <a:lvl4pPr marL="504000" indent="-180000">
              <a:buClr>
                <a:srgbClr val="26316D"/>
              </a:buClr>
              <a:buSzPct val="74000"/>
              <a:buFont typeface="Arial" panose="020B0604020202020204" pitchFamily="34" charset="0"/>
              <a:buChar char="•"/>
              <a:defRPr sz="2400" b="0">
                <a:solidFill>
                  <a:srgbClr val="26316D"/>
                </a:solidFill>
                <a:latin typeface="Calibri Light" panose="020F0302020204030204" pitchFamily="34" charset="0"/>
              </a:defRPr>
            </a:lvl4pPr>
            <a:lvl5pPr marL="576000" indent="-180000">
              <a:buClr>
                <a:srgbClr val="26316D"/>
              </a:buClr>
              <a:buSzPct val="74000"/>
              <a:buFont typeface="Arial" panose="020B0604020202020204" pitchFamily="34" charset="0"/>
              <a:buChar char="•"/>
              <a:defRPr sz="2400" b="0">
                <a:solidFill>
                  <a:srgbClr val="26316D"/>
                </a:solidFill>
                <a:latin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046339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Blank page with logo and page nb">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4E6D71C-ACD7-49D2-9689-F9C4024FAC38}" type="slidenum">
              <a:rPr lang="en-IE" smtClean="0">
                <a:solidFill>
                  <a:prstClr val="black">
                    <a:tint val="75000"/>
                  </a:prstClr>
                </a:solidFill>
              </a:rPr>
              <a:pPr/>
              <a:t>‹#›</a:t>
            </a:fld>
            <a:endParaRPr lang="en-IE" dirty="0">
              <a:solidFill>
                <a:prstClr val="black">
                  <a:tint val="75000"/>
                </a:prstClr>
              </a:solidFill>
            </a:endParaRPr>
          </a:p>
        </p:txBody>
      </p:sp>
      <p:sp>
        <p:nvSpPr>
          <p:cNvPr id="5" name="Text Placeholder 4"/>
          <p:cNvSpPr>
            <a:spLocks noGrp="1"/>
          </p:cNvSpPr>
          <p:nvPr>
            <p:ph type="body" sz="quarter" idx="11" hasCustomPrompt="1"/>
          </p:nvPr>
        </p:nvSpPr>
        <p:spPr>
          <a:xfrm>
            <a:off x="414337" y="456139"/>
            <a:ext cx="11160125" cy="708025"/>
          </a:xfrm>
        </p:spPr>
        <p:txBody>
          <a:bodyPr>
            <a:normAutofit/>
          </a:bodyPr>
          <a:lstStyle>
            <a:lvl1pPr marL="0" indent="0">
              <a:buNone/>
              <a:defRPr sz="4000" b="1">
                <a:latin typeface="Century Gothic" panose="020B0502020202020204" pitchFamily="34" charset="0"/>
              </a:defRPr>
            </a:lvl1pPr>
          </a:lstStyle>
          <a:p>
            <a:pPr lvl="0"/>
            <a:r>
              <a:rPr lang="en-US" dirty="0"/>
              <a:t>CLICK TO EDIT MASTER TEXT STYLE</a:t>
            </a:r>
          </a:p>
        </p:txBody>
      </p:sp>
    </p:spTree>
    <p:extLst>
      <p:ext uri="{BB962C8B-B14F-4D97-AF65-F5344CB8AC3E}">
        <p14:creationId xmlns:p14="http://schemas.microsoft.com/office/powerpoint/2010/main" val="18181935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651CC-9E5E-4C4D-BA3B-8239600448B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D77A378-137A-416C-8024-55C6B605EB5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3B87C8B-4C9A-43FB-9A5B-EADF11CCE68F}"/>
              </a:ext>
            </a:extLst>
          </p:cNvPr>
          <p:cNvSpPr>
            <a:spLocks noGrp="1"/>
          </p:cNvSpPr>
          <p:nvPr>
            <p:ph type="dt" sz="half" idx="10"/>
          </p:nvPr>
        </p:nvSpPr>
        <p:spPr/>
        <p:txBody>
          <a:bodyPr/>
          <a:lstStyle/>
          <a:p>
            <a:fld id="{E4610ADD-B55F-4C41-AAFB-C8A0517322FA}" type="datetimeFigureOut">
              <a:rPr lang="en-US" smtClean="0"/>
              <a:t>2/22/2018</a:t>
            </a:fld>
            <a:endParaRPr lang="en-US"/>
          </a:p>
        </p:txBody>
      </p:sp>
      <p:sp>
        <p:nvSpPr>
          <p:cNvPr id="5" name="Footer Placeholder 4">
            <a:extLst>
              <a:ext uri="{FF2B5EF4-FFF2-40B4-BE49-F238E27FC236}">
                <a16:creationId xmlns:a16="http://schemas.microsoft.com/office/drawing/2014/main" id="{D5829C4D-3C41-4935-8293-DB69FB920E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A0D51D-7F4E-4C50-A375-382DABC6A868}"/>
              </a:ext>
            </a:extLst>
          </p:cNvPr>
          <p:cNvSpPr>
            <a:spLocks noGrp="1"/>
          </p:cNvSpPr>
          <p:nvPr>
            <p:ph type="sldNum" sz="quarter" idx="12"/>
          </p:nvPr>
        </p:nvSpPr>
        <p:spPr/>
        <p:txBody>
          <a:bodyPr/>
          <a:lstStyle/>
          <a:p>
            <a:fld id="{02F29663-88D4-42ED-8B6B-3FAB6D80D290}" type="slidenum">
              <a:rPr lang="en-US" smtClean="0"/>
              <a:t>‹#›</a:t>
            </a:fld>
            <a:endParaRPr lang="en-US"/>
          </a:p>
        </p:txBody>
      </p:sp>
    </p:spTree>
    <p:extLst>
      <p:ext uri="{BB962C8B-B14F-4D97-AF65-F5344CB8AC3E}">
        <p14:creationId xmlns:p14="http://schemas.microsoft.com/office/powerpoint/2010/main" val="4779842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4A73A-6FED-49E9-BFDC-F1DE60EAFA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6D2E00-697B-4554-A5E8-1E85E81C217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F29E8C7-1F1A-4164-A9AD-7E58FF0C33C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9B9319A-0DB2-4227-A515-CF6E8A5C0BCE}"/>
              </a:ext>
            </a:extLst>
          </p:cNvPr>
          <p:cNvSpPr>
            <a:spLocks noGrp="1"/>
          </p:cNvSpPr>
          <p:nvPr>
            <p:ph type="dt" sz="half" idx="10"/>
          </p:nvPr>
        </p:nvSpPr>
        <p:spPr/>
        <p:txBody>
          <a:bodyPr/>
          <a:lstStyle/>
          <a:p>
            <a:fld id="{E4610ADD-B55F-4C41-AAFB-C8A0517322FA}" type="datetimeFigureOut">
              <a:rPr lang="en-US" smtClean="0"/>
              <a:t>2/22/2018</a:t>
            </a:fld>
            <a:endParaRPr lang="en-US"/>
          </a:p>
        </p:txBody>
      </p:sp>
      <p:sp>
        <p:nvSpPr>
          <p:cNvPr id="6" name="Footer Placeholder 5">
            <a:extLst>
              <a:ext uri="{FF2B5EF4-FFF2-40B4-BE49-F238E27FC236}">
                <a16:creationId xmlns:a16="http://schemas.microsoft.com/office/drawing/2014/main" id="{0A4A1041-221C-4C30-ABFC-81F992BF32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B8C06D-06E9-4959-9141-B948F3EEE738}"/>
              </a:ext>
            </a:extLst>
          </p:cNvPr>
          <p:cNvSpPr>
            <a:spLocks noGrp="1"/>
          </p:cNvSpPr>
          <p:nvPr>
            <p:ph type="sldNum" sz="quarter" idx="12"/>
          </p:nvPr>
        </p:nvSpPr>
        <p:spPr/>
        <p:txBody>
          <a:bodyPr/>
          <a:lstStyle/>
          <a:p>
            <a:fld id="{02F29663-88D4-42ED-8B6B-3FAB6D80D290}" type="slidenum">
              <a:rPr lang="en-US" smtClean="0"/>
              <a:t>‹#›</a:t>
            </a:fld>
            <a:endParaRPr lang="en-US"/>
          </a:p>
        </p:txBody>
      </p:sp>
    </p:spTree>
    <p:extLst>
      <p:ext uri="{BB962C8B-B14F-4D97-AF65-F5344CB8AC3E}">
        <p14:creationId xmlns:p14="http://schemas.microsoft.com/office/powerpoint/2010/main" val="39854876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52633-5EFB-4048-B5B1-F8C7DFA842C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81EA97A-7780-4208-A577-34992C888B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D37B269-2C54-482B-940C-F2D0782F33E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A22E8D3-9AA9-4F93-AF75-D0BA1455386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86CE75A-6215-46AB-A002-688364668C0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A34964B-9238-4252-9002-383A49C0FEB2}"/>
              </a:ext>
            </a:extLst>
          </p:cNvPr>
          <p:cNvSpPr>
            <a:spLocks noGrp="1"/>
          </p:cNvSpPr>
          <p:nvPr>
            <p:ph type="dt" sz="half" idx="10"/>
          </p:nvPr>
        </p:nvSpPr>
        <p:spPr/>
        <p:txBody>
          <a:bodyPr/>
          <a:lstStyle/>
          <a:p>
            <a:fld id="{E4610ADD-B55F-4C41-AAFB-C8A0517322FA}" type="datetimeFigureOut">
              <a:rPr lang="en-US" smtClean="0"/>
              <a:t>2/22/2018</a:t>
            </a:fld>
            <a:endParaRPr lang="en-US"/>
          </a:p>
        </p:txBody>
      </p:sp>
      <p:sp>
        <p:nvSpPr>
          <p:cNvPr id="8" name="Footer Placeholder 7">
            <a:extLst>
              <a:ext uri="{FF2B5EF4-FFF2-40B4-BE49-F238E27FC236}">
                <a16:creationId xmlns:a16="http://schemas.microsoft.com/office/drawing/2014/main" id="{2D29EADD-0C4A-4A9B-ABCC-A001BC0CE71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B17621C-17C3-4A80-B86C-597066AB338F}"/>
              </a:ext>
            </a:extLst>
          </p:cNvPr>
          <p:cNvSpPr>
            <a:spLocks noGrp="1"/>
          </p:cNvSpPr>
          <p:nvPr>
            <p:ph type="sldNum" sz="quarter" idx="12"/>
          </p:nvPr>
        </p:nvSpPr>
        <p:spPr/>
        <p:txBody>
          <a:bodyPr/>
          <a:lstStyle/>
          <a:p>
            <a:fld id="{02F29663-88D4-42ED-8B6B-3FAB6D80D290}" type="slidenum">
              <a:rPr lang="en-US" smtClean="0"/>
              <a:t>‹#›</a:t>
            </a:fld>
            <a:endParaRPr lang="en-US"/>
          </a:p>
        </p:txBody>
      </p:sp>
    </p:spTree>
    <p:extLst>
      <p:ext uri="{BB962C8B-B14F-4D97-AF65-F5344CB8AC3E}">
        <p14:creationId xmlns:p14="http://schemas.microsoft.com/office/powerpoint/2010/main" val="1918058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50C20-957E-4449-BC7D-20F2C17D6BF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F2CE3A8-A9F9-4AFE-B1FF-F6CC610F0014}"/>
              </a:ext>
            </a:extLst>
          </p:cNvPr>
          <p:cNvSpPr>
            <a:spLocks noGrp="1"/>
          </p:cNvSpPr>
          <p:nvPr>
            <p:ph type="dt" sz="half" idx="10"/>
          </p:nvPr>
        </p:nvSpPr>
        <p:spPr/>
        <p:txBody>
          <a:bodyPr/>
          <a:lstStyle/>
          <a:p>
            <a:fld id="{E4610ADD-B55F-4C41-AAFB-C8A0517322FA}" type="datetimeFigureOut">
              <a:rPr lang="en-US" smtClean="0"/>
              <a:t>2/22/2018</a:t>
            </a:fld>
            <a:endParaRPr lang="en-US"/>
          </a:p>
        </p:txBody>
      </p:sp>
      <p:sp>
        <p:nvSpPr>
          <p:cNvPr id="4" name="Footer Placeholder 3">
            <a:extLst>
              <a:ext uri="{FF2B5EF4-FFF2-40B4-BE49-F238E27FC236}">
                <a16:creationId xmlns:a16="http://schemas.microsoft.com/office/drawing/2014/main" id="{9018D67D-7784-463F-B593-F11C5696E6E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3924929-7F8C-465B-B32D-C597C946F525}"/>
              </a:ext>
            </a:extLst>
          </p:cNvPr>
          <p:cNvSpPr>
            <a:spLocks noGrp="1"/>
          </p:cNvSpPr>
          <p:nvPr>
            <p:ph type="sldNum" sz="quarter" idx="12"/>
          </p:nvPr>
        </p:nvSpPr>
        <p:spPr/>
        <p:txBody>
          <a:bodyPr/>
          <a:lstStyle/>
          <a:p>
            <a:fld id="{02F29663-88D4-42ED-8B6B-3FAB6D80D290}" type="slidenum">
              <a:rPr lang="en-US" smtClean="0"/>
              <a:t>‹#›</a:t>
            </a:fld>
            <a:endParaRPr lang="en-US"/>
          </a:p>
        </p:txBody>
      </p:sp>
    </p:spTree>
    <p:extLst>
      <p:ext uri="{BB962C8B-B14F-4D97-AF65-F5344CB8AC3E}">
        <p14:creationId xmlns:p14="http://schemas.microsoft.com/office/powerpoint/2010/main" val="39124726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6B9B0B1-B5DF-4F25-ACA5-F575EFD307E5}"/>
              </a:ext>
            </a:extLst>
          </p:cNvPr>
          <p:cNvSpPr>
            <a:spLocks noGrp="1"/>
          </p:cNvSpPr>
          <p:nvPr>
            <p:ph type="dt" sz="half" idx="10"/>
          </p:nvPr>
        </p:nvSpPr>
        <p:spPr/>
        <p:txBody>
          <a:bodyPr/>
          <a:lstStyle/>
          <a:p>
            <a:fld id="{E4610ADD-B55F-4C41-AAFB-C8A0517322FA}" type="datetimeFigureOut">
              <a:rPr lang="en-US" smtClean="0"/>
              <a:t>2/22/2018</a:t>
            </a:fld>
            <a:endParaRPr lang="en-US"/>
          </a:p>
        </p:txBody>
      </p:sp>
      <p:sp>
        <p:nvSpPr>
          <p:cNvPr id="3" name="Footer Placeholder 2">
            <a:extLst>
              <a:ext uri="{FF2B5EF4-FFF2-40B4-BE49-F238E27FC236}">
                <a16:creationId xmlns:a16="http://schemas.microsoft.com/office/drawing/2014/main" id="{1DF95A90-B0EE-4A2F-82A6-BADE91B199A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A301FC1-9BAB-4D7F-B161-579AF8037458}"/>
              </a:ext>
            </a:extLst>
          </p:cNvPr>
          <p:cNvSpPr>
            <a:spLocks noGrp="1"/>
          </p:cNvSpPr>
          <p:nvPr>
            <p:ph type="sldNum" sz="quarter" idx="12"/>
          </p:nvPr>
        </p:nvSpPr>
        <p:spPr/>
        <p:txBody>
          <a:bodyPr/>
          <a:lstStyle/>
          <a:p>
            <a:fld id="{02F29663-88D4-42ED-8B6B-3FAB6D80D290}" type="slidenum">
              <a:rPr lang="en-US" smtClean="0"/>
              <a:t>‹#›</a:t>
            </a:fld>
            <a:endParaRPr lang="en-US"/>
          </a:p>
        </p:txBody>
      </p:sp>
    </p:spTree>
    <p:extLst>
      <p:ext uri="{BB962C8B-B14F-4D97-AF65-F5344CB8AC3E}">
        <p14:creationId xmlns:p14="http://schemas.microsoft.com/office/powerpoint/2010/main" val="4536295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44052-8495-47FC-A6F4-DCB824CB53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2C87D05-8DBD-454A-BAA9-78A1DF44D9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4033B06-BC77-40A5-88FF-CE6390D3F5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A47FB44-4B01-4452-BB2E-AFBD084E99BE}"/>
              </a:ext>
            </a:extLst>
          </p:cNvPr>
          <p:cNvSpPr>
            <a:spLocks noGrp="1"/>
          </p:cNvSpPr>
          <p:nvPr>
            <p:ph type="dt" sz="half" idx="10"/>
          </p:nvPr>
        </p:nvSpPr>
        <p:spPr/>
        <p:txBody>
          <a:bodyPr/>
          <a:lstStyle/>
          <a:p>
            <a:fld id="{E4610ADD-B55F-4C41-AAFB-C8A0517322FA}" type="datetimeFigureOut">
              <a:rPr lang="en-US" smtClean="0"/>
              <a:t>2/22/2018</a:t>
            </a:fld>
            <a:endParaRPr lang="en-US"/>
          </a:p>
        </p:txBody>
      </p:sp>
      <p:sp>
        <p:nvSpPr>
          <p:cNvPr id="6" name="Footer Placeholder 5">
            <a:extLst>
              <a:ext uri="{FF2B5EF4-FFF2-40B4-BE49-F238E27FC236}">
                <a16:creationId xmlns:a16="http://schemas.microsoft.com/office/drawing/2014/main" id="{1C21D27A-FCC0-44B5-AB46-917D1F91C5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FE3265-EE6A-444C-9E49-00060291649D}"/>
              </a:ext>
            </a:extLst>
          </p:cNvPr>
          <p:cNvSpPr>
            <a:spLocks noGrp="1"/>
          </p:cNvSpPr>
          <p:nvPr>
            <p:ph type="sldNum" sz="quarter" idx="12"/>
          </p:nvPr>
        </p:nvSpPr>
        <p:spPr/>
        <p:txBody>
          <a:bodyPr/>
          <a:lstStyle/>
          <a:p>
            <a:fld id="{02F29663-88D4-42ED-8B6B-3FAB6D80D290}" type="slidenum">
              <a:rPr lang="en-US" smtClean="0"/>
              <a:t>‹#›</a:t>
            </a:fld>
            <a:endParaRPr lang="en-US"/>
          </a:p>
        </p:txBody>
      </p:sp>
    </p:spTree>
    <p:extLst>
      <p:ext uri="{BB962C8B-B14F-4D97-AF65-F5344CB8AC3E}">
        <p14:creationId xmlns:p14="http://schemas.microsoft.com/office/powerpoint/2010/main" val="27459046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8C6C1-20A3-4A3F-BCDF-CAAFD109C5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55C8D31-F0F9-46DC-870A-16F141C5CA6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AB533E0-2896-493F-A9E5-34D65BB1AF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88CC33C-258C-45FF-BC3E-9BF5DA2CED24}"/>
              </a:ext>
            </a:extLst>
          </p:cNvPr>
          <p:cNvSpPr>
            <a:spLocks noGrp="1"/>
          </p:cNvSpPr>
          <p:nvPr>
            <p:ph type="dt" sz="half" idx="10"/>
          </p:nvPr>
        </p:nvSpPr>
        <p:spPr/>
        <p:txBody>
          <a:bodyPr/>
          <a:lstStyle/>
          <a:p>
            <a:fld id="{E4610ADD-B55F-4C41-AAFB-C8A0517322FA}" type="datetimeFigureOut">
              <a:rPr lang="en-US" smtClean="0"/>
              <a:t>2/22/2018</a:t>
            </a:fld>
            <a:endParaRPr lang="en-US"/>
          </a:p>
        </p:txBody>
      </p:sp>
      <p:sp>
        <p:nvSpPr>
          <p:cNvPr id="6" name="Footer Placeholder 5">
            <a:extLst>
              <a:ext uri="{FF2B5EF4-FFF2-40B4-BE49-F238E27FC236}">
                <a16:creationId xmlns:a16="http://schemas.microsoft.com/office/drawing/2014/main" id="{12E94FCF-D285-4278-9C1C-668EC45801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283DA9-D8B9-47D4-AA0B-D020DF386870}"/>
              </a:ext>
            </a:extLst>
          </p:cNvPr>
          <p:cNvSpPr>
            <a:spLocks noGrp="1"/>
          </p:cNvSpPr>
          <p:nvPr>
            <p:ph type="sldNum" sz="quarter" idx="12"/>
          </p:nvPr>
        </p:nvSpPr>
        <p:spPr/>
        <p:txBody>
          <a:bodyPr/>
          <a:lstStyle/>
          <a:p>
            <a:fld id="{02F29663-88D4-42ED-8B6B-3FAB6D80D290}" type="slidenum">
              <a:rPr lang="en-US" smtClean="0"/>
              <a:t>‹#›</a:t>
            </a:fld>
            <a:endParaRPr lang="en-US"/>
          </a:p>
        </p:txBody>
      </p:sp>
    </p:spTree>
    <p:extLst>
      <p:ext uri="{BB962C8B-B14F-4D97-AF65-F5344CB8AC3E}">
        <p14:creationId xmlns:p14="http://schemas.microsoft.com/office/powerpoint/2010/main" val="6696106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220461-EF44-488E-9BA0-81DA6B881BD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64C7076-E8F0-4CBE-80D1-88E000C05E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587DD9-CC8D-48EE-9ECF-3FA1884D27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610ADD-B55F-4C41-AAFB-C8A0517322FA}" type="datetimeFigureOut">
              <a:rPr lang="en-US" smtClean="0"/>
              <a:t>2/22/2018</a:t>
            </a:fld>
            <a:endParaRPr lang="en-US"/>
          </a:p>
        </p:txBody>
      </p:sp>
      <p:sp>
        <p:nvSpPr>
          <p:cNvPr id="5" name="Footer Placeholder 4">
            <a:extLst>
              <a:ext uri="{FF2B5EF4-FFF2-40B4-BE49-F238E27FC236}">
                <a16:creationId xmlns:a16="http://schemas.microsoft.com/office/drawing/2014/main" id="{59E37C49-7D42-4B53-B63C-1459F791C6D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240CA5B-3681-4D84-BF28-42F742622B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F29663-88D4-42ED-8B6B-3FAB6D80D290}" type="slidenum">
              <a:rPr lang="en-US" smtClean="0"/>
              <a:t>‹#›</a:t>
            </a:fld>
            <a:endParaRPr lang="en-US"/>
          </a:p>
        </p:txBody>
      </p:sp>
    </p:spTree>
    <p:extLst>
      <p:ext uri="{BB962C8B-B14F-4D97-AF65-F5344CB8AC3E}">
        <p14:creationId xmlns:p14="http://schemas.microsoft.com/office/powerpoint/2010/main" val="297882579"/>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220461-EF44-488E-9BA0-81DA6B881BD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64C7076-E8F0-4CBE-80D1-88E000C05E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587DD9-CC8D-48EE-9ECF-3FA1884D27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610ADD-B55F-4C41-AAFB-C8A0517322FA}" type="datetimeFigureOut">
              <a:rPr lang="en-US" smtClean="0">
                <a:solidFill>
                  <a:prstClr val="black">
                    <a:tint val="75000"/>
                  </a:prstClr>
                </a:solidFill>
              </a:rPr>
              <a:pPr/>
              <a:t>2/22/2018</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9E37C49-7D42-4B53-B63C-1459F791C6D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240CA5B-3681-4D84-BF28-42F742622B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F29663-88D4-42ED-8B6B-3FAB6D80D2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288840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14.png"/><Relationship Id="rId2" Type="http://schemas.openxmlformats.org/officeDocument/2006/relationships/diagramData" Target="../diagrams/data5.xml"/><Relationship Id="rId1" Type="http://schemas.openxmlformats.org/officeDocument/2006/relationships/slideLayout" Target="../slideLayouts/slideLayout1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2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emf"/><Relationship Id="rId7"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2.emf"/></Relationships>
</file>

<file path=ppt/slides/_rels/slide3.xml.rels><?xml version="1.0" encoding="UTF-8" standalone="yes"?>
<Relationships xmlns="http://schemas.openxmlformats.org/package/2006/relationships"><Relationship Id="rId3" Type="http://schemas.openxmlformats.org/officeDocument/2006/relationships/hyperlink" Target="http://tyndp.entsoe.eu/tyndp2018/power-system-2040/" TargetMode="Externa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6.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6.xml"/><Relationship Id="rId4" Type="http://schemas.openxmlformats.org/officeDocument/2006/relationships/image" Target="../media/image58.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63.emf"/></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image" Target="../media/image72.e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5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10" Type="http://schemas.openxmlformats.org/officeDocument/2006/relationships/image" Target="../media/image92.png"/><Relationship Id="rId4" Type="http://schemas.openxmlformats.org/officeDocument/2006/relationships/image" Target="../media/image86.png"/><Relationship Id="rId9" Type="http://schemas.openxmlformats.org/officeDocument/2006/relationships/image" Target="../media/image91.pn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Layout" Target="../diagrams/layout1.xml"/><Relationship Id="rId7" Type="http://schemas.openxmlformats.org/officeDocument/2006/relationships/image" Target="../media/image5.png"/><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95.emf"/></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1B2258F-86CA-4D4D-8270-BC05FCDEBFB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6C14035-49AF-4A99-9606-7C20F791F7E4}"/>
              </a:ext>
            </a:extLst>
          </p:cNvPr>
          <p:cNvPicPr>
            <a:picLocks noChangeAspect="1"/>
          </p:cNvPicPr>
          <p:nvPr/>
        </p:nvPicPr>
        <p:blipFill rotWithShape="1">
          <a:blip r:embed="rId2">
            <a:duotone>
              <a:prstClr val="black"/>
              <a:schemeClr val="accent1">
                <a:tint val="45000"/>
                <a:satMod val="400000"/>
              </a:schemeClr>
            </a:duotone>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t="28569" b="31634"/>
          <a:stretch/>
        </p:blipFill>
        <p:spPr>
          <a:xfrm>
            <a:off x="20" y="1"/>
            <a:ext cx="12191980" cy="6857999"/>
          </a:xfrm>
          <a:prstGeom prst="rect">
            <a:avLst/>
          </a:prstGeom>
        </p:spPr>
      </p:pic>
      <p:sp>
        <p:nvSpPr>
          <p:cNvPr id="2" name="Title 1">
            <a:extLst>
              <a:ext uri="{FF2B5EF4-FFF2-40B4-BE49-F238E27FC236}">
                <a16:creationId xmlns:a16="http://schemas.microsoft.com/office/drawing/2014/main" id="{21EE9C08-EE2C-424D-BF19-BD9C8401C535}"/>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5100">
                <a:solidFill>
                  <a:srgbClr val="FFFFFF"/>
                </a:solidFill>
              </a:rPr>
              <a:t>European System Needs 2040</a:t>
            </a:r>
            <a:br>
              <a:rPr lang="en-US" sz="5100">
                <a:solidFill>
                  <a:srgbClr val="FFFFFF"/>
                </a:solidFill>
              </a:rPr>
            </a:br>
            <a:r>
              <a:rPr lang="en-US" sz="5100">
                <a:solidFill>
                  <a:srgbClr val="FFFFFF"/>
                </a:solidFill>
              </a:rPr>
              <a:t>&amp; </a:t>
            </a:r>
            <a:br>
              <a:rPr lang="en-US" sz="5100">
                <a:solidFill>
                  <a:srgbClr val="FFFFFF"/>
                </a:solidFill>
              </a:rPr>
            </a:br>
            <a:br>
              <a:rPr lang="en-US" sz="5100">
                <a:solidFill>
                  <a:srgbClr val="FFFFFF"/>
                </a:solidFill>
              </a:rPr>
            </a:br>
            <a:r>
              <a:rPr lang="en-US" sz="5100">
                <a:solidFill>
                  <a:srgbClr val="FFFFFF"/>
                </a:solidFill>
              </a:rPr>
              <a:t>Regional Investment Plans </a:t>
            </a:r>
          </a:p>
        </p:txBody>
      </p:sp>
      <p:pic>
        <p:nvPicPr>
          <p:cNvPr id="1026" name="Picture 2" descr="74E6C6BEA5021947B1F7E254602DA9F7@eurprd01">
            <a:extLst>
              <a:ext uri="{FF2B5EF4-FFF2-40B4-BE49-F238E27FC236}">
                <a16:creationId xmlns:a16="http://schemas.microsoft.com/office/drawing/2014/main" id="{C0177F2B-E127-4D44-86F8-BE1ABC314B40}"/>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l="72003" b="19739"/>
          <a:stretch/>
        </p:blipFill>
        <p:spPr bwMode="auto">
          <a:xfrm>
            <a:off x="5519246" y="4745773"/>
            <a:ext cx="1153508" cy="1103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3781580"/>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p:cNvSpPr>
            <a:spLocks noGrp="1"/>
          </p:cNvSpPr>
          <p:nvPr>
            <p:ph type="sldNum" sz="quarter" idx="10"/>
          </p:nvPr>
        </p:nvSpPr>
        <p:spPr/>
        <p:txBody>
          <a:bodyPr/>
          <a:lstStyle/>
          <a:p>
            <a:r>
              <a:rPr lang="en-US" dirty="0"/>
              <a:t>Page </a:t>
            </a:r>
            <a:fld id="{56F93B5C-994F-4CF8-BA39-DF9845E6AEA6}" type="slidenum">
              <a:rPr lang="en-US" smtClean="0"/>
              <a:pPr/>
              <a:t>10</a:t>
            </a:fld>
            <a:endParaRPr lang="en-US" dirty="0"/>
          </a:p>
        </p:txBody>
      </p:sp>
      <p:pic>
        <p:nvPicPr>
          <p:cNvPr id="5" name="Picture 4"/>
          <p:cNvPicPr/>
          <p:nvPr/>
        </p:nvPicPr>
        <p:blipFill rotWithShape="1">
          <a:blip r:embed="rId2" cstate="print">
            <a:extLst>
              <a:ext uri="{28A0092B-C50C-407E-A947-70E740481C1C}">
                <a14:useLocalDpi xmlns:a14="http://schemas.microsoft.com/office/drawing/2010/main" val="0"/>
              </a:ext>
            </a:extLst>
          </a:blip>
          <a:srcRect t="49795"/>
          <a:stretch/>
        </p:blipFill>
        <p:spPr bwMode="auto">
          <a:xfrm>
            <a:off x="-504497" y="1674893"/>
            <a:ext cx="8942014" cy="3846790"/>
          </a:xfrm>
          <a:prstGeom prst="rect">
            <a:avLst/>
          </a:prstGeom>
          <a:noFill/>
        </p:spPr>
      </p:pic>
      <p:sp>
        <p:nvSpPr>
          <p:cNvPr id="6" name="Nadpis 1"/>
          <p:cNvSpPr txBox="1">
            <a:spLocks/>
          </p:cNvSpPr>
          <p:nvPr/>
        </p:nvSpPr>
        <p:spPr>
          <a:xfrm>
            <a:off x="347244" y="440992"/>
            <a:ext cx="11509200" cy="496800"/>
          </a:xfrm>
          <a:prstGeom prst="rect">
            <a:avLst/>
          </a:prstGeom>
        </p:spPr>
        <p:txBody>
          <a:bodyPr vert="horz" lIns="91440" tIns="45720" rIns="91440" bIns="45720" rtlCol="0" anchor="ctr">
            <a:noAutofit/>
          </a:bodyPr>
          <a:lstStyle>
            <a:lvl1pPr marL="0" algn="l" defTabSz="914400" rtl="0" eaLnBrk="1" latinLnBrk="0" hangingPunct="1">
              <a:lnSpc>
                <a:spcPct val="90000"/>
              </a:lnSpc>
              <a:spcBef>
                <a:spcPct val="0"/>
              </a:spcBef>
              <a:buNone/>
              <a:defRPr lang="en-US" sz="4000" b="1" kern="1200" spc="-150">
                <a:solidFill>
                  <a:schemeClr val="tx1"/>
                </a:solidFill>
                <a:latin typeface="Century Gothic" panose="020B0502020202020204" pitchFamily="34" charset="0"/>
                <a:ea typeface="+mj-ea"/>
                <a:cs typeface="+mj-cs"/>
              </a:defRPr>
            </a:lvl1pPr>
          </a:lstStyle>
          <a:p>
            <a:r>
              <a:rPr lang="en-US" sz="3200" dirty="0"/>
              <a:t>Identification of the System Needs Methodology </a:t>
            </a:r>
          </a:p>
        </p:txBody>
      </p:sp>
      <p:sp>
        <p:nvSpPr>
          <p:cNvPr id="7" name="Nadpis 1"/>
          <p:cNvSpPr txBox="1">
            <a:spLocks/>
          </p:cNvSpPr>
          <p:nvPr/>
        </p:nvSpPr>
        <p:spPr>
          <a:xfrm>
            <a:off x="349516" y="907296"/>
            <a:ext cx="11509200" cy="496800"/>
          </a:xfrm>
          <a:prstGeom prst="rect">
            <a:avLst/>
          </a:prstGeom>
        </p:spPr>
        <p:txBody>
          <a:bodyPr vert="horz" lIns="91440" tIns="45720" rIns="91440" bIns="45720" rtlCol="0" anchor="ctr">
            <a:noAutofit/>
          </a:bodyPr>
          <a:lstStyle>
            <a:lvl1pPr marL="0" algn="l" defTabSz="914400" rtl="0" eaLnBrk="1" latinLnBrk="0" hangingPunct="1">
              <a:lnSpc>
                <a:spcPct val="90000"/>
              </a:lnSpc>
              <a:spcBef>
                <a:spcPct val="0"/>
              </a:spcBef>
              <a:buNone/>
              <a:defRPr lang="en-US" sz="4000" b="1" kern="1200" spc="-150">
                <a:solidFill>
                  <a:schemeClr val="tx1"/>
                </a:solidFill>
                <a:latin typeface="Century Gothic" panose="020B0502020202020204" pitchFamily="34" charset="0"/>
                <a:ea typeface="+mj-ea"/>
                <a:cs typeface="+mj-cs"/>
              </a:defRPr>
            </a:lvl1pPr>
          </a:lstStyle>
          <a:p>
            <a:r>
              <a:rPr lang="en-US" sz="2400" b="0" dirty="0"/>
              <a:t>Scenario used in TYNDP process</a:t>
            </a:r>
          </a:p>
        </p:txBody>
      </p:sp>
      <p:sp>
        <p:nvSpPr>
          <p:cNvPr id="8" name="Rettangolo arrotondato 7"/>
          <p:cNvSpPr/>
          <p:nvPr/>
        </p:nvSpPr>
        <p:spPr>
          <a:xfrm>
            <a:off x="7963081" y="1254636"/>
            <a:ext cx="3261957" cy="247470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Nadpis 1"/>
          <p:cNvSpPr txBox="1">
            <a:spLocks/>
          </p:cNvSpPr>
          <p:nvPr/>
        </p:nvSpPr>
        <p:spPr>
          <a:xfrm>
            <a:off x="8123946" y="1426208"/>
            <a:ext cx="2950732" cy="496800"/>
          </a:xfrm>
          <a:prstGeom prst="rect">
            <a:avLst/>
          </a:prstGeom>
        </p:spPr>
        <p:txBody>
          <a:bodyPr vert="horz" lIns="91440" tIns="45720" rIns="91440" bIns="45720" rtlCol="0" anchor="ctr">
            <a:noAutofit/>
          </a:bodyPr>
          <a:lstStyle>
            <a:lvl1pPr marL="0" algn="l" defTabSz="914400" rtl="0" eaLnBrk="1" latinLnBrk="0" hangingPunct="1">
              <a:lnSpc>
                <a:spcPct val="90000"/>
              </a:lnSpc>
              <a:spcBef>
                <a:spcPct val="0"/>
              </a:spcBef>
              <a:buNone/>
              <a:defRPr lang="en-US" sz="4000" b="1" kern="1200" spc="-150">
                <a:solidFill>
                  <a:schemeClr val="tx1"/>
                </a:solidFill>
                <a:latin typeface="Century Gothic" panose="020B0502020202020204" pitchFamily="34" charset="0"/>
                <a:ea typeface="+mj-ea"/>
                <a:cs typeface="+mj-cs"/>
              </a:defRPr>
            </a:lvl1pPr>
          </a:lstStyle>
          <a:p>
            <a:r>
              <a:rPr lang="en-US" sz="1800" b="0" dirty="0"/>
              <a:t>Main  update  respect the TYNDP 2016</a:t>
            </a:r>
          </a:p>
        </p:txBody>
      </p:sp>
      <p:sp>
        <p:nvSpPr>
          <p:cNvPr id="10" name="Content Placeholder 2"/>
          <p:cNvSpPr txBox="1">
            <a:spLocks/>
          </p:cNvSpPr>
          <p:nvPr/>
        </p:nvSpPr>
        <p:spPr>
          <a:xfrm>
            <a:off x="6612007" y="5083998"/>
            <a:ext cx="4613031" cy="15450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92D050"/>
              </a:buClr>
              <a:buFont typeface="Wingdings" panose="05000000000000000000" pitchFamily="2" charset="2"/>
              <a:buChar char="§"/>
              <a:defRPr sz="2800" kern="1200">
                <a:solidFill>
                  <a:schemeClr val="tx1"/>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Clr>
                <a:srgbClr val="92D050"/>
              </a:buClr>
              <a:buFont typeface="Wingdings" panose="05000000000000000000" pitchFamily="2" charset="2"/>
              <a:buChar char="§"/>
              <a:defRPr sz="2400" kern="120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Clr>
                <a:srgbClr val="92D050"/>
              </a:buClr>
              <a:buFont typeface="Wingdings" panose="05000000000000000000" pitchFamily="2" charset="2"/>
              <a:buChar char="§"/>
              <a:defRPr sz="2000" kern="1200">
                <a:solidFill>
                  <a:schemeClr val="tx1"/>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Clr>
                <a:srgbClr val="92D050"/>
              </a:buClr>
              <a:buFont typeface="Wingdings" panose="05000000000000000000" pitchFamily="2" charset="2"/>
              <a:buChar char="§"/>
              <a:defRPr sz="1800" kern="1200">
                <a:solidFill>
                  <a:schemeClr val="tx1"/>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Clr>
                <a:srgbClr val="92D050"/>
              </a:buClr>
              <a:buFont typeface="Wingdings" panose="05000000000000000000" pitchFamily="2" charset="2"/>
              <a:buChar char="§"/>
              <a:defRPr sz="1800" kern="120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i="1" dirty="0">
                <a:solidFill>
                  <a:srgbClr val="002060"/>
                </a:solidFill>
                <a:latin typeface="Century Gothic" panose="020B0502020202020204" pitchFamily="34" charset="0"/>
              </a:rPr>
              <a:t>Key factors:</a:t>
            </a:r>
          </a:p>
          <a:p>
            <a:pPr lvl="1">
              <a:buClr>
                <a:srgbClr val="002060"/>
              </a:buClr>
            </a:pPr>
            <a:r>
              <a:rPr lang="en-GB" sz="1600" i="1" dirty="0">
                <a:solidFill>
                  <a:srgbClr val="002060"/>
                </a:solidFill>
                <a:latin typeface="Century Gothic" panose="020B0502020202020204" pitchFamily="34" charset="0"/>
              </a:rPr>
              <a:t>Transport</a:t>
            </a:r>
          </a:p>
          <a:p>
            <a:pPr lvl="1">
              <a:buClr>
                <a:srgbClr val="002060"/>
              </a:buClr>
            </a:pPr>
            <a:r>
              <a:rPr lang="en-GB" sz="1600" i="1" dirty="0">
                <a:solidFill>
                  <a:srgbClr val="002060"/>
                </a:solidFill>
                <a:latin typeface="Century Gothic" panose="020B0502020202020204" pitchFamily="34" charset="0"/>
              </a:rPr>
              <a:t>Heating</a:t>
            </a:r>
          </a:p>
          <a:p>
            <a:pPr lvl="1">
              <a:buClr>
                <a:srgbClr val="002060"/>
              </a:buClr>
            </a:pPr>
            <a:r>
              <a:rPr lang="en-GB" sz="1600" i="1" dirty="0">
                <a:solidFill>
                  <a:srgbClr val="002060"/>
                </a:solidFill>
                <a:latin typeface="Century Gothic" panose="020B0502020202020204" pitchFamily="34" charset="0"/>
              </a:rPr>
              <a:t>Power</a:t>
            </a:r>
          </a:p>
          <a:p>
            <a:pPr lvl="1">
              <a:buClr>
                <a:srgbClr val="002060"/>
              </a:buClr>
            </a:pPr>
            <a:r>
              <a:rPr lang="en-GB" sz="1600" i="1" dirty="0">
                <a:solidFill>
                  <a:srgbClr val="002060"/>
                </a:solidFill>
                <a:latin typeface="Century Gothic" panose="020B0502020202020204" pitchFamily="34" charset="0"/>
              </a:rPr>
              <a:t>Renewable Gases</a:t>
            </a:r>
          </a:p>
        </p:txBody>
      </p:sp>
      <p:sp>
        <p:nvSpPr>
          <p:cNvPr id="11" name="Nadpis 1"/>
          <p:cNvSpPr txBox="1">
            <a:spLocks/>
          </p:cNvSpPr>
          <p:nvPr/>
        </p:nvSpPr>
        <p:spPr>
          <a:xfrm>
            <a:off x="8123946" y="2130418"/>
            <a:ext cx="2950732" cy="1298894"/>
          </a:xfrm>
          <a:prstGeom prst="rect">
            <a:avLst/>
          </a:prstGeom>
        </p:spPr>
        <p:txBody>
          <a:bodyPr vert="horz" lIns="91440" tIns="45720" rIns="91440" bIns="45720" rtlCol="0" anchor="ctr">
            <a:noAutofit/>
          </a:bodyPr>
          <a:lstStyle>
            <a:lvl1pPr marL="0" algn="l" defTabSz="914400" rtl="0" eaLnBrk="1" latinLnBrk="0" hangingPunct="1">
              <a:lnSpc>
                <a:spcPct val="90000"/>
              </a:lnSpc>
              <a:spcBef>
                <a:spcPct val="0"/>
              </a:spcBef>
              <a:buNone/>
              <a:defRPr lang="en-US" sz="4000" b="1" kern="1200" spc="-150">
                <a:solidFill>
                  <a:schemeClr val="tx1"/>
                </a:solidFill>
                <a:latin typeface="Century Gothic" panose="020B0502020202020204" pitchFamily="34" charset="0"/>
                <a:ea typeface="+mj-ea"/>
                <a:cs typeface="+mj-cs"/>
              </a:defRPr>
            </a:lvl1pPr>
          </a:lstStyle>
          <a:p>
            <a:r>
              <a:rPr lang="en-US" sz="1800" b="0" dirty="0">
                <a:solidFill>
                  <a:srgbClr val="002060"/>
                </a:solidFill>
              </a:rPr>
              <a:t>Cooperation with ENTSOG </a:t>
            </a:r>
          </a:p>
          <a:p>
            <a:r>
              <a:rPr lang="en-US" sz="1800" b="0" dirty="0">
                <a:solidFill>
                  <a:srgbClr val="002060"/>
                </a:solidFill>
              </a:rPr>
              <a:t>Publication of Clean Energy Package</a:t>
            </a:r>
          </a:p>
          <a:p>
            <a:endParaRPr lang="en-US" sz="1800" b="0" dirty="0">
              <a:solidFill>
                <a:srgbClr val="002060"/>
              </a:solidFill>
            </a:endParaRPr>
          </a:p>
        </p:txBody>
      </p:sp>
      <p:pic>
        <p:nvPicPr>
          <p:cNvPr id="1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2026" t="42511" r="28750" b="45366"/>
          <a:stretch/>
        </p:blipFill>
        <p:spPr bwMode="auto">
          <a:xfrm>
            <a:off x="8412995" y="3430273"/>
            <a:ext cx="1916402" cy="635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673" t="42888" r="71120" b="43697"/>
          <a:stretch/>
        </p:blipFill>
        <p:spPr bwMode="auto">
          <a:xfrm>
            <a:off x="10157895" y="3270673"/>
            <a:ext cx="1812556" cy="917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738560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p:cNvSpPr>
            <a:spLocks noGrp="1"/>
          </p:cNvSpPr>
          <p:nvPr>
            <p:ph type="sldNum" sz="quarter" idx="10"/>
          </p:nvPr>
        </p:nvSpPr>
        <p:spPr/>
        <p:txBody>
          <a:bodyPr/>
          <a:lstStyle/>
          <a:p>
            <a:r>
              <a:rPr lang="en-US"/>
              <a:t>Page </a:t>
            </a:r>
            <a:fld id="{56F93B5C-994F-4CF8-BA39-DF9845E6AEA6}" type="slidenum">
              <a:rPr lang="en-US" smtClean="0"/>
              <a:pPr/>
              <a:t>11</a:t>
            </a:fld>
            <a:endParaRPr lang="en-US" dirty="0"/>
          </a:p>
        </p:txBody>
      </p:sp>
      <p:sp>
        <p:nvSpPr>
          <p:cNvPr id="5" name="Nadpis 1"/>
          <p:cNvSpPr txBox="1">
            <a:spLocks/>
          </p:cNvSpPr>
          <p:nvPr/>
        </p:nvSpPr>
        <p:spPr>
          <a:xfrm>
            <a:off x="347244" y="440992"/>
            <a:ext cx="11509200" cy="496800"/>
          </a:xfrm>
          <a:prstGeom prst="rect">
            <a:avLst/>
          </a:prstGeom>
        </p:spPr>
        <p:txBody>
          <a:bodyPr vert="horz" lIns="91440" tIns="45720" rIns="91440" bIns="45720" rtlCol="0" anchor="ctr">
            <a:noAutofit/>
          </a:bodyPr>
          <a:lstStyle>
            <a:lvl1pPr marL="0" algn="l" defTabSz="914400" rtl="0" eaLnBrk="1" latinLnBrk="0" hangingPunct="1">
              <a:lnSpc>
                <a:spcPct val="90000"/>
              </a:lnSpc>
              <a:spcBef>
                <a:spcPct val="0"/>
              </a:spcBef>
              <a:buNone/>
              <a:defRPr lang="en-US" sz="4000" b="1" kern="1200" spc="-150">
                <a:solidFill>
                  <a:schemeClr val="tx1"/>
                </a:solidFill>
                <a:latin typeface="Century Gothic" panose="020B0502020202020204" pitchFamily="34" charset="0"/>
                <a:ea typeface="+mj-ea"/>
                <a:cs typeface="+mj-cs"/>
              </a:defRPr>
            </a:lvl1pPr>
          </a:lstStyle>
          <a:p>
            <a:r>
              <a:rPr lang="en-US" sz="3200" dirty="0"/>
              <a:t>Identification of the System Needs Methodology </a:t>
            </a:r>
          </a:p>
        </p:txBody>
      </p:sp>
      <p:sp>
        <p:nvSpPr>
          <p:cNvPr id="6" name="Nadpis 1"/>
          <p:cNvSpPr txBox="1">
            <a:spLocks/>
          </p:cNvSpPr>
          <p:nvPr/>
        </p:nvSpPr>
        <p:spPr>
          <a:xfrm>
            <a:off x="349516" y="907296"/>
            <a:ext cx="11509200" cy="496800"/>
          </a:xfrm>
          <a:prstGeom prst="rect">
            <a:avLst/>
          </a:prstGeom>
        </p:spPr>
        <p:txBody>
          <a:bodyPr vert="horz" lIns="91440" tIns="45720" rIns="91440" bIns="45720" rtlCol="0" anchor="ctr">
            <a:noAutofit/>
          </a:bodyPr>
          <a:lstStyle>
            <a:lvl1pPr marL="0" algn="l" defTabSz="914400" rtl="0" eaLnBrk="1" latinLnBrk="0" hangingPunct="1">
              <a:lnSpc>
                <a:spcPct val="90000"/>
              </a:lnSpc>
              <a:spcBef>
                <a:spcPct val="0"/>
              </a:spcBef>
              <a:buNone/>
              <a:defRPr lang="en-US" sz="4000" b="1" kern="1200" spc="-150">
                <a:solidFill>
                  <a:schemeClr val="tx1"/>
                </a:solidFill>
                <a:latin typeface="Century Gothic" panose="020B0502020202020204" pitchFamily="34" charset="0"/>
                <a:ea typeface="+mj-ea"/>
                <a:cs typeface="+mj-cs"/>
              </a:defRPr>
            </a:lvl1pPr>
          </a:lstStyle>
          <a:p>
            <a:r>
              <a:rPr lang="en-US" sz="2400" b="0" dirty="0"/>
              <a:t>2040 scenario considered</a:t>
            </a:r>
          </a:p>
        </p:txBody>
      </p:sp>
      <p:sp>
        <p:nvSpPr>
          <p:cNvPr id="7" name="Rettangolo arrotondato 6"/>
          <p:cNvSpPr/>
          <p:nvPr/>
        </p:nvSpPr>
        <p:spPr>
          <a:xfrm>
            <a:off x="7963081" y="962648"/>
            <a:ext cx="3261957" cy="247470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Nadpis 1"/>
          <p:cNvSpPr txBox="1">
            <a:spLocks/>
          </p:cNvSpPr>
          <p:nvPr/>
        </p:nvSpPr>
        <p:spPr>
          <a:xfrm>
            <a:off x="8118693" y="1134220"/>
            <a:ext cx="2950732" cy="496800"/>
          </a:xfrm>
          <a:prstGeom prst="rect">
            <a:avLst/>
          </a:prstGeom>
        </p:spPr>
        <p:txBody>
          <a:bodyPr vert="horz" lIns="91440" tIns="45720" rIns="91440" bIns="45720" rtlCol="0" anchor="ctr">
            <a:noAutofit/>
          </a:bodyPr>
          <a:lstStyle>
            <a:lvl1pPr marL="0" algn="l" defTabSz="914400" rtl="0" eaLnBrk="1" latinLnBrk="0" hangingPunct="1">
              <a:lnSpc>
                <a:spcPct val="90000"/>
              </a:lnSpc>
              <a:spcBef>
                <a:spcPct val="0"/>
              </a:spcBef>
              <a:buNone/>
              <a:defRPr lang="en-US" sz="4000" b="1" kern="1200" spc="-150">
                <a:solidFill>
                  <a:schemeClr val="tx1"/>
                </a:solidFill>
                <a:latin typeface="Century Gothic" panose="020B0502020202020204" pitchFamily="34" charset="0"/>
                <a:ea typeface="+mj-ea"/>
                <a:cs typeface="+mj-cs"/>
              </a:defRPr>
            </a:lvl1pPr>
          </a:lstStyle>
          <a:p>
            <a:r>
              <a:rPr lang="en-US" sz="1800" b="0" dirty="0"/>
              <a:t>Main update respect the TYNDP 2016</a:t>
            </a:r>
          </a:p>
        </p:txBody>
      </p:sp>
      <p:sp>
        <p:nvSpPr>
          <p:cNvPr id="9" name="Nadpis 1"/>
          <p:cNvSpPr txBox="1">
            <a:spLocks/>
          </p:cNvSpPr>
          <p:nvPr/>
        </p:nvSpPr>
        <p:spPr>
          <a:xfrm>
            <a:off x="8129199" y="1838430"/>
            <a:ext cx="2950732" cy="1298894"/>
          </a:xfrm>
          <a:prstGeom prst="rect">
            <a:avLst/>
          </a:prstGeom>
        </p:spPr>
        <p:txBody>
          <a:bodyPr vert="horz" lIns="91440" tIns="45720" rIns="91440" bIns="45720" rtlCol="0" anchor="ctr">
            <a:noAutofit/>
          </a:bodyPr>
          <a:lstStyle>
            <a:lvl1pPr marL="0" algn="l" defTabSz="914400" rtl="0" eaLnBrk="1" latinLnBrk="0" hangingPunct="1">
              <a:lnSpc>
                <a:spcPct val="90000"/>
              </a:lnSpc>
              <a:spcBef>
                <a:spcPct val="0"/>
              </a:spcBef>
              <a:buNone/>
              <a:defRPr lang="en-US" sz="4000" b="1" kern="1200" spc="-150">
                <a:solidFill>
                  <a:schemeClr val="tx1"/>
                </a:solidFill>
                <a:latin typeface="Century Gothic" panose="020B0502020202020204" pitchFamily="34" charset="0"/>
                <a:ea typeface="+mj-ea"/>
                <a:cs typeface="+mj-cs"/>
              </a:defRPr>
            </a:lvl1pPr>
          </a:lstStyle>
          <a:p>
            <a:r>
              <a:rPr lang="en-US" sz="1800" b="0" dirty="0">
                <a:solidFill>
                  <a:srgbClr val="002060"/>
                </a:solidFill>
              </a:rPr>
              <a:t>Full consistency  with the data considered  in scenario report published  for </a:t>
            </a:r>
            <a:r>
              <a:rPr lang="en-US" sz="1800" b="0" u="sng" dirty="0">
                <a:solidFill>
                  <a:srgbClr val="002060"/>
                </a:solidFill>
              </a:rPr>
              <a:t>consultation</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7402" y="1483405"/>
            <a:ext cx="6722655" cy="4752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Saetta 10"/>
          <p:cNvSpPr/>
          <p:nvPr/>
        </p:nvSpPr>
        <p:spPr>
          <a:xfrm rot="1758137">
            <a:off x="9387062" y="4993363"/>
            <a:ext cx="296797" cy="410977"/>
          </a:xfrm>
          <a:prstGeom prst="lightningBol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123"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907" t="30034" r="50000" b="21768"/>
          <a:stretch/>
        </p:blipFill>
        <p:spPr bwMode="auto">
          <a:xfrm>
            <a:off x="9354689" y="5549577"/>
            <a:ext cx="361543" cy="386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CasellaDiTesto 12"/>
          <p:cNvSpPr txBox="1"/>
          <p:nvPr/>
        </p:nvSpPr>
        <p:spPr>
          <a:xfrm>
            <a:off x="9716232" y="5044963"/>
            <a:ext cx="2182649" cy="307777"/>
          </a:xfrm>
          <a:prstGeom prst="rect">
            <a:avLst/>
          </a:prstGeom>
          <a:noFill/>
        </p:spPr>
        <p:txBody>
          <a:bodyPr wrap="none" rtlCol="0">
            <a:spAutoFit/>
          </a:bodyPr>
          <a:lstStyle/>
          <a:p>
            <a:r>
              <a:rPr lang="it-IT" sz="1400" dirty="0"/>
              <a:t>Total </a:t>
            </a:r>
            <a:r>
              <a:rPr lang="it-IT" sz="1400" dirty="0" err="1"/>
              <a:t>electricity</a:t>
            </a:r>
            <a:r>
              <a:rPr lang="it-IT" sz="1400" dirty="0"/>
              <a:t> </a:t>
            </a:r>
            <a:r>
              <a:rPr lang="it-IT" sz="1400" dirty="0" err="1"/>
              <a:t>renewables</a:t>
            </a:r>
            <a:endParaRPr lang="it-IT" sz="1400" dirty="0"/>
          </a:p>
        </p:txBody>
      </p:sp>
      <p:sp>
        <p:nvSpPr>
          <p:cNvPr id="16" name="CasellaDiTesto 15"/>
          <p:cNvSpPr txBox="1"/>
          <p:nvPr/>
        </p:nvSpPr>
        <p:spPr>
          <a:xfrm>
            <a:off x="9726738" y="5588817"/>
            <a:ext cx="1700017" cy="307777"/>
          </a:xfrm>
          <a:prstGeom prst="rect">
            <a:avLst/>
          </a:prstGeom>
          <a:noFill/>
        </p:spPr>
        <p:txBody>
          <a:bodyPr wrap="none" rtlCol="0">
            <a:spAutoFit/>
          </a:bodyPr>
          <a:lstStyle/>
          <a:p>
            <a:r>
              <a:rPr lang="it-IT" sz="1400" dirty="0"/>
              <a:t>Total gas </a:t>
            </a:r>
            <a:r>
              <a:rPr lang="it-IT" sz="1400" dirty="0" err="1"/>
              <a:t>renewables</a:t>
            </a:r>
            <a:endParaRPr lang="it-IT" sz="1400" dirty="0"/>
          </a:p>
        </p:txBody>
      </p:sp>
      <p:sp>
        <p:nvSpPr>
          <p:cNvPr id="17" name="Saetta 16"/>
          <p:cNvSpPr/>
          <p:nvPr/>
        </p:nvSpPr>
        <p:spPr>
          <a:xfrm rot="1758137">
            <a:off x="6165658" y="1547233"/>
            <a:ext cx="296797" cy="410977"/>
          </a:xfrm>
          <a:prstGeom prst="lightningBol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8"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907" t="30034" r="50000" b="21768"/>
          <a:stretch/>
        </p:blipFill>
        <p:spPr bwMode="auto">
          <a:xfrm>
            <a:off x="4651326" y="1597335"/>
            <a:ext cx="361543" cy="386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CasellaDiTesto 22"/>
          <p:cNvSpPr txBox="1"/>
          <p:nvPr/>
        </p:nvSpPr>
        <p:spPr>
          <a:xfrm>
            <a:off x="6287000" y="1919595"/>
            <a:ext cx="495649" cy="307777"/>
          </a:xfrm>
          <a:prstGeom prst="rect">
            <a:avLst/>
          </a:prstGeom>
          <a:noFill/>
        </p:spPr>
        <p:txBody>
          <a:bodyPr wrap="none" rtlCol="0">
            <a:spAutoFit/>
          </a:bodyPr>
          <a:lstStyle/>
          <a:p>
            <a:r>
              <a:rPr lang="it-IT" sz="1400" dirty="0"/>
              <a:t>53%</a:t>
            </a:r>
          </a:p>
        </p:txBody>
      </p:sp>
      <p:sp>
        <p:nvSpPr>
          <p:cNvPr id="24" name="CasellaDiTesto 23"/>
          <p:cNvSpPr txBox="1"/>
          <p:nvPr/>
        </p:nvSpPr>
        <p:spPr>
          <a:xfrm>
            <a:off x="4437118" y="1930101"/>
            <a:ext cx="404278" cy="307777"/>
          </a:xfrm>
          <a:prstGeom prst="rect">
            <a:avLst/>
          </a:prstGeom>
          <a:noFill/>
        </p:spPr>
        <p:txBody>
          <a:bodyPr wrap="none" rtlCol="0">
            <a:spAutoFit/>
          </a:bodyPr>
          <a:lstStyle/>
          <a:p>
            <a:r>
              <a:rPr lang="it-IT" sz="1400" dirty="0"/>
              <a:t>3%</a:t>
            </a:r>
          </a:p>
        </p:txBody>
      </p:sp>
      <p:grpSp>
        <p:nvGrpSpPr>
          <p:cNvPr id="12" name="Group 11">
            <a:extLst>
              <a:ext uri="{FF2B5EF4-FFF2-40B4-BE49-F238E27FC236}">
                <a16:creationId xmlns:a16="http://schemas.microsoft.com/office/drawing/2014/main" id="{263BE534-5D66-4620-877D-9F5790D069FE}"/>
              </a:ext>
            </a:extLst>
          </p:cNvPr>
          <p:cNvGrpSpPr/>
          <p:nvPr/>
        </p:nvGrpSpPr>
        <p:grpSpPr>
          <a:xfrm>
            <a:off x="4569208" y="4701659"/>
            <a:ext cx="495649" cy="749018"/>
            <a:chOff x="4476336" y="5091299"/>
            <a:chExt cx="495649" cy="749018"/>
          </a:xfrm>
        </p:grpSpPr>
        <p:sp>
          <p:nvSpPr>
            <p:cNvPr id="19" name="Saetta 18"/>
            <p:cNvSpPr/>
            <p:nvPr/>
          </p:nvSpPr>
          <p:spPr>
            <a:xfrm rot="1758137">
              <a:off x="4502927" y="5091299"/>
              <a:ext cx="296797" cy="410977"/>
            </a:xfrm>
            <a:prstGeom prst="lightningBol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5" name="CasellaDiTesto 24"/>
            <p:cNvSpPr txBox="1"/>
            <p:nvPr/>
          </p:nvSpPr>
          <p:spPr>
            <a:xfrm>
              <a:off x="4476336" y="5532540"/>
              <a:ext cx="495649" cy="307777"/>
            </a:xfrm>
            <a:prstGeom prst="rect">
              <a:avLst/>
            </a:prstGeom>
            <a:noFill/>
          </p:spPr>
          <p:txBody>
            <a:bodyPr wrap="none" rtlCol="0">
              <a:spAutoFit/>
            </a:bodyPr>
            <a:lstStyle/>
            <a:p>
              <a:r>
                <a:rPr lang="it-IT" sz="1400" dirty="0"/>
                <a:t>75%</a:t>
              </a:r>
            </a:p>
          </p:txBody>
        </p:sp>
      </p:grpSp>
      <p:grpSp>
        <p:nvGrpSpPr>
          <p:cNvPr id="10" name="Group 9">
            <a:extLst>
              <a:ext uri="{FF2B5EF4-FFF2-40B4-BE49-F238E27FC236}">
                <a16:creationId xmlns:a16="http://schemas.microsoft.com/office/drawing/2014/main" id="{BB8C6433-DFED-464C-892A-D63C1492EAC7}"/>
              </a:ext>
            </a:extLst>
          </p:cNvPr>
          <p:cNvGrpSpPr/>
          <p:nvPr/>
        </p:nvGrpSpPr>
        <p:grpSpPr>
          <a:xfrm>
            <a:off x="2906821" y="4683854"/>
            <a:ext cx="495649" cy="698916"/>
            <a:chOff x="2941774" y="5141401"/>
            <a:chExt cx="495649" cy="698916"/>
          </a:xfrm>
        </p:grpSpPr>
        <p:pic>
          <p:nvPicPr>
            <p:cNvPr id="20"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907" t="30034" r="50000" b="21768"/>
            <a:stretch/>
          </p:blipFill>
          <p:spPr bwMode="auto">
            <a:xfrm>
              <a:off x="2988595" y="5141401"/>
              <a:ext cx="361543" cy="386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CasellaDiTesto 25"/>
            <p:cNvSpPr txBox="1"/>
            <p:nvPr/>
          </p:nvSpPr>
          <p:spPr>
            <a:xfrm>
              <a:off x="2941774" y="5532540"/>
              <a:ext cx="495649" cy="307777"/>
            </a:xfrm>
            <a:prstGeom prst="rect">
              <a:avLst/>
            </a:prstGeom>
            <a:noFill/>
          </p:spPr>
          <p:txBody>
            <a:bodyPr wrap="none" rtlCol="0">
              <a:spAutoFit/>
            </a:bodyPr>
            <a:lstStyle/>
            <a:p>
              <a:r>
                <a:rPr lang="it-IT" sz="1400" dirty="0"/>
                <a:t>11%</a:t>
              </a:r>
            </a:p>
          </p:txBody>
        </p:sp>
      </p:grpSp>
      <p:grpSp>
        <p:nvGrpSpPr>
          <p:cNvPr id="4" name="Group 3">
            <a:extLst>
              <a:ext uri="{FF2B5EF4-FFF2-40B4-BE49-F238E27FC236}">
                <a16:creationId xmlns:a16="http://schemas.microsoft.com/office/drawing/2014/main" id="{52522D25-1D07-41FF-83C9-F1CE8A21367F}"/>
              </a:ext>
            </a:extLst>
          </p:cNvPr>
          <p:cNvGrpSpPr/>
          <p:nvPr/>
        </p:nvGrpSpPr>
        <p:grpSpPr>
          <a:xfrm>
            <a:off x="7918150" y="4718284"/>
            <a:ext cx="495649" cy="769973"/>
            <a:chOff x="7751613" y="5070344"/>
            <a:chExt cx="495649" cy="769973"/>
          </a:xfrm>
        </p:grpSpPr>
        <p:sp>
          <p:nvSpPr>
            <p:cNvPr id="21" name="Saetta 20"/>
            <p:cNvSpPr/>
            <p:nvPr/>
          </p:nvSpPr>
          <p:spPr>
            <a:xfrm rot="1758137">
              <a:off x="7799433" y="5070344"/>
              <a:ext cx="296797" cy="410977"/>
            </a:xfrm>
            <a:prstGeom prst="lightningBol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7" name="CasellaDiTesto 26"/>
            <p:cNvSpPr txBox="1"/>
            <p:nvPr/>
          </p:nvSpPr>
          <p:spPr>
            <a:xfrm>
              <a:off x="7751613" y="5532540"/>
              <a:ext cx="495649" cy="307777"/>
            </a:xfrm>
            <a:prstGeom prst="rect">
              <a:avLst/>
            </a:prstGeom>
            <a:noFill/>
          </p:spPr>
          <p:txBody>
            <a:bodyPr wrap="none" rtlCol="0">
              <a:spAutoFit/>
            </a:bodyPr>
            <a:lstStyle/>
            <a:p>
              <a:r>
                <a:rPr lang="it-IT" sz="1400" dirty="0"/>
                <a:t>65%</a:t>
              </a:r>
            </a:p>
          </p:txBody>
        </p:sp>
      </p:grpSp>
      <p:grpSp>
        <p:nvGrpSpPr>
          <p:cNvPr id="2" name="Group 1">
            <a:extLst>
              <a:ext uri="{FF2B5EF4-FFF2-40B4-BE49-F238E27FC236}">
                <a16:creationId xmlns:a16="http://schemas.microsoft.com/office/drawing/2014/main" id="{234914A0-6681-44E7-A580-F570DE336402}"/>
              </a:ext>
            </a:extLst>
          </p:cNvPr>
          <p:cNvGrpSpPr/>
          <p:nvPr/>
        </p:nvGrpSpPr>
        <p:grpSpPr>
          <a:xfrm>
            <a:off x="6221286" y="4762374"/>
            <a:ext cx="407632" cy="629116"/>
            <a:chOff x="6360356" y="5257549"/>
            <a:chExt cx="407632" cy="629116"/>
          </a:xfrm>
        </p:grpSpPr>
        <p:pic>
          <p:nvPicPr>
            <p:cNvPr id="22" name="Picture 3"/>
            <p:cNvPicPr>
              <a:picLocks noChangeAspect="1" noChangeArrowheads="1"/>
            </p:cNvPicPr>
            <p:nvPr/>
          </p:nvPicPr>
          <p:blipFill rotWithShape="1">
            <a:blip r:embed="rId3" cstate="print">
              <a:clrChange>
                <a:clrFrom>
                  <a:srgbClr val="FFFDFF"/>
                </a:clrFrom>
                <a:clrTo>
                  <a:srgbClr val="FFFDFF">
                    <a:alpha val="0"/>
                  </a:srgbClr>
                </a:clrTo>
              </a:clrChange>
              <a:extLst>
                <a:ext uri="{28A0092B-C50C-407E-A947-70E740481C1C}">
                  <a14:useLocalDpi xmlns:a14="http://schemas.microsoft.com/office/drawing/2010/main" val="0"/>
                </a:ext>
              </a:extLst>
            </a:blip>
            <a:srcRect l="13907" t="30034" r="50000" b="21768"/>
            <a:stretch/>
          </p:blipFill>
          <p:spPr bwMode="auto">
            <a:xfrm>
              <a:off x="6360356" y="5257549"/>
              <a:ext cx="361543" cy="386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CasellaDiTesto 27"/>
            <p:cNvSpPr txBox="1"/>
            <p:nvPr/>
          </p:nvSpPr>
          <p:spPr>
            <a:xfrm>
              <a:off x="6363710" y="5578888"/>
              <a:ext cx="404278" cy="307777"/>
            </a:xfrm>
            <a:prstGeom prst="rect">
              <a:avLst/>
            </a:prstGeom>
            <a:noFill/>
          </p:spPr>
          <p:txBody>
            <a:bodyPr wrap="none" rtlCol="0">
              <a:spAutoFit/>
            </a:bodyPr>
            <a:lstStyle/>
            <a:p>
              <a:r>
                <a:rPr lang="it-IT" sz="1400" dirty="0"/>
                <a:t>7%</a:t>
              </a:r>
            </a:p>
          </p:txBody>
        </p:sp>
      </p:grpSp>
      <p:pic>
        <p:nvPicPr>
          <p:cNvPr id="31"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2026" t="42511" r="28750" b="45366"/>
          <a:stretch/>
        </p:blipFill>
        <p:spPr bwMode="auto">
          <a:xfrm>
            <a:off x="8418247" y="3119363"/>
            <a:ext cx="1916402" cy="635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7673" t="42888" r="71120" b="43697"/>
          <a:stretch/>
        </p:blipFill>
        <p:spPr bwMode="auto">
          <a:xfrm>
            <a:off x="10163147" y="2959763"/>
            <a:ext cx="1812556" cy="917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 name="Rettangolo arrotondato 32"/>
          <p:cNvSpPr/>
          <p:nvPr/>
        </p:nvSpPr>
        <p:spPr>
          <a:xfrm>
            <a:off x="69536" y="4477408"/>
            <a:ext cx="2705200" cy="189961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4" name="Nadpis 1"/>
          <p:cNvSpPr txBox="1">
            <a:spLocks/>
          </p:cNvSpPr>
          <p:nvPr/>
        </p:nvSpPr>
        <p:spPr>
          <a:xfrm>
            <a:off x="233079" y="4527207"/>
            <a:ext cx="2156217" cy="496800"/>
          </a:xfrm>
          <a:prstGeom prst="rect">
            <a:avLst/>
          </a:prstGeom>
        </p:spPr>
        <p:txBody>
          <a:bodyPr vert="horz" lIns="91440" tIns="45720" rIns="91440" bIns="45720" rtlCol="0" anchor="ctr">
            <a:noAutofit/>
          </a:bodyPr>
          <a:lstStyle>
            <a:lvl1pPr marL="0" algn="l" defTabSz="914400" rtl="0" eaLnBrk="1" latinLnBrk="0" hangingPunct="1">
              <a:lnSpc>
                <a:spcPct val="90000"/>
              </a:lnSpc>
              <a:spcBef>
                <a:spcPct val="0"/>
              </a:spcBef>
              <a:buNone/>
              <a:defRPr lang="en-US" sz="4000" b="1" kern="1200" spc="-150">
                <a:solidFill>
                  <a:schemeClr val="tx1"/>
                </a:solidFill>
                <a:latin typeface="Century Gothic" panose="020B0502020202020204" pitchFamily="34" charset="0"/>
                <a:ea typeface="+mj-ea"/>
                <a:cs typeface="+mj-cs"/>
              </a:defRPr>
            </a:lvl1pPr>
          </a:lstStyle>
          <a:p>
            <a:r>
              <a:rPr lang="en-US" sz="1800" b="0" dirty="0"/>
              <a:t>Status</a:t>
            </a:r>
          </a:p>
        </p:txBody>
      </p:sp>
      <p:sp>
        <p:nvSpPr>
          <p:cNvPr id="35" name="Nadpis 1"/>
          <p:cNvSpPr txBox="1">
            <a:spLocks/>
          </p:cNvSpPr>
          <p:nvPr/>
        </p:nvSpPr>
        <p:spPr>
          <a:xfrm>
            <a:off x="69536" y="4928398"/>
            <a:ext cx="2705200" cy="1298894"/>
          </a:xfrm>
          <a:prstGeom prst="rect">
            <a:avLst/>
          </a:prstGeom>
        </p:spPr>
        <p:txBody>
          <a:bodyPr vert="horz" lIns="91440" tIns="45720" rIns="91440" bIns="45720" rtlCol="0" anchor="ctr">
            <a:noAutofit/>
          </a:bodyPr>
          <a:lstStyle>
            <a:lvl1pPr marL="0" algn="l" defTabSz="914400" rtl="0" eaLnBrk="1" latinLnBrk="0" hangingPunct="1">
              <a:lnSpc>
                <a:spcPct val="90000"/>
              </a:lnSpc>
              <a:spcBef>
                <a:spcPct val="0"/>
              </a:spcBef>
              <a:buNone/>
              <a:defRPr lang="en-US" sz="4000" b="1" kern="1200" spc="-150">
                <a:solidFill>
                  <a:schemeClr val="tx1"/>
                </a:solidFill>
                <a:latin typeface="Century Gothic" panose="020B0502020202020204" pitchFamily="34" charset="0"/>
                <a:ea typeface="+mj-ea"/>
                <a:cs typeface="+mj-cs"/>
              </a:defRPr>
            </a:lvl1pPr>
          </a:lstStyle>
          <a:p>
            <a:r>
              <a:rPr lang="en-US" sz="1800" b="0" dirty="0">
                <a:solidFill>
                  <a:srgbClr val="002060"/>
                </a:solidFill>
              </a:rPr>
              <a:t>Consulted between 2/10 and 11/11.</a:t>
            </a:r>
          </a:p>
          <a:p>
            <a:r>
              <a:rPr lang="en-US" sz="1800" b="0" u="sng" dirty="0">
                <a:solidFill>
                  <a:srgbClr val="002060"/>
                </a:solidFill>
              </a:rPr>
              <a:t>Under  preparation the final release</a:t>
            </a:r>
          </a:p>
        </p:txBody>
      </p:sp>
    </p:spTree>
    <p:extLst>
      <p:ext uri="{BB962C8B-B14F-4D97-AF65-F5344CB8AC3E}">
        <p14:creationId xmlns:p14="http://schemas.microsoft.com/office/powerpoint/2010/main" val="24277909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p:cNvSpPr>
            <a:spLocks noGrp="1"/>
          </p:cNvSpPr>
          <p:nvPr>
            <p:ph type="sldNum" sz="quarter" idx="10"/>
          </p:nvPr>
        </p:nvSpPr>
        <p:spPr/>
        <p:txBody>
          <a:bodyPr/>
          <a:lstStyle/>
          <a:p>
            <a:r>
              <a:rPr lang="en-US"/>
              <a:t>Page </a:t>
            </a:r>
            <a:fld id="{56F93B5C-994F-4CF8-BA39-DF9845E6AEA6}" type="slidenum">
              <a:rPr lang="en-US" smtClean="0"/>
              <a:pPr/>
              <a:t>12</a:t>
            </a:fld>
            <a:endParaRPr lang="en-US" dirty="0"/>
          </a:p>
        </p:txBody>
      </p:sp>
      <p:sp>
        <p:nvSpPr>
          <p:cNvPr id="7" name="Nadpis 1"/>
          <p:cNvSpPr txBox="1">
            <a:spLocks/>
          </p:cNvSpPr>
          <p:nvPr/>
        </p:nvSpPr>
        <p:spPr>
          <a:xfrm>
            <a:off x="347244" y="440992"/>
            <a:ext cx="11509200" cy="496800"/>
          </a:xfrm>
          <a:prstGeom prst="rect">
            <a:avLst/>
          </a:prstGeom>
        </p:spPr>
        <p:txBody>
          <a:bodyPr vert="horz" lIns="91440" tIns="45720" rIns="91440" bIns="45720" rtlCol="0" anchor="ctr">
            <a:noAutofit/>
          </a:bodyPr>
          <a:lstStyle>
            <a:lvl1pPr marL="0" algn="l" defTabSz="914400" rtl="0" eaLnBrk="1" latinLnBrk="0" hangingPunct="1">
              <a:lnSpc>
                <a:spcPct val="90000"/>
              </a:lnSpc>
              <a:spcBef>
                <a:spcPct val="0"/>
              </a:spcBef>
              <a:buNone/>
              <a:defRPr lang="en-US" sz="4000" b="1" kern="1200" spc="-150">
                <a:solidFill>
                  <a:schemeClr val="tx1"/>
                </a:solidFill>
                <a:latin typeface="Century Gothic" panose="020B0502020202020204" pitchFamily="34" charset="0"/>
                <a:ea typeface="+mj-ea"/>
                <a:cs typeface="+mj-cs"/>
              </a:defRPr>
            </a:lvl1pPr>
          </a:lstStyle>
          <a:p>
            <a:r>
              <a:rPr lang="en-US" sz="3200" dirty="0"/>
              <a:t>Identification of the System Needs Methodology </a:t>
            </a:r>
          </a:p>
        </p:txBody>
      </p:sp>
      <p:sp>
        <p:nvSpPr>
          <p:cNvPr id="8" name="Nadpis 1"/>
          <p:cNvSpPr txBox="1">
            <a:spLocks/>
          </p:cNvSpPr>
          <p:nvPr/>
        </p:nvSpPr>
        <p:spPr>
          <a:xfrm>
            <a:off x="349516" y="907296"/>
            <a:ext cx="11509200" cy="496800"/>
          </a:xfrm>
          <a:prstGeom prst="rect">
            <a:avLst/>
          </a:prstGeom>
        </p:spPr>
        <p:txBody>
          <a:bodyPr vert="horz" lIns="91440" tIns="45720" rIns="91440" bIns="45720" rtlCol="0" anchor="ctr">
            <a:noAutofit/>
          </a:bodyPr>
          <a:lstStyle>
            <a:lvl1pPr marL="0" algn="l" defTabSz="914400" rtl="0" eaLnBrk="1" latinLnBrk="0" hangingPunct="1">
              <a:lnSpc>
                <a:spcPct val="90000"/>
              </a:lnSpc>
              <a:spcBef>
                <a:spcPct val="0"/>
              </a:spcBef>
              <a:buNone/>
              <a:defRPr lang="en-US" sz="4000" b="1" kern="1200" spc="-150">
                <a:solidFill>
                  <a:schemeClr val="tx1"/>
                </a:solidFill>
                <a:latin typeface="Century Gothic" panose="020B0502020202020204" pitchFamily="34" charset="0"/>
                <a:ea typeface="+mj-ea"/>
                <a:cs typeface="+mj-cs"/>
              </a:defRPr>
            </a:lvl1pPr>
          </a:lstStyle>
          <a:p>
            <a:r>
              <a:rPr lang="en-US" sz="2400" b="0" dirty="0"/>
              <a:t>System Model considered</a:t>
            </a:r>
          </a:p>
        </p:txBody>
      </p:sp>
      <p:graphicFrame>
        <p:nvGraphicFramePr>
          <p:cNvPr id="5" name="Diagramma 4"/>
          <p:cNvGraphicFramePr/>
          <p:nvPr>
            <p:extLst>
              <p:ext uri="{D42A27DB-BD31-4B8C-83A1-F6EECF244321}">
                <p14:modId xmlns:p14="http://schemas.microsoft.com/office/powerpoint/2010/main" val="2849286343"/>
              </p:ext>
            </p:extLst>
          </p:nvPr>
        </p:nvGraphicFramePr>
        <p:xfrm>
          <a:off x="266208" y="357048"/>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ttangolo arrotondato 5"/>
          <p:cNvSpPr/>
          <p:nvPr/>
        </p:nvSpPr>
        <p:spPr>
          <a:xfrm>
            <a:off x="264161" y="5239939"/>
            <a:ext cx="8130048" cy="155232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Nadpis 1"/>
          <p:cNvSpPr txBox="1">
            <a:spLocks/>
          </p:cNvSpPr>
          <p:nvPr/>
        </p:nvSpPr>
        <p:spPr>
          <a:xfrm>
            <a:off x="2993400" y="4732979"/>
            <a:ext cx="2671570" cy="496800"/>
          </a:xfrm>
          <a:prstGeom prst="rect">
            <a:avLst/>
          </a:prstGeom>
          <a:solidFill>
            <a:schemeClr val="bg1"/>
          </a:solidFill>
        </p:spPr>
        <p:txBody>
          <a:bodyPr vert="horz" lIns="91440" tIns="45720" rIns="91440" bIns="45720" rtlCol="0" anchor="ctr">
            <a:noAutofit/>
          </a:bodyPr>
          <a:lstStyle>
            <a:lvl1pPr marL="0" algn="l" defTabSz="914400" rtl="0" eaLnBrk="1" latinLnBrk="0" hangingPunct="1">
              <a:lnSpc>
                <a:spcPct val="90000"/>
              </a:lnSpc>
              <a:spcBef>
                <a:spcPct val="0"/>
              </a:spcBef>
              <a:buNone/>
              <a:defRPr lang="en-US" sz="4000" b="1" kern="1200" spc="-150">
                <a:solidFill>
                  <a:schemeClr val="tx1"/>
                </a:solidFill>
                <a:latin typeface="Century Gothic" panose="020B0502020202020204" pitchFamily="34" charset="0"/>
                <a:ea typeface="+mj-ea"/>
                <a:cs typeface="+mj-cs"/>
              </a:defRPr>
            </a:lvl1pPr>
          </a:lstStyle>
          <a:p>
            <a:pPr algn="ctr"/>
            <a:r>
              <a:rPr lang="en-US" sz="1800" b="0" dirty="0"/>
              <a:t>Main update respect the TYNDP 2016</a:t>
            </a:r>
          </a:p>
        </p:txBody>
      </p:sp>
      <p:sp>
        <p:nvSpPr>
          <p:cNvPr id="2" name="CasellaDiTesto 1"/>
          <p:cNvSpPr txBox="1"/>
          <p:nvPr/>
        </p:nvSpPr>
        <p:spPr>
          <a:xfrm>
            <a:off x="546445" y="5239939"/>
            <a:ext cx="2412177" cy="1477328"/>
          </a:xfrm>
          <a:prstGeom prst="rect">
            <a:avLst/>
          </a:prstGeom>
          <a:noFill/>
        </p:spPr>
        <p:txBody>
          <a:bodyPr wrap="square" rtlCol="0">
            <a:spAutoFit/>
          </a:bodyPr>
          <a:lstStyle/>
          <a:p>
            <a:pPr marL="285750" lvl="0" indent="-285750">
              <a:buFont typeface="Arial" panose="020B0604020202020204" pitchFamily="34" charset="0"/>
              <a:buChar char="•"/>
            </a:pPr>
            <a:r>
              <a:rPr lang="it-IT" dirty="0" err="1">
                <a:latin typeface="Century Gothic" panose="020B0502020202020204" pitchFamily="34" charset="0"/>
              </a:rPr>
              <a:t>Additional</a:t>
            </a:r>
            <a:r>
              <a:rPr lang="it-IT" dirty="0">
                <a:latin typeface="Century Gothic" panose="020B0502020202020204" pitchFamily="34" charset="0"/>
              </a:rPr>
              <a:t> </a:t>
            </a:r>
            <a:r>
              <a:rPr lang="it-IT" dirty="0" err="1">
                <a:latin typeface="Century Gothic" panose="020B0502020202020204" pitchFamily="34" charset="0"/>
              </a:rPr>
              <a:t>internal</a:t>
            </a:r>
            <a:r>
              <a:rPr lang="it-IT" dirty="0">
                <a:latin typeface="Century Gothic" panose="020B0502020202020204" pitchFamily="34" charset="0"/>
              </a:rPr>
              <a:t> </a:t>
            </a:r>
            <a:r>
              <a:rPr lang="it-IT" dirty="0" err="1">
                <a:latin typeface="Century Gothic" panose="020B0502020202020204" pitchFamily="34" charset="0"/>
              </a:rPr>
              <a:t>nodes</a:t>
            </a:r>
            <a:r>
              <a:rPr lang="it-IT" dirty="0">
                <a:latin typeface="Century Gothic" panose="020B0502020202020204" pitchFamily="34" charset="0"/>
              </a:rPr>
              <a:t> </a:t>
            </a:r>
            <a:r>
              <a:rPr lang="it-IT" dirty="0" err="1">
                <a:latin typeface="Century Gothic" panose="020B0502020202020204" pitchFamily="34" charset="0"/>
              </a:rPr>
              <a:t>included</a:t>
            </a:r>
            <a:endParaRPr lang="it-IT" dirty="0">
              <a:latin typeface="Century Gothic" panose="020B0502020202020204" pitchFamily="34" charset="0"/>
            </a:endParaRPr>
          </a:p>
          <a:p>
            <a:pPr marL="285750" lvl="0" indent="-285750">
              <a:buFont typeface="Arial" panose="020B0604020202020204" pitchFamily="34" charset="0"/>
              <a:buChar char="•"/>
            </a:pPr>
            <a:r>
              <a:rPr lang="it-IT" dirty="0" err="1">
                <a:latin typeface="Century Gothic" panose="020B0502020202020204" pitchFamily="34" charset="0"/>
              </a:rPr>
              <a:t>Turkey</a:t>
            </a:r>
            <a:r>
              <a:rPr lang="it-IT" dirty="0">
                <a:latin typeface="Century Gothic" panose="020B0502020202020204" pitchFamily="34" charset="0"/>
              </a:rPr>
              <a:t> and Malta </a:t>
            </a:r>
            <a:r>
              <a:rPr lang="it-IT" dirty="0" err="1">
                <a:latin typeface="Century Gothic" panose="020B0502020202020204" pitchFamily="34" charset="0"/>
              </a:rPr>
              <a:t>already</a:t>
            </a:r>
            <a:r>
              <a:rPr lang="it-IT" dirty="0">
                <a:latin typeface="Century Gothic" panose="020B0502020202020204" pitchFamily="34" charset="0"/>
              </a:rPr>
              <a:t> </a:t>
            </a:r>
            <a:r>
              <a:rPr lang="it-IT" dirty="0" err="1">
                <a:latin typeface="Century Gothic" panose="020B0502020202020204" pitchFamily="34" charset="0"/>
              </a:rPr>
              <a:t>included</a:t>
            </a:r>
            <a:endParaRPr lang="it-IT" dirty="0">
              <a:latin typeface="Century Gothic" panose="020B0502020202020204" pitchFamily="34" charset="0"/>
            </a:endParaRPr>
          </a:p>
        </p:txBody>
      </p:sp>
      <p:sp>
        <p:nvSpPr>
          <p:cNvPr id="10" name="CasellaDiTesto 9"/>
          <p:cNvSpPr txBox="1"/>
          <p:nvPr/>
        </p:nvSpPr>
        <p:spPr>
          <a:xfrm>
            <a:off x="3436875" y="5239939"/>
            <a:ext cx="2359541" cy="1200329"/>
          </a:xfrm>
          <a:prstGeom prst="rect">
            <a:avLst/>
          </a:prstGeom>
          <a:noFill/>
        </p:spPr>
        <p:txBody>
          <a:bodyPr wrap="square" rtlCol="0">
            <a:spAutoFit/>
          </a:bodyPr>
          <a:lstStyle/>
          <a:p>
            <a:pPr marL="285750" lvl="0" indent="-285750">
              <a:buFont typeface="Arial" panose="020B0604020202020204" pitchFamily="34" charset="0"/>
              <a:buChar char="•"/>
            </a:pPr>
            <a:r>
              <a:rPr lang="it-IT" dirty="0" err="1">
                <a:latin typeface="Century Gothic" panose="020B0502020202020204" pitchFamily="34" charset="0"/>
              </a:rPr>
              <a:t>Demand</a:t>
            </a:r>
            <a:r>
              <a:rPr lang="it-IT" dirty="0">
                <a:latin typeface="Century Gothic" panose="020B0502020202020204" pitchFamily="34" charset="0"/>
              </a:rPr>
              <a:t> side </a:t>
            </a:r>
            <a:r>
              <a:rPr lang="it-IT" dirty="0" err="1">
                <a:latin typeface="Century Gothic" panose="020B0502020202020204" pitchFamily="34" charset="0"/>
              </a:rPr>
              <a:t>response</a:t>
            </a:r>
            <a:endParaRPr lang="it-IT" dirty="0">
              <a:latin typeface="Century Gothic" panose="020B0502020202020204" pitchFamily="34" charset="0"/>
            </a:endParaRPr>
          </a:p>
          <a:p>
            <a:pPr marL="285750" lvl="0" indent="-285750">
              <a:buFont typeface="Arial" panose="020B0604020202020204" pitchFamily="34" charset="0"/>
              <a:buChar char="•"/>
            </a:pPr>
            <a:r>
              <a:rPr lang="it-IT" dirty="0">
                <a:latin typeface="Century Gothic" panose="020B0502020202020204" pitchFamily="34" charset="0"/>
              </a:rPr>
              <a:t>Price band for OTH generation</a:t>
            </a:r>
          </a:p>
        </p:txBody>
      </p:sp>
      <p:sp>
        <p:nvSpPr>
          <p:cNvPr id="11" name="CasellaDiTesto 10"/>
          <p:cNvSpPr txBox="1"/>
          <p:nvPr/>
        </p:nvSpPr>
        <p:spPr>
          <a:xfrm>
            <a:off x="6348242" y="5314940"/>
            <a:ext cx="2285968" cy="1477328"/>
          </a:xfrm>
          <a:prstGeom prst="rect">
            <a:avLst/>
          </a:prstGeom>
          <a:noFill/>
        </p:spPr>
        <p:txBody>
          <a:bodyPr wrap="square" rtlCol="0">
            <a:spAutoFit/>
          </a:bodyPr>
          <a:lstStyle/>
          <a:p>
            <a:pPr marL="285750" lvl="0" indent="-285750">
              <a:buFont typeface="Arial" panose="020B0604020202020204" pitchFamily="34" charset="0"/>
              <a:buChar char="•"/>
            </a:pPr>
            <a:r>
              <a:rPr lang="it-IT" dirty="0">
                <a:latin typeface="Century Gothic" panose="020B0502020202020204" pitchFamily="34" charset="0"/>
              </a:rPr>
              <a:t>3 </a:t>
            </a:r>
            <a:r>
              <a:rPr lang="it-IT" dirty="0" err="1">
                <a:latin typeface="Century Gothic" panose="020B0502020202020204" pitchFamily="34" charset="0"/>
              </a:rPr>
              <a:t>climate</a:t>
            </a:r>
            <a:r>
              <a:rPr lang="it-IT" dirty="0">
                <a:latin typeface="Century Gothic" panose="020B0502020202020204" pitchFamily="34" charset="0"/>
              </a:rPr>
              <a:t> </a:t>
            </a:r>
            <a:r>
              <a:rPr lang="it-IT" dirty="0" err="1">
                <a:latin typeface="Century Gothic" panose="020B0502020202020204" pitchFamily="34" charset="0"/>
              </a:rPr>
              <a:t>conditions</a:t>
            </a:r>
            <a:r>
              <a:rPr lang="it-IT" dirty="0">
                <a:latin typeface="Century Gothic" panose="020B0502020202020204" pitchFamily="34" charset="0"/>
              </a:rPr>
              <a:t> </a:t>
            </a:r>
            <a:r>
              <a:rPr lang="it-IT" dirty="0" err="1">
                <a:latin typeface="Century Gothic" panose="020B0502020202020204" pitchFamily="34" charset="0"/>
              </a:rPr>
              <a:t>considered</a:t>
            </a:r>
            <a:r>
              <a:rPr lang="it-IT" dirty="0">
                <a:latin typeface="Century Gothic" panose="020B0502020202020204" pitchFamily="34" charset="0"/>
              </a:rPr>
              <a:t> (</a:t>
            </a:r>
            <a:r>
              <a:rPr lang="it-IT" dirty="0" err="1">
                <a:latin typeface="Century Gothic" panose="020B0502020202020204" pitchFamily="34" charset="0"/>
              </a:rPr>
              <a:t>clustering</a:t>
            </a:r>
            <a:r>
              <a:rPr lang="it-IT" dirty="0">
                <a:latin typeface="Century Gothic" panose="020B0502020202020204" pitchFamily="34" charset="0"/>
              </a:rPr>
              <a:t> </a:t>
            </a:r>
            <a:r>
              <a:rPr lang="it-IT" dirty="0" err="1">
                <a:latin typeface="Century Gothic" panose="020B0502020202020204" pitchFamily="34" charset="0"/>
              </a:rPr>
              <a:t>analysis</a:t>
            </a:r>
            <a:r>
              <a:rPr lang="it-IT" dirty="0">
                <a:latin typeface="Century Gothic" panose="020B0502020202020204" pitchFamily="34" charset="0"/>
              </a:rPr>
              <a:t>)</a:t>
            </a:r>
          </a:p>
        </p:txBody>
      </p:sp>
      <p:sp>
        <p:nvSpPr>
          <p:cNvPr id="13" name="Nadpis 1"/>
          <p:cNvSpPr txBox="1">
            <a:spLocks/>
          </p:cNvSpPr>
          <p:nvPr/>
        </p:nvSpPr>
        <p:spPr>
          <a:xfrm>
            <a:off x="9112936" y="2878940"/>
            <a:ext cx="2950732" cy="1298894"/>
          </a:xfrm>
          <a:prstGeom prst="rect">
            <a:avLst/>
          </a:prstGeom>
        </p:spPr>
        <p:txBody>
          <a:bodyPr vert="horz" lIns="91440" tIns="45720" rIns="91440" bIns="45720" rtlCol="0" anchor="ctr">
            <a:noAutofit/>
          </a:bodyPr>
          <a:lstStyle>
            <a:lvl1pPr marL="0" algn="l" defTabSz="914400" rtl="0" eaLnBrk="1" latinLnBrk="0" hangingPunct="1">
              <a:lnSpc>
                <a:spcPct val="90000"/>
              </a:lnSpc>
              <a:spcBef>
                <a:spcPct val="0"/>
              </a:spcBef>
              <a:buNone/>
              <a:defRPr lang="en-US" sz="4000" b="1" kern="1200" spc="-150">
                <a:solidFill>
                  <a:schemeClr val="tx1"/>
                </a:solidFill>
                <a:latin typeface="Century Gothic" panose="020B0502020202020204" pitchFamily="34" charset="0"/>
                <a:ea typeface="+mj-ea"/>
                <a:cs typeface="+mj-cs"/>
              </a:defRPr>
            </a:lvl1pPr>
          </a:lstStyle>
          <a:p>
            <a:pPr algn="just"/>
            <a:r>
              <a:rPr lang="en-US" sz="1800" b="0" i="1" dirty="0">
                <a:solidFill>
                  <a:srgbClr val="002060"/>
                </a:solidFill>
              </a:rPr>
              <a:t>Data and parameters fully discussed and  analyzed  by all TSOs</a:t>
            </a:r>
            <a:endParaRPr lang="en-US" sz="1800" b="0" i="1" u="sng" dirty="0">
              <a:solidFill>
                <a:srgbClr val="002060"/>
              </a:solidFill>
            </a:endParaRPr>
          </a:p>
        </p:txBody>
      </p:sp>
    </p:spTree>
    <p:extLst>
      <p:ext uri="{BB962C8B-B14F-4D97-AF65-F5344CB8AC3E}">
        <p14:creationId xmlns:p14="http://schemas.microsoft.com/office/powerpoint/2010/main" val="38620946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Nadpis 1"/>
          <p:cNvSpPr txBox="1">
            <a:spLocks/>
          </p:cNvSpPr>
          <p:nvPr/>
        </p:nvSpPr>
        <p:spPr>
          <a:xfrm>
            <a:off x="347244" y="440992"/>
            <a:ext cx="11509200" cy="496800"/>
          </a:xfrm>
          <a:prstGeom prst="rect">
            <a:avLst/>
          </a:prstGeom>
        </p:spPr>
        <p:txBody>
          <a:bodyPr vert="horz" lIns="91440" tIns="45720" rIns="91440" bIns="45720" rtlCol="0" anchor="ctr">
            <a:noAutofit/>
          </a:bodyPr>
          <a:lstStyle>
            <a:lvl1pPr marL="0" algn="l" defTabSz="914400" rtl="0" eaLnBrk="1" latinLnBrk="0" hangingPunct="1">
              <a:lnSpc>
                <a:spcPct val="90000"/>
              </a:lnSpc>
              <a:spcBef>
                <a:spcPct val="0"/>
              </a:spcBef>
              <a:buNone/>
              <a:defRPr lang="en-US" sz="4000" b="1" kern="1200" spc="-150">
                <a:solidFill>
                  <a:schemeClr val="tx1"/>
                </a:solidFill>
                <a:latin typeface="Century Gothic" panose="020B0502020202020204" pitchFamily="34" charset="0"/>
                <a:ea typeface="+mj-ea"/>
                <a:cs typeface="+mj-cs"/>
              </a:defRPr>
            </a:lvl1pPr>
          </a:lstStyle>
          <a:p>
            <a:r>
              <a:rPr lang="en-US" sz="3200" dirty="0"/>
              <a:t>Identification of the System Needs Methodology </a:t>
            </a:r>
          </a:p>
        </p:txBody>
      </p:sp>
      <p:sp>
        <p:nvSpPr>
          <p:cNvPr id="56" name="Nadpis 1"/>
          <p:cNvSpPr txBox="1">
            <a:spLocks/>
          </p:cNvSpPr>
          <p:nvPr/>
        </p:nvSpPr>
        <p:spPr>
          <a:xfrm>
            <a:off x="263847" y="1856101"/>
            <a:ext cx="11509200" cy="4418886"/>
          </a:xfrm>
          <a:prstGeom prst="rect">
            <a:avLst/>
          </a:prstGeom>
        </p:spPr>
        <p:txBody>
          <a:bodyPr anchor="ctr"/>
          <a:lstStyle>
            <a:lvl1pPr marL="0" algn="l" defTabSz="914400" rtl="0" eaLnBrk="1" latinLnBrk="0" hangingPunct="1">
              <a:lnSpc>
                <a:spcPct val="90000"/>
              </a:lnSpc>
              <a:spcBef>
                <a:spcPct val="0"/>
              </a:spcBef>
              <a:buNone/>
              <a:defRPr lang="en-US" sz="4000" b="1" kern="1200" spc="-150">
                <a:solidFill>
                  <a:schemeClr val="tx1"/>
                </a:solidFill>
                <a:latin typeface="Century Gothic" panose="020B0502020202020204" pitchFamily="34" charset="0"/>
                <a:ea typeface="+mj-ea"/>
                <a:cs typeface="+mj-cs"/>
              </a:defRPr>
            </a:lvl1pPr>
          </a:lstStyle>
          <a:p>
            <a:pPr marL="342900" indent="-342900">
              <a:buFont typeface="Wingdings" panose="05000000000000000000" pitchFamily="2" charset="2"/>
              <a:buChar char="ü"/>
            </a:pPr>
            <a:r>
              <a:rPr lang="en-US" sz="2400" b="0" dirty="0">
                <a:solidFill>
                  <a:schemeClr val="bg1">
                    <a:lumMod val="50000"/>
                  </a:schemeClr>
                </a:solidFill>
                <a:latin typeface="Calibri" panose="020F0502020204030204" pitchFamily="34" charset="0"/>
              </a:rPr>
              <a:t>Introduction</a:t>
            </a:r>
          </a:p>
          <a:p>
            <a:pPr marL="342900" indent="-342900">
              <a:buFont typeface="Wingdings" panose="05000000000000000000" pitchFamily="2" charset="2"/>
              <a:buChar char="ü"/>
            </a:pPr>
            <a:endParaRPr lang="en-US" sz="2400" b="0" dirty="0">
              <a:solidFill>
                <a:schemeClr val="bg1">
                  <a:lumMod val="50000"/>
                </a:schemeClr>
              </a:solidFill>
              <a:latin typeface="Calibri" panose="020F0502020204030204" pitchFamily="34" charset="0"/>
            </a:endParaRPr>
          </a:p>
          <a:p>
            <a:pPr marL="342900" indent="-342900">
              <a:buFont typeface="Wingdings" panose="05000000000000000000" pitchFamily="2" charset="2"/>
              <a:buChar char="ü"/>
            </a:pPr>
            <a:r>
              <a:rPr lang="en-US" sz="2400" b="0" dirty="0">
                <a:solidFill>
                  <a:schemeClr val="bg1">
                    <a:lumMod val="50000"/>
                  </a:schemeClr>
                </a:solidFill>
                <a:latin typeface="Calibri" panose="020F0502020204030204" pitchFamily="34" charset="0"/>
              </a:rPr>
              <a:t>References: data and modelling</a:t>
            </a:r>
          </a:p>
          <a:p>
            <a:pPr marL="342900" indent="-342900">
              <a:buFont typeface="Wingdings" panose="05000000000000000000" pitchFamily="2" charset="2"/>
              <a:buChar char="ü"/>
            </a:pPr>
            <a:endParaRPr lang="en-US" sz="2400" b="0" dirty="0">
              <a:solidFill>
                <a:schemeClr val="bg1">
                  <a:lumMod val="50000"/>
                </a:schemeClr>
              </a:solidFill>
              <a:latin typeface="Calibri" panose="020F0502020204030204" pitchFamily="34" charset="0"/>
            </a:endParaRPr>
          </a:p>
          <a:p>
            <a:pPr marL="342900" indent="-342900">
              <a:buFont typeface="Wingdings" panose="05000000000000000000" pitchFamily="2" charset="2"/>
              <a:buChar char="ü"/>
            </a:pPr>
            <a:r>
              <a:rPr lang="en-US" sz="2400" b="0" dirty="0">
                <a:solidFill>
                  <a:srgbClr val="00B050"/>
                </a:solidFill>
                <a:latin typeface="Calibri" panose="020F0502020204030204" pitchFamily="34" charset="0"/>
              </a:rPr>
              <a:t>Approach used</a:t>
            </a:r>
          </a:p>
          <a:p>
            <a:pPr marL="342900" indent="-342900">
              <a:buFont typeface="Wingdings" panose="05000000000000000000" pitchFamily="2" charset="2"/>
              <a:buChar char="ü"/>
            </a:pPr>
            <a:endParaRPr lang="en-US" sz="2400" b="0" dirty="0">
              <a:solidFill>
                <a:schemeClr val="bg1">
                  <a:lumMod val="50000"/>
                </a:schemeClr>
              </a:solidFill>
              <a:latin typeface="Calibri" panose="020F0502020204030204" pitchFamily="34" charset="0"/>
            </a:endParaRPr>
          </a:p>
          <a:p>
            <a:endParaRPr lang="en-US" sz="2400" b="0" dirty="0">
              <a:solidFill>
                <a:schemeClr val="bg1">
                  <a:lumMod val="50000"/>
                </a:schemeClr>
              </a:solidFill>
              <a:latin typeface="Calibri" panose="020F0502020204030204" pitchFamily="34" charset="0"/>
            </a:endParaRPr>
          </a:p>
          <a:p>
            <a:pPr marL="342900" indent="-342900">
              <a:buFont typeface="Wingdings" panose="05000000000000000000" pitchFamily="2" charset="2"/>
              <a:buChar char="ü"/>
            </a:pPr>
            <a:r>
              <a:rPr lang="en-US" sz="2400" b="0" dirty="0">
                <a:solidFill>
                  <a:schemeClr val="bg1">
                    <a:lumMod val="50000"/>
                  </a:schemeClr>
                </a:solidFill>
                <a:latin typeface="Calibri" panose="020F0502020204030204" pitchFamily="34" charset="0"/>
              </a:rPr>
              <a:t>General results</a:t>
            </a:r>
          </a:p>
          <a:p>
            <a:pPr marL="342900" indent="-342900">
              <a:buFont typeface="Wingdings" panose="05000000000000000000" pitchFamily="2" charset="2"/>
              <a:buChar char="ü"/>
            </a:pPr>
            <a:endParaRPr lang="en-US" sz="2400" b="0" dirty="0">
              <a:solidFill>
                <a:srgbClr val="002060"/>
              </a:solidFill>
              <a:latin typeface="Calibri" panose="020F0502020204030204" pitchFamily="34" charset="0"/>
            </a:endParaRPr>
          </a:p>
          <a:p>
            <a:pPr marL="342900" indent="-342900">
              <a:buFont typeface="Wingdings" panose="05000000000000000000" pitchFamily="2" charset="2"/>
              <a:buChar char="ü"/>
            </a:pPr>
            <a:endParaRPr lang="en-US" sz="2400" b="0" dirty="0">
              <a:solidFill>
                <a:srgbClr val="002060"/>
              </a:solidFill>
              <a:latin typeface="Calibri" panose="020F0502020204030204" pitchFamily="34" charset="0"/>
            </a:endParaRPr>
          </a:p>
          <a:p>
            <a:pPr marL="342900" indent="-342900">
              <a:buFont typeface="Wingdings" panose="05000000000000000000" pitchFamily="2" charset="2"/>
              <a:buChar char="ü"/>
            </a:pPr>
            <a:endParaRPr lang="en-US" sz="2400" b="0" dirty="0">
              <a:solidFill>
                <a:srgbClr val="002060"/>
              </a:solidFill>
              <a:latin typeface="Calibri" panose="020F0502020204030204" pitchFamily="34" charset="0"/>
            </a:endParaRPr>
          </a:p>
          <a:p>
            <a:pPr marL="342900" indent="-342900">
              <a:buFont typeface="Wingdings" panose="05000000000000000000" pitchFamily="2" charset="2"/>
              <a:buChar char="ü"/>
            </a:pPr>
            <a:endParaRPr lang="en-US" sz="2400" b="0" dirty="0">
              <a:solidFill>
                <a:srgbClr val="002060"/>
              </a:solidFill>
              <a:latin typeface="Calibri" panose="020F0502020204030204" pitchFamily="34" charset="0"/>
            </a:endParaRPr>
          </a:p>
        </p:txBody>
      </p:sp>
      <p:sp>
        <p:nvSpPr>
          <p:cNvPr id="4" name="Nadpis 1"/>
          <p:cNvSpPr txBox="1">
            <a:spLocks/>
          </p:cNvSpPr>
          <p:nvPr/>
        </p:nvSpPr>
        <p:spPr>
          <a:xfrm>
            <a:off x="349516" y="907296"/>
            <a:ext cx="11509200" cy="496800"/>
          </a:xfrm>
          <a:prstGeom prst="rect">
            <a:avLst/>
          </a:prstGeom>
        </p:spPr>
        <p:txBody>
          <a:bodyPr vert="horz" lIns="91440" tIns="45720" rIns="91440" bIns="45720" rtlCol="0" anchor="ctr">
            <a:noAutofit/>
          </a:bodyPr>
          <a:lstStyle>
            <a:lvl1pPr marL="0" algn="l" defTabSz="914400" rtl="0" eaLnBrk="1" latinLnBrk="0" hangingPunct="1">
              <a:lnSpc>
                <a:spcPct val="90000"/>
              </a:lnSpc>
              <a:spcBef>
                <a:spcPct val="0"/>
              </a:spcBef>
              <a:buNone/>
              <a:defRPr lang="en-US" sz="4000" b="1" kern="1200" spc="-150">
                <a:solidFill>
                  <a:schemeClr val="tx1"/>
                </a:solidFill>
                <a:latin typeface="Century Gothic" panose="020B0502020202020204" pitchFamily="34" charset="0"/>
                <a:ea typeface="+mj-ea"/>
                <a:cs typeface="+mj-cs"/>
              </a:defRPr>
            </a:lvl1pPr>
          </a:lstStyle>
          <a:p>
            <a:r>
              <a:rPr lang="en-US" sz="2400" b="0" dirty="0"/>
              <a:t>Agenda</a:t>
            </a:r>
          </a:p>
        </p:txBody>
      </p:sp>
    </p:spTree>
    <p:extLst>
      <p:ext uri="{BB962C8B-B14F-4D97-AF65-F5344CB8AC3E}">
        <p14:creationId xmlns:p14="http://schemas.microsoft.com/office/powerpoint/2010/main" val="27464442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p:cNvSpPr>
            <a:spLocks noGrp="1"/>
          </p:cNvSpPr>
          <p:nvPr>
            <p:ph type="sldNum" sz="quarter" idx="10"/>
          </p:nvPr>
        </p:nvSpPr>
        <p:spPr/>
        <p:txBody>
          <a:bodyPr/>
          <a:lstStyle/>
          <a:p>
            <a:r>
              <a:rPr lang="en-US"/>
              <a:t>Page </a:t>
            </a:r>
            <a:fld id="{56F93B5C-994F-4CF8-BA39-DF9845E6AEA6}" type="slidenum">
              <a:rPr lang="en-US" smtClean="0"/>
              <a:pPr/>
              <a:t>14</a:t>
            </a:fld>
            <a:endParaRPr lang="en-US" dirty="0"/>
          </a:p>
        </p:txBody>
      </p:sp>
      <p:sp>
        <p:nvSpPr>
          <p:cNvPr id="5" name="Nadpis 1"/>
          <p:cNvSpPr txBox="1">
            <a:spLocks/>
          </p:cNvSpPr>
          <p:nvPr/>
        </p:nvSpPr>
        <p:spPr>
          <a:xfrm>
            <a:off x="347244" y="440992"/>
            <a:ext cx="11509200" cy="496800"/>
          </a:xfrm>
          <a:prstGeom prst="rect">
            <a:avLst/>
          </a:prstGeom>
        </p:spPr>
        <p:txBody>
          <a:bodyPr vert="horz" lIns="91440" tIns="45720" rIns="91440" bIns="45720" rtlCol="0" anchor="ctr">
            <a:noAutofit/>
          </a:bodyPr>
          <a:lstStyle>
            <a:lvl1pPr marL="0" algn="l" defTabSz="914400" rtl="0" eaLnBrk="1" latinLnBrk="0" hangingPunct="1">
              <a:lnSpc>
                <a:spcPct val="90000"/>
              </a:lnSpc>
              <a:spcBef>
                <a:spcPct val="0"/>
              </a:spcBef>
              <a:buNone/>
              <a:defRPr lang="en-US" sz="4000" b="1" kern="1200" spc="-150">
                <a:solidFill>
                  <a:schemeClr val="tx1"/>
                </a:solidFill>
                <a:latin typeface="Century Gothic" panose="020B0502020202020204" pitchFamily="34" charset="0"/>
                <a:ea typeface="+mj-ea"/>
                <a:cs typeface="+mj-cs"/>
              </a:defRPr>
            </a:lvl1pPr>
          </a:lstStyle>
          <a:p>
            <a:r>
              <a:rPr lang="en-US" sz="3200" dirty="0"/>
              <a:t>Identification of the System Needs Methodology </a:t>
            </a:r>
          </a:p>
        </p:txBody>
      </p:sp>
      <p:sp>
        <p:nvSpPr>
          <p:cNvPr id="6" name="Nadpis 1"/>
          <p:cNvSpPr txBox="1">
            <a:spLocks/>
          </p:cNvSpPr>
          <p:nvPr/>
        </p:nvSpPr>
        <p:spPr>
          <a:xfrm>
            <a:off x="349516" y="907296"/>
            <a:ext cx="11509200" cy="496800"/>
          </a:xfrm>
          <a:prstGeom prst="rect">
            <a:avLst/>
          </a:prstGeom>
        </p:spPr>
        <p:txBody>
          <a:bodyPr vert="horz" lIns="91440" tIns="45720" rIns="91440" bIns="45720" rtlCol="0" anchor="ctr">
            <a:noAutofit/>
          </a:bodyPr>
          <a:lstStyle>
            <a:lvl1pPr marL="0" algn="l" defTabSz="914400" rtl="0" eaLnBrk="1" latinLnBrk="0" hangingPunct="1">
              <a:lnSpc>
                <a:spcPct val="90000"/>
              </a:lnSpc>
              <a:spcBef>
                <a:spcPct val="0"/>
              </a:spcBef>
              <a:buNone/>
              <a:defRPr lang="en-US" sz="4000" b="1" kern="1200" spc="-150">
                <a:solidFill>
                  <a:schemeClr val="tx1"/>
                </a:solidFill>
                <a:latin typeface="Century Gothic" panose="020B0502020202020204" pitchFamily="34" charset="0"/>
                <a:ea typeface="+mj-ea"/>
                <a:cs typeface="+mj-cs"/>
              </a:defRPr>
            </a:lvl1pPr>
          </a:lstStyle>
          <a:p>
            <a:r>
              <a:rPr lang="en-US" sz="2400" b="0" dirty="0"/>
              <a:t>Main steps of the approach</a:t>
            </a:r>
          </a:p>
        </p:txBody>
      </p:sp>
      <p:graphicFrame>
        <p:nvGraphicFramePr>
          <p:cNvPr id="7" name="Diagramma 6"/>
          <p:cNvGraphicFramePr/>
          <p:nvPr>
            <p:extLst/>
          </p:nvPr>
        </p:nvGraphicFramePr>
        <p:xfrm>
          <a:off x="270685" y="1099308"/>
          <a:ext cx="9741533" cy="61686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Rettangolo arrotondato 7"/>
          <p:cNvSpPr/>
          <p:nvPr/>
        </p:nvSpPr>
        <p:spPr>
          <a:xfrm>
            <a:off x="8936452" y="1161312"/>
            <a:ext cx="2998823" cy="170380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Nadpis 1"/>
          <p:cNvSpPr txBox="1">
            <a:spLocks/>
          </p:cNvSpPr>
          <p:nvPr/>
        </p:nvSpPr>
        <p:spPr>
          <a:xfrm>
            <a:off x="9095277" y="1295066"/>
            <a:ext cx="2950732" cy="496800"/>
          </a:xfrm>
          <a:prstGeom prst="rect">
            <a:avLst/>
          </a:prstGeom>
        </p:spPr>
        <p:txBody>
          <a:bodyPr vert="horz" lIns="91440" tIns="45720" rIns="91440" bIns="45720" rtlCol="0" anchor="ctr">
            <a:noAutofit/>
          </a:bodyPr>
          <a:lstStyle>
            <a:lvl1pPr marL="0" algn="l" defTabSz="914400" rtl="0" eaLnBrk="1" latinLnBrk="0" hangingPunct="1">
              <a:lnSpc>
                <a:spcPct val="90000"/>
              </a:lnSpc>
              <a:spcBef>
                <a:spcPct val="0"/>
              </a:spcBef>
              <a:buNone/>
              <a:defRPr lang="en-US" sz="4000" b="1" kern="1200" spc="-150">
                <a:solidFill>
                  <a:schemeClr val="tx1"/>
                </a:solidFill>
                <a:latin typeface="Century Gothic" panose="020B0502020202020204" pitchFamily="34" charset="0"/>
                <a:ea typeface="+mj-ea"/>
                <a:cs typeface="+mj-cs"/>
              </a:defRPr>
            </a:lvl1pPr>
          </a:lstStyle>
          <a:p>
            <a:r>
              <a:rPr lang="en-US" sz="1800" b="0" dirty="0"/>
              <a:t>Main  update  respect the TYNDP 2016</a:t>
            </a:r>
          </a:p>
        </p:txBody>
      </p:sp>
      <p:sp>
        <p:nvSpPr>
          <p:cNvPr id="10" name="Nadpis 1"/>
          <p:cNvSpPr txBox="1">
            <a:spLocks/>
          </p:cNvSpPr>
          <p:nvPr/>
        </p:nvSpPr>
        <p:spPr>
          <a:xfrm>
            <a:off x="9095277" y="1819628"/>
            <a:ext cx="2950732" cy="944502"/>
          </a:xfrm>
          <a:prstGeom prst="rect">
            <a:avLst/>
          </a:prstGeom>
        </p:spPr>
        <p:txBody>
          <a:bodyPr vert="horz" lIns="91440" tIns="45720" rIns="91440" bIns="45720" rtlCol="0" anchor="ctr">
            <a:noAutofit/>
          </a:bodyPr>
          <a:lstStyle>
            <a:lvl1pPr marL="0" algn="l" defTabSz="914400" rtl="0" eaLnBrk="1" latinLnBrk="0" hangingPunct="1">
              <a:lnSpc>
                <a:spcPct val="90000"/>
              </a:lnSpc>
              <a:spcBef>
                <a:spcPct val="0"/>
              </a:spcBef>
              <a:buNone/>
              <a:defRPr lang="en-US" sz="4000" b="1" kern="1200" spc="-150">
                <a:solidFill>
                  <a:schemeClr val="tx1"/>
                </a:solidFill>
                <a:latin typeface="Century Gothic" panose="020B0502020202020204" pitchFamily="34" charset="0"/>
                <a:ea typeface="+mj-ea"/>
                <a:cs typeface="+mj-cs"/>
              </a:defRPr>
            </a:lvl1pPr>
          </a:lstStyle>
          <a:p>
            <a:r>
              <a:rPr lang="en-US" sz="1800" b="0" dirty="0">
                <a:solidFill>
                  <a:srgbClr val="002060"/>
                </a:solidFill>
              </a:rPr>
              <a:t>Better  balance between  overall EU  view  and  RGs specificity</a:t>
            </a:r>
            <a:endParaRPr lang="en-US" sz="1800" b="0" u="sng" dirty="0">
              <a:solidFill>
                <a:srgbClr val="002060"/>
              </a:solidFill>
            </a:endParaRPr>
          </a:p>
        </p:txBody>
      </p:sp>
      <p:sp>
        <p:nvSpPr>
          <p:cNvPr id="11" name="Nadpis 1"/>
          <p:cNvSpPr txBox="1">
            <a:spLocks/>
          </p:cNvSpPr>
          <p:nvPr/>
        </p:nvSpPr>
        <p:spPr>
          <a:xfrm>
            <a:off x="4067970" y="5543319"/>
            <a:ext cx="8124030" cy="1298894"/>
          </a:xfrm>
          <a:prstGeom prst="rect">
            <a:avLst/>
          </a:prstGeom>
        </p:spPr>
        <p:txBody>
          <a:bodyPr vert="horz" lIns="91440" tIns="45720" rIns="91440" bIns="45720" rtlCol="0" anchor="ctr">
            <a:noAutofit/>
          </a:bodyPr>
          <a:lstStyle>
            <a:lvl1pPr marL="0" algn="l" defTabSz="914400" rtl="0" eaLnBrk="1" latinLnBrk="0" hangingPunct="1">
              <a:lnSpc>
                <a:spcPct val="90000"/>
              </a:lnSpc>
              <a:spcBef>
                <a:spcPct val="0"/>
              </a:spcBef>
              <a:buNone/>
              <a:defRPr lang="en-US" sz="4000" b="1" kern="1200" spc="-150">
                <a:solidFill>
                  <a:schemeClr val="tx1"/>
                </a:solidFill>
                <a:latin typeface="Century Gothic" panose="020B0502020202020204" pitchFamily="34" charset="0"/>
                <a:ea typeface="+mj-ea"/>
                <a:cs typeface="+mj-cs"/>
              </a:defRPr>
            </a:lvl1pPr>
          </a:lstStyle>
          <a:p>
            <a:pPr algn="just"/>
            <a:r>
              <a:rPr lang="en-US" sz="1800" b="0" i="1" u="sng" dirty="0">
                <a:solidFill>
                  <a:srgbClr val="002060"/>
                </a:solidFill>
              </a:rPr>
              <a:t>Additional capacity increases  not  necessarily result  in new projects in TYNDP 2018 </a:t>
            </a:r>
          </a:p>
        </p:txBody>
      </p:sp>
    </p:spTree>
    <p:extLst>
      <p:ext uri="{BB962C8B-B14F-4D97-AF65-F5344CB8AC3E}">
        <p14:creationId xmlns:p14="http://schemas.microsoft.com/office/powerpoint/2010/main" val="41470809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720" r="15448"/>
          <a:stretch/>
        </p:blipFill>
        <p:spPr bwMode="auto">
          <a:xfrm>
            <a:off x="3872115" y="1668512"/>
            <a:ext cx="4464001" cy="4451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egnaposto numero diapositiva 2"/>
          <p:cNvSpPr>
            <a:spLocks noGrp="1"/>
          </p:cNvSpPr>
          <p:nvPr>
            <p:ph type="sldNum" sz="quarter" idx="10"/>
          </p:nvPr>
        </p:nvSpPr>
        <p:spPr>
          <a:xfrm>
            <a:off x="8610600" y="6340584"/>
            <a:ext cx="2743200" cy="365125"/>
          </a:xfrm>
        </p:spPr>
        <p:txBody>
          <a:bodyPr/>
          <a:lstStyle/>
          <a:p>
            <a:r>
              <a:rPr lang="en-US"/>
              <a:t>Page </a:t>
            </a:r>
            <a:fld id="{56F93B5C-994F-4CF8-BA39-DF9845E6AEA6}" type="slidenum">
              <a:rPr lang="en-US" smtClean="0"/>
              <a:pPr/>
              <a:t>15</a:t>
            </a:fld>
            <a:endParaRPr lang="en-US" dirty="0"/>
          </a:p>
        </p:txBody>
      </p:sp>
      <p:sp>
        <p:nvSpPr>
          <p:cNvPr id="5" name="Nadpis 1"/>
          <p:cNvSpPr txBox="1">
            <a:spLocks/>
          </p:cNvSpPr>
          <p:nvPr/>
        </p:nvSpPr>
        <p:spPr>
          <a:xfrm>
            <a:off x="347244" y="440992"/>
            <a:ext cx="11509200" cy="496800"/>
          </a:xfrm>
          <a:prstGeom prst="rect">
            <a:avLst/>
          </a:prstGeom>
        </p:spPr>
        <p:txBody>
          <a:bodyPr vert="horz" lIns="91440" tIns="45720" rIns="91440" bIns="45720" rtlCol="0" anchor="ctr">
            <a:noAutofit/>
          </a:bodyPr>
          <a:lstStyle>
            <a:lvl1pPr marL="0" algn="l" defTabSz="914400" rtl="0" eaLnBrk="1" latinLnBrk="0" hangingPunct="1">
              <a:lnSpc>
                <a:spcPct val="90000"/>
              </a:lnSpc>
              <a:spcBef>
                <a:spcPct val="0"/>
              </a:spcBef>
              <a:buNone/>
              <a:defRPr lang="en-US" sz="4000" b="1" kern="1200" spc="-150">
                <a:solidFill>
                  <a:schemeClr val="tx1"/>
                </a:solidFill>
                <a:latin typeface="Century Gothic" panose="020B0502020202020204" pitchFamily="34" charset="0"/>
                <a:ea typeface="+mj-ea"/>
                <a:cs typeface="+mj-cs"/>
              </a:defRPr>
            </a:lvl1pPr>
          </a:lstStyle>
          <a:p>
            <a:r>
              <a:rPr lang="en-US" sz="3200" dirty="0"/>
              <a:t>Identification of the System Needs Methodology </a:t>
            </a:r>
          </a:p>
        </p:txBody>
      </p:sp>
      <p:sp>
        <p:nvSpPr>
          <p:cNvPr id="6" name="Nadpis 1"/>
          <p:cNvSpPr txBox="1">
            <a:spLocks/>
          </p:cNvSpPr>
          <p:nvPr/>
        </p:nvSpPr>
        <p:spPr>
          <a:xfrm>
            <a:off x="349516" y="907296"/>
            <a:ext cx="11509200" cy="496800"/>
          </a:xfrm>
          <a:prstGeom prst="rect">
            <a:avLst/>
          </a:prstGeom>
        </p:spPr>
        <p:txBody>
          <a:bodyPr vert="horz" lIns="91440" tIns="45720" rIns="91440" bIns="45720" rtlCol="0" anchor="ctr">
            <a:noAutofit/>
          </a:bodyPr>
          <a:lstStyle>
            <a:lvl1pPr marL="0" algn="l" defTabSz="914400" rtl="0" eaLnBrk="1" latinLnBrk="0" hangingPunct="1">
              <a:lnSpc>
                <a:spcPct val="90000"/>
              </a:lnSpc>
              <a:spcBef>
                <a:spcPct val="0"/>
              </a:spcBef>
              <a:buNone/>
              <a:defRPr lang="en-US" sz="4000" b="1" kern="1200" spc="-150">
                <a:solidFill>
                  <a:schemeClr val="tx1"/>
                </a:solidFill>
                <a:latin typeface="Century Gothic" panose="020B0502020202020204" pitchFamily="34" charset="0"/>
                <a:ea typeface="+mj-ea"/>
                <a:cs typeface="+mj-cs"/>
              </a:defRPr>
            </a:lvl1pPr>
          </a:lstStyle>
          <a:p>
            <a:r>
              <a:rPr lang="en-US" sz="2400" b="0" dirty="0"/>
              <a:t>Market Study</a:t>
            </a:r>
          </a:p>
        </p:txBody>
      </p:sp>
      <p:grpSp>
        <p:nvGrpSpPr>
          <p:cNvPr id="29" name="Gruppo 28"/>
          <p:cNvGrpSpPr/>
          <p:nvPr/>
        </p:nvGrpSpPr>
        <p:grpSpPr>
          <a:xfrm>
            <a:off x="8803915" y="2539871"/>
            <a:ext cx="3261957" cy="1640486"/>
            <a:chOff x="8930043" y="1877699"/>
            <a:chExt cx="3261957" cy="1640486"/>
          </a:xfrm>
        </p:grpSpPr>
        <p:sp>
          <p:nvSpPr>
            <p:cNvPr id="12" name="Rettangolo arrotondato 11"/>
            <p:cNvSpPr/>
            <p:nvPr/>
          </p:nvSpPr>
          <p:spPr>
            <a:xfrm>
              <a:off x="8930043" y="1877699"/>
              <a:ext cx="3261957" cy="151190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Nadpis 1"/>
            <p:cNvSpPr txBox="1">
              <a:spLocks/>
            </p:cNvSpPr>
            <p:nvPr/>
          </p:nvSpPr>
          <p:spPr>
            <a:xfrm>
              <a:off x="9088868" y="1877699"/>
              <a:ext cx="2950732" cy="496800"/>
            </a:xfrm>
            <a:prstGeom prst="rect">
              <a:avLst/>
            </a:prstGeom>
          </p:spPr>
          <p:txBody>
            <a:bodyPr vert="horz" lIns="91440" tIns="45720" rIns="91440" bIns="45720" rtlCol="0" anchor="ctr">
              <a:noAutofit/>
            </a:bodyPr>
            <a:lstStyle>
              <a:lvl1pPr marL="0" algn="l" defTabSz="914400" rtl="0" eaLnBrk="1" latinLnBrk="0" hangingPunct="1">
                <a:lnSpc>
                  <a:spcPct val="90000"/>
                </a:lnSpc>
                <a:spcBef>
                  <a:spcPct val="0"/>
                </a:spcBef>
                <a:buNone/>
                <a:defRPr lang="en-US" sz="4000" b="1" kern="1200" spc="-150">
                  <a:solidFill>
                    <a:schemeClr val="tx1"/>
                  </a:solidFill>
                  <a:latin typeface="Century Gothic" panose="020B0502020202020204" pitchFamily="34" charset="0"/>
                  <a:ea typeface="+mj-ea"/>
                  <a:cs typeface="+mj-cs"/>
                </a:defRPr>
              </a:lvl1pPr>
            </a:lstStyle>
            <a:p>
              <a:r>
                <a:rPr lang="en-US" sz="1800" b="0" dirty="0"/>
                <a:t>Tools used</a:t>
              </a:r>
            </a:p>
          </p:txBody>
        </p:sp>
        <p:sp>
          <p:nvSpPr>
            <p:cNvPr id="14" name="Nadpis 1"/>
            <p:cNvSpPr txBox="1">
              <a:spLocks/>
            </p:cNvSpPr>
            <p:nvPr/>
          </p:nvSpPr>
          <p:spPr>
            <a:xfrm>
              <a:off x="9099374" y="2219291"/>
              <a:ext cx="2950732" cy="1298894"/>
            </a:xfrm>
            <a:prstGeom prst="rect">
              <a:avLst/>
            </a:prstGeom>
          </p:spPr>
          <p:txBody>
            <a:bodyPr vert="horz" lIns="91440" tIns="45720" rIns="91440" bIns="45720" rtlCol="0" anchor="ctr">
              <a:noAutofit/>
            </a:bodyPr>
            <a:lstStyle>
              <a:lvl1pPr marL="0" algn="l" defTabSz="914400" rtl="0" eaLnBrk="1" latinLnBrk="0" hangingPunct="1">
                <a:lnSpc>
                  <a:spcPct val="90000"/>
                </a:lnSpc>
                <a:spcBef>
                  <a:spcPct val="0"/>
                </a:spcBef>
                <a:buNone/>
                <a:defRPr lang="en-US" sz="4000" b="1" kern="1200" spc="-150">
                  <a:solidFill>
                    <a:schemeClr val="tx1"/>
                  </a:solidFill>
                  <a:latin typeface="Century Gothic" panose="020B0502020202020204" pitchFamily="34" charset="0"/>
                  <a:ea typeface="+mj-ea"/>
                  <a:cs typeface="+mj-cs"/>
                </a:defRPr>
              </a:lvl1pPr>
            </a:lstStyle>
            <a:p>
              <a:r>
                <a:rPr lang="en-US" sz="1800" b="0" dirty="0" err="1">
                  <a:solidFill>
                    <a:srgbClr val="002060"/>
                  </a:solidFill>
                </a:rPr>
                <a:t>PowrSym</a:t>
              </a:r>
              <a:endParaRPr lang="en-US" sz="1800" b="0" dirty="0">
                <a:solidFill>
                  <a:srgbClr val="002060"/>
                </a:solidFill>
              </a:endParaRPr>
            </a:p>
            <a:p>
              <a:r>
                <a:rPr lang="en-US" sz="1800" b="0" dirty="0">
                  <a:solidFill>
                    <a:srgbClr val="002060"/>
                  </a:solidFill>
                </a:rPr>
                <a:t>BID</a:t>
              </a:r>
            </a:p>
            <a:p>
              <a:r>
                <a:rPr lang="en-US" sz="1800" b="0" dirty="0">
                  <a:solidFill>
                    <a:srgbClr val="002060"/>
                  </a:solidFill>
                </a:rPr>
                <a:t>Antares</a:t>
              </a:r>
            </a:p>
          </p:txBody>
        </p:sp>
      </p:grpSp>
      <p:sp>
        <p:nvSpPr>
          <p:cNvPr id="15" name="Rettangolo arrotondato 14"/>
          <p:cNvSpPr/>
          <p:nvPr/>
        </p:nvSpPr>
        <p:spPr>
          <a:xfrm>
            <a:off x="8803915" y="4158509"/>
            <a:ext cx="3261957" cy="140917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Nadpis 1"/>
          <p:cNvSpPr txBox="1">
            <a:spLocks/>
          </p:cNvSpPr>
          <p:nvPr/>
        </p:nvSpPr>
        <p:spPr>
          <a:xfrm>
            <a:off x="8941714" y="4205807"/>
            <a:ext cx="2950732" cy="496800"/>
          </a:xfrm>
          <a:prstGeom prst="rect">
            <a:avLst/>
          </a:prstGeom>
        </p:spPr>
        <p:txBody>
          <a:bodyPr vert="horz" lIns="91440" tIns="45720" rIns="91440" bIns="45720" rtlCol="0" anchor="ctr">
            <a:noAutofit/>
          </a:bodyPr>
          <a:lstStyle>
            <a:lvl1pPr marL="0" algn="l" defTabSz="914400" rtl="0" eaLnBrk="1" latinLnBrk="0" hangingPunct="1">
              <a:lnSpc>
                <a:spcPct val="90000"/>
              </a:lnSpc>
              <a:spcBef>
                <a:spcPct val="0"/>
              </a:spcBef>
              <a:buNone/>
              <a:defRPr lang="en-US" sz="4000" b="1" kern="1200" spc="-150">
                <a:solidFill>
                  <a:schemeClr val="tx1"/>
                </a:solidFill>
                <a:latin typeface="Century Gothic" panose="020B0502020202020204" pitchFamily="34" charset="0"/>
                <a:ea typeface="+mj-ea"/>
                <a:cs typeface="+mj-cs"/>
              </a:defRPr>
            </a:lvl1pPr>
          </a:lstStyle>
          <a:p>
            <a:r>
              <a:rPr lang="en-US" sz="1800" b="0" dirty="0"/>
              <a:t>Climate conditions  considered</a:t>
            </a:r>
          </a:p>
        </p:txBody>
      </p:sp>
      <p:sp>
        <p:nvSpPr>
          <p:cNvPr id="17" name="Nadpis 1"/>
          <p:cNvSpPr txBox="1">
            <a:spLocks/>
          </p:cNvSpPr>
          <p:nvPr/>
        </p:nvSpPr>
        <p:spPr>
          <a:xfrm>
            <a:off x="8941714" y="4505130"/>
            <a:ext cx="2950732" cy="1298894"/>
          </a:xfrm>
          <a:prstGeom prst="rect">
            <a:avLst/>
          </a:prstGeom>
        </p:spPr>
        <p:txBody>
          <a:bodyPr vert="horz" lIns="91440" tIns="45720" rIns="91440" bIns="45720" rtlCol="0" anchor="ctr">
            <a:noAutofit/>
          </a:bodyPr>
          <a:lstStyle>
            <a:lvl1pPr marL="0" algn="l" defTabSz="914400" rtl="0" eaLnBrk="1" latinLnBrk="0" hangingPunct="1">
              <a:lnSpc>
                <a:spcPct val="90000"/>
              </a:lnSpc>
              <a:spcBef>
                <a:spcPct val="0"/>
              </a:spcBef>
              <a:buNone/>
              <a:defRPr lang="en-US" sz="4000" b="1" kern="1200" spc="-150">
                <a:solidFill>
                  <a:schemeClr val="tx1"/>
                </a:solidFill>
                <a:latin typeface="Century Gothic" panose="020B0502020202020204" pitchFamily="34" charset="0"/>
                <a:ea typeface="+mj-ea"/>
                <a:cs typeface="+mj-cs"/>
              </a:defRPr>
            </a:lvl1pPr>
          </a:lstStyle>
          <a:p>
            <a:r>
              <a:rPr lang="en-US" sz="1800" b="0" dirty="0">
                <a:solidFill>
                  <a:srgbClr val="002060"/>
                </a:solidFill>
              </a:rPr>
              <a:t>1982</a:t>
            </a:r>
          </a:p>
          <a:p>
            <a:r>
              <a:rPr lang="en-US" sz="1800" b="0" dirty="0">
                <a:solidFill>
                  <a:srgbClr val="002060"/>
                </a:solidFill>
              </a:rPr>
              <a:t>1984</a:t>
            </a:r>
          </a:p>
          <a:p>
            <a:r>
              <a:rPr lang="en-US" sz="1800" b="0" dirty="0">
                <a:solidFill>
                  <a:srgbClr val="002060"/>
                </a:solidFill>
              </a:rPr>
              <a:t>2007</a:t>
            </a:r>
          </a:p>
        </p:txBody>
      </p:sp>
      <p:grpSp>
        <p:nvGrpSpPr>
          <p:cNvPr id="22" name="Gruppo 21"/>
          <p:cNvGrpSpPr/>
          <p:nvPr/>
        </p:nvGrpSpPr>
        <p:grpSpPr>
          <a:xfrm>
            <a:off x="64573" y="2476807"/>
            <a:ext cx="3261957" cy="1640486"/>
            <a:chOff x="1509" y="1991686"/>
            <a:chExt cx="3261957" cy="1640486"/>
          </a:xfrm>
        </p:grpSpPr>
        <p:sp>
          <p:nvSpPr>
            <p:cNvPr id="23" name="Rettangolo arrotondato 22"/>
            <p:cNvSpPr/>
            <p:nvPr/>
          </p:nvSpPr>
          <p:spPr>
            <a:xfrm>
              <a:off x="1509" y="1991686"/>
              <a:ext cx="3261957" cy="151190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4" name="Nadpis 1"/>
            <p:cNvSpPr txBox="1">
              <a:spLocks/>
            </p:cNvSpPr>
            <p:nvPr/>
          </p:nvSpPr>
          <p:spPr>
            <a:xfrm>
              <a:off x="160334" y="1991686"/>
              <a:ext cx="2950732" cy="496800"/>
            </a:xfrm>
            <a:prstGeom prst="rect">
              <a:avLst/>
            </a:prstGeom>
          </p:spPr>
          <p:txBody>
            <a:bodyPr vert="horz" lIns="91440" tIns="45720" rIns="91440" bIns="45720" rtlCol="0" anchor="ctr">
              <a:noAutofit/>
            </a:bodyPr>
            <a:lstStyle>
              <a:lvl1pPr marL="0" algn="l" defTabSz="914400" rtl="0" eaLnBrk="1" latinLnBrk="0" hangingPunct="1">
                <a:lnSpc>
                  <a:spcPct val="90000"/>
                </a:lnSpc>
                <a:spcBef>
                  <a:spcPct val="0"/>
                </a:spcBef>
                <a:buNone/>
                <a:defRPr lang="en-US" sz="4000" b="1" kern="1200" spc="-150">
                  <a:solidFill>
                    <a:schemeClr val="tx1"/>
                  </a:solidFill>
                  <a:latin typeface="Century Gothic" panose="020B0502020202020204" pitchFamily="34" charset="0"/>
                  <a:ea typeface="+mj-ea"/>
                  <a:cs typeface="+mj-cs"/>
                </a:defRPr>
              </a:lvl1pPr>
            </a:lstStyle>
            <a:p>
              <a:r>
                <a:rPr lang="en-US" sz="1800" b="0" dirty="0"/>
                <a:t>Starting point</a:t>
              </a:r>
            </a:p>
          </p:txBody>
        </p:sp>
        <p:sp>
          <p:nvSpPr>
            <p:cNvPr id="25" name="Nadpis 1"/>
            <p:cNvSpPr txBox="1">
              <a:spLocks/>
            </p:cNvSpPr>
            <p:nvPr/>
          </p:nvSpPr>
          <p:spPr>
            <a:xfrm>
              <a:off x="170840" y="2333278"/>
              <a:ext cx="2950732" cy="1298894"/>
            </a:xfrm>
            <a:prstGeom prst="rect">
              <a:avLst/>
            </a:prstGeom>
          </p:spPr>
          <p:txBody>
            <a:bodyPr vert="horz" lIns="91440" tIns="45720" rIns="91440" bIns="45720" rtlCol="0" anchor="ctr">
              <a:noAutofit/>
            </a:bodyPr>
            <a:lstStyle>
              <a:lvl1pPr marL="0" algn="l" defTabSz="914400" rtl="0" eaLnBrk="1" latinLnBrk="0" hangingPunct="1">
                <a:lnSpc>
                  <a:spcPct val="90000"/>
                </a:lnSpc>
                <a:spcBef>
                  <a:spcPct val="0"/>
                </a:spcBef>
                <a:buNone/>
                <a:defRPr lang="en-US" sz="4000" b="1" kern="1200" spc="-150">
                  <a:solidFill>
                    <a:schemeClr val="tx1"/>
                  </a:solidFill>
                  <a:latin typeface="Century Gothic" panose="020B0502020202020204" pitchFamily="34" charset="0"/>
                  <a:ea typeface="+mj-ea"/>
                  <a:cs typeface="+mj-cs"/>
                </a:defRPr>
              </a:lvl1pPr>
            </a:lstStyle>
            <a:p>
              <a:r>
                <a:rPr lang="en-US" sz="1800" b="0" dirty="0">
                  <a:solidFill>
                    <a:srgbClr val="002060"/>
                  </a:solidFill>
                </a:rPr>
                <a:t>2030 reference capacity</a:t>
              </a:r>
            </a:p>
          </p:txBody>
        </p:sp>
      </p:grpSp>
      <p:sp>
        <p:nvSpPr>
          <p:cNvPr id="26" name="Rettangolo arrotondato 25"/>
          <p:cNvSpPr/>
          <p:nvPr/>
        </p:nvSpPr>
        <p:spPr>
          <a:xfrm>
            <a:off x="64573" y="4209432"/>
            <a:ext cx="3261957" cy="147000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7" name="Nadpis 1"/>
          <p:cNvSpPr txBox="1">
            <a:spLocks/>
          </p:cNvSpPr>
          <p:nvPr/>
        </p:nvSpPr>
        <p:spPr>
          <a:xfrm>
            <a:off x="202372" y="4256730"/>
            <a:ext cx="2950732" cy="496800"/>
          </a:xfrm>
          <a:prstGeom prst="rect">
            <a:avLst/>
          </a:prstGeom>
        </p:spPr>
        <p:txBody>
          <a:bodyPr vert="horz" lIns="91440" tIns="45720" rIns="91440" bIns="45720" rtlCol="0" anchor="ctr">
            <a:noAutofit/>
          </a:bodyPr>
          <a:lstStyle>
            <a:lvl1pPr marL="0" algn="l" defTabSz="914400" rtl="0" eaLnBrk="1" latinLnBrk="0" hangingPunct="1">
              <a:lnSpc>
                <a:spcPct val="90000"/>
              </a:lnSpc>
              <a:spcBef>
                <a:spcPct val="0"/>
              </a:spcBef>
              <a:buNone/>
              <a:defRPr lang="en-US" sz="4000" b="1" kern="1200" spc="-150">
                <a:solidFill>
                  <a:schemeClr val="tx1"/>
                </a:solidFill>
                <a:latin typeface="Century Gothic" panose="020B0502020202020204" pitchFamily="34" charset="0"/>
                <a:ea typeface="+mj-ea"/>
                <a:cs typeface="+mj-cs"/>
              </a:defRPr>
            </a:lvl1pPr>
          </a:lstStyle>
          <a:p>
            <a:r>
              <a:rPr lang="en-US" sz="1800" b="0" dirty="0"/>
              <a:t>Standard cost for capacity increase</a:t>
            </a:r>
          </a:p>
        </p:txBody>
      </p:sp>
      <p:sp>
        <p:nvSpPr>
          <p:cNvPr id="28" name="Nadpis 1"/>
          <p:cNvSpPr txBox="1">
            <a:spLocks/>
          </p:cNvSpPr>
          <p:nvPr/>
        </p:nvSpPr>
        <p:spPr>
          <a:xfrm>
            <a:off x="212878" y="4629854"/>
            <a:ext cx="2950732" cy="1298894"/>
          </a:xfrm>
          <a:prstGeom prst="rect">
            <a:avLst/>
          </a:prstGeom>
        </p:spPr>
        <p:txBody>
          <a:bodyPr vert="horz" lIns="91440" tIns="45720" rIns="91440" bIns="45720" rtlCol="0" anchor="ctr">
            <a:noAutofit/>
          </a:bodyPr>
          <a:lstStyle>
            <a:lvl1pPr marL="0" algn="l" defTabSz="914400" rtl="0" eaLnBrk="1" latinLnBrk="0" hangingPunct="1">
              <a:lnSpc>
                <a:spcPct val="90000"/>
              </a:lnSpc>
              <a:spcBef>
                <a:spcPct val="0"/>
              </a:spcBef>
              <a:buNone/>
              <a:defRPr lang="en-US" sz="4000" b="1" kern="1200" spc="-150">
                <a:solidFill>
                  <a:schemeClr val="tx1"/>
                </a:solidFill>
                <a:latin typeface="Century Gothic" panose="020B0502020202020204" pitchFamily="34" charset="0"/>
                <a:ea typeface="+mj-ea"/>
                <a:cs typeface="+mj-cs"/>
              </a:defRPr>
            </a:lvl1pPr>
          </a:lstStyle>
          <a:p>
            <a:r>
              <a:rPr lang="en-US" sz="1800" b="0" dirty="0">
                <a:solidFill>
                  <a:srgbClr val="002060"/>
                </a:solidFill>
              </a:rPr>
              <a:t>Defined for all borders</a:t>
            </a:r>
          </a:p>
          <a:p>
            <a:r>
              <a:rPr lang="en-US" sz="1800" b="0" dirty="0">
                <a:solidFill>
                  <a:srgbClr val="002060"/>
                </a:solidFill>
              </a:rPr>
              <a:t>Based on the expert view of all TSOs</a:t>
            </a:r>
          </a:p>
        </p:txBody>
      </p:sp>
      <p:sp>
        <p:nvSpPr>
          <p:cNvPr id="30" name="CasellaDiTesto 29"/>
          <p:cNvSpPr txBox="1"/>
          <p:nvPr/>
        </p:nvSpPr>
        <p:spPr>
          <a:xfrm>
            <a:off x="2979678" y="1145082"/>
            <a:ext cx="2428935" cy="1200329"/>
          </a:xfrm>
          <a:prstGeom prst="rect">
            <a:avLst/>
          </a:prstGeom>
          <a:noFill/>
        </p:spPr>
        <p:txBody>
          <a:bodyPr wrap="square" rtlCol="0">
            <a:spAutoFit/>
          </a:bodyPr>
          <a:lstStyle/>
          <a:p>
            <a:pPr algn="just"/>
            <a:r>
              <a:rPr lang="it-IT" i="1" dirty="0" err="1"/>
              <a:t>Highest</a:t>
            </a:r>
            <a:r>
              <a:rPr lang="it-IT" i="1" dirty="0"/>
              <a:t> </a:t>
            </a:r>
            <a:r>
              <a:rPr lang="it-IT" i="1" dirty="0" err="1"/>
              <a:t>factor</a:t>
            </a:r>
            <a:r>
              <a:rPr lang="it-IT" i="1" dirty="0"/>
              <a:t> of </a:t>
            </a:r>
            <a:r>
              <a:rPr lang="it-IT" i="1" dirty="0" err="1"/>
              <a:t>marginal</a:t>
            </a:r>
            <a:r>
              <a:rPr lang="it-IT" i="1" dirty="0"/>
              <a:t> </a:t>
            </a:r>
            <a:r>
              <a:rPr lang="it-IT" i="1" dirty="0" err="1"/>
              <a:t>cost</a:t>
            </a:r>
            <a:r>
              <a:rPr lang="it-IT" i="1" dirty="0"/>
              <a:t> </a:t>
            </a:r>
            <a:r>
              <a:rPr lang="it-IT" i="1" dirty="0" err="1"/>
              <a:t>difference</a:t>
            </a:r>
            <a:r>
              <a:rPr lang="it-IT" i="1" dirty="0"/>
              <a:t> </a:t>
            </a:r>
            <a:r>
              <a:rPr lang="it-IT" i="1" dirty="0" err="1"/>
              <a:t>divided</a:t>
            </a:r>
            <a:r>
              <a:rPr lang="it-IT" i="1" dirty="0"/>
              <a:t> by standard </a:t>
            </a:r>
            <a:r>
              <a:rPr lang="it-IT" i="1" dirty="0" err="1"/>
              <a:t>cost</a:t>
            </a:r>
            <a:r>
              <a:rPr lang="it-IT" i="1" dirty="0"/>
              <a:t> of an </a:t>
            </a:r>
            <a:r>
              <a:rPr lang="it-IT" i="1" dirty="0" err="1"/>
              <a:t>increase</a:t>
            </a:r>
            <a:endParaRPr lang="it-IT" i="1" dirty="0"/>
          </a:p>
        </p:txBody>
      </p:sp>
      <p:sp>
        <p:nvSpPr>
          <p:cNvPr id="32" name="CasellaDiTesto 31"/>
          <p:cNvSpPr txBox="1"/>
          <p:nvPr/>
        </p:nvSpPr>
        <p:spPr>
          <a:xfrm>
            <a:off x="6789790" y="1422081"/>
            <a:ext cx="2428935" cy="646331"/>
          </a:xfrm>
          <a:prstGeom prst="rect">
            <a:avLst/>
          </a:prstGeom>
          <a:noFill/>
        </p:spPr>
        <p:txBody>
          <a:bodyPr wrap="square" rtlCol="0">
            <a:spAutoFit/>
          </a:bodyPr>
          <a:lstStyle/>
          <a:p>
            <a:pPr algn="just"/>
            <a:r>
              <a:rPr lang="it-IT" i="1" dirty="0"/>
              <a:t>Social </a:t>
            </a:r>
            <a:r>
              <a:rPr lang="it-IT" i="1" dirty="0" err="1"/>
              <a:t>Economic</a:t>
            </a:r>
            <a:r>
              <a:rPr lang="it-IT" i="1" dirty="0"/>
              <a:t>  Welfare </a:t>
            </a:r>
            <a:r>
              <a:rPr lang="it-IT" i="1" dirty="0" err="1"/>
              <a:t>evaluation</a:t>
            </a:r>
            <a:endParaRPr lang="it-IT" i="1" dirty="0"/>
          </a:p>
        </p:txBody>
      </p:sp>
      <p:sp>
        <p:nvSpPr>
          <p:cNvPr id="33" name="CasellaDiTesto 32"/>
          <p:cNvSpPr txBox="1"/>
          <p:nvPr/>
        </p:nvSpPr>
        <p:spPr>
          <a:xfrm>
            <a:off x="4710036" y="5828401"/>
            <a:ext cx="2788159" cy="923330"/>
          </a:xfrm>
          <a:prstGeom prst="rect">
            <a:avLst/>
          </a:prstGeom>
          <a:noFill/>
        </p:spPr>
        <p:txBody>
          <a:bodyPr wrap="square" rtlCol="0">
            <a:spAutoFit/>
          </a:bodyPr>
          <a:lstStyle/>
          <a:p>
            <a:pPr algn="just"/>
            <a:r>
              <a:rPr lang="it-IT" i="1" dirty="0" err="1"/>
              <a:t>Comparison</a:t>
            </a:r>
            <a:r>
              <a:rPr lang="it-IT" i="1" dirty="0"/>
              <a:t> </a:t>
            </a:r>
            <a:r>
              <a:rPr lang="it-IT" i="1" dirty="0" err="1"/>
              <a:t>between</a:t>
            </a:r>
            <a:r>
              <a:rPr lang="it-IT" i="1" dirty="0"/>
              <a:t> benefit and </a:t>
            </a:r>
            <a:r>
              <a:rPr lang="it-IT" i="1" dirty="0" err="1"/>
              <a:t>cost</a:t>
            </a:r>
            <a:r>
              <a:rPr lang="it-IT" i="1" dirty="0"/>
              <a:t> of </a:t>
            </a:r>
            <a:r>
              <a:rPr lang="it-IT" i="1" dirty="0" err="1"/>
              <a:t>simulated</a:t>
            </a:r>
            <a:r>
              <a:rPr lang="it-IT" i="1" dirty="0"/>
              <a:t> </a:t>
            </a:r>
            <a:r>
              <a:rPr lang="it-IT" i="1" dirty="0" err="1"/>
              <a:t>capacity</a:t>
            </a:r>
            <a:r>
              <a:rPr lang="it-IT" i="1" dirty="0"/>
              <a:t> </a:t>
            </a:r>
            <a:r>
              <a:rPr lang="it-IT" i="1" dirty="0" err="1"/>
              <a:t>increase</a:t>
            </a:r>
            <a:endParaRPr lang="it-IT" i="1" dirty="0"/>
          </a:p>
        </p:txBody>
      </p:sp>
    </p:spTree>
    <p:extLst>
      <p:ext uri="{BB962C8B-B14F-4D97-AF65-F5344CB8AC3E}">
        <p14:creationId xmlns:p14="http://schemas.microsoft.com/office/powerpoint/2010/main" val="33405496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p:cNvSpPr>
            <a:spLocks noGrp="1"/>
          </p:cNvSpPr>
          <p:nvPr>
            <p:ph type="sldNum" sz="quarter" idx="10"/>
          </p:nvPr>
        </p:nvSpPr>
        <p:spPr/>
        <p:txBody>
          <a:bodyPr/>
          <a:lstStyle/>
          <a:p>
            <a:r>
              <a:rPr lang="en-US"/>
              <a:t>Page </a:t>
            </a:r>
            <a:fld id="{56F93B5C-994F-4CF8-BA39-DF9845E6AEA6}" type="slidenum">
              <a:rPr lang="en-US" smtClean="0"/>
              <a:pPr/>
              <a:t>16</a:t>
            </a:fld>
            <a:endParaRPr lang="en-US" dirty="0"/>
          </a:p>
        </p:txBody>
      </p:sp>
      <p:sp>
        <p:nvSpPr>
          <p:cNvPr id="5" name="Nadpis 1"/>
          <p:cNvSpPr txBox="1">
            <a:spLocks/>
          </p:cNvSpPr>
          <p:nvPr/>
        </p:nvSpPr>
        <p:spPr>
          <a:xfrm>
            <a:off x="347244" y="440992"/>
            <a:ext cx="11509200" cy="496800"/>
          </a:xfrm>
          <a:prstGeom prst="rect">
            <a:avLst/>
          </a:prstGeom>
        </p:spPr>
        <p:txBody>
          <a:bodyPr vert="horz" lIns="91440" tIns="45720" rIns="91440" bIns="45720" rtlCol="0" anchor="ctr">
            <a:noAutofit/>
          </a:bodyPr>
          <a:lstStyle>
            <a:lvl1pPr marL="0" algn="l" defTabSz="914400" rtl="0" eaLnBrk="1" latinLnBrk="0" hangingPunct="1">
              <a:lnSpc>
                <a:spcPct val="90000"/>
              </a:lnSpc>
              <a:spcBef>
                <a:spcPct val="0"/>
              </a:spcBef>
              <a:buNone/>
              <a:defRPr lang="en-US" sz="4000" b="1" kern="1200" spc="-150">
                <a:solidFill>
                  <a:schemeClr val="tx1"/>
                </a:solidFill>
                <a:latin typeface="Century Gothic" panose="020B0502020202020204" pitchFamily="34" charset="0"/>
                <a:ea typeface="+mj-ea"/>
                <a:cs typeface="+mj-cs"/>
              </a:defRPr>
            </a:lvl1pPr>
          </a:lstStyle>
          <a:p>
            <a:r>
              <a:rPr lang="en-US" sz="3200" dirty="0"/>
              <a:t>Identification of the System Needs Methodology </a:t>
            </a:r>
          </a:p>
        </p:txBody>
      </p:sp>
      <p:sp>
        <p:nvSpPr>
          <p:cNvPr id="6" name="Nadpis 1"/>
          <p:cNvSpPr txBox="1">
            <a:spLocks/>
          </p:cNvSpPr>
          <p:nvPr/>
        </p:nvSpPr>
        <p:spPr>
          <a:xfrm>
            <a:off x="349516" y="907296"/>
            <a:ext cx="11509200" cy="496800"/>
          </a:xfrm>
          <a:prstGeom prst="rect">
            <a:avLst/>
          </a:prstGeom>
        </p:spPr>
        <p:txBody>
          <a:bodyPr vert="horz" lIns="91440" tIns="45720" rIns="91440" bIns="45720" rtlCol="0" anchor="ctr">
            <a:noAutofit/>
          </a:bodyPr>
          <a:lstStyle>
            <a:lvl1pPr marL="0" algn="l" defTabSz="914400" rtl="0" eaLnBrk="1" latinLnBrk="0" hangingPunct="1">
              <a:lnSpc>
                <a:spcPct val="90000"/>
              </a:lnSpc>
              <a:spcBef>
                <a:spcPct val="0"/>
              </a:spcBef>
              <a:buNone/>
              <a:defRPr lang="en-US" sz="4000" b="1" kern="1200" spc="-150">
                <a:solidFill>
                  <a:schemeClr val="tx1"/>
                </a:solidFill>
                <a:latin typeface="Century Gothic" panose="020B0502020202020204" pitchFamily="34" charset="0"/>
                <a:ea typeface="+mj-ea"/>
                <a:cs typeface="+mj-cs"/>
              </a:defRPr>
            </a:lvl1pPr>
          </a:lstStyle>
          <a:p>
            <a:r>
              <a:rPr lang="en-US" sz="2400" b="0" dirty="0"/>
              <a:t>Network Study</a:t>
            </a:r>
          </a:p>
        </p:txBody>
      </p:sp>
      <p:grpSp>
        <p:nvGrpSpPr>
          <p:cNvPr id="28" name="Groupe 27"/>
          <p:cNvGrpSpPr/>
          <p:nvPr/>
        </p:nvGrpSpPr>
        <p:grpSpPr>
          <a:xfrm>
            <a:off x="697230" y="1870400"/>
            <a:ext cx="10869930" cy="4166973"/>
            <a:chOff x="896447" y="3218280"/>
            <a:chExt cx="10129818" cy="3318600"/>
          </a:xfrm>
        </p:grpSpPr>
        <p:sp>
          <p:nvSpPr>
            <p:cNvPr id="29" name="Rettangolo 3"/>
            <p:cNvSpPr/>
            <p:nvPr/>
          </p:nvSpPr>
          <p:spPr>
            <a:xfrm>
              <a:off x="4935316" y="4067019"/>
              <a:ext cx="2520000" cy="504000"/>
            </a:xfrm>
            <a:prstGeom prst="rect">
              <a:avLst/>
            </a:prstGeom>
            <a:solidFill>
              <a:srgbClr val="0070C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600" i="0" u="none" strike="noStrike" kern="0" cap="none" spc="0" normalizeH="0" baseline="0" noProof="0" dirty="0">
                  <a:ln>
                    <a:noFill/>
                  </a:ln>
                  <a:solidFill>
                    <a:srgbClr val="FFFFFF"/>
                  </a:solidFill>
                  <a:effectLst/>
                  <a:uLnTx/>
                  <a:uFillTx/>
                  <a:latin typeface="Calibri (body)"/>
                  <a:ea typeface="+mn-ea"/>
                  <a:cs typeface="+mn-cs"/>
                </a:rPr>
                <a:t>Market </a:t>
              </a:r>
              <a:r>
                <a:rPr kumimoji="0" lang="en-GB" sz="1600" i="0" u="none" strike="noStrike" kern="0" cap="none" spc="0" normalizeH="0" baseline="0" noProof="0" dirty="0">
                  <a:ln>
                    <a:noFill/>
                  </a:ln>
                  <a:solidFill>
                    <a:srgbClr val="FFFFFF"/>
                  </a:solidFill>
                  <a:effectLst/>
                  <a:uLnTx/>
                  <a:uFillTx/>
                  <a:latin typeface="Calibri (body)"/>
                  <a:ea typeface="+mn-ea"/>
                  <a:cs typeface="+mn-cs"/>
                </a:rPr>
                <a:t>Outputs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0" i="1" u="none" strike="noStrike" kern="0" cap="none" spc="0" normalizeH="0" baseline="0" noProof="0" dirty="0">
                  <a:ln>
                    <a:noFill/>
                  </a:ln>
                  <a:solidFill>
                    <a:srgbClr val="FFFFFF"/>
                  </a:solidFill>
                  <a:effectLst/>
                  <a:uLnTx/>
                  <a:uFillTx/>
                  <a:latin typeface="Calibri (body)"/>
                  <a:ea typeface="+mn-ea"/>
                  <a:cs typeface="+mn-cs"/>
                </a:rPr>
                <a:t>(common template)</a:t>
              </a:r>
            </a:p>
          </p:txBody>
        </p:sp>
        <p:cxnSp>
          <p:nvCxnSpPr>
            <p:cNvPr id="30" name="Connecteur droit avec flèche 29"/>
            <p:cNvCxnSpPr>
              <a:stCxn id="29" idx="2"/>
              <a:endCxn id="40" idx="0"/>
            </p:cNvCxnSpPr>
            <p:nvPr/>
          </p:nvCxnSpPr>
          <p:spPr>
            <a:xfrm>
              <a:off x="6195316" y="4571019"/>
              <a:ext cx="0" cy="403050"/>
            </a:xfrm>
            <a:prstGeom prst="straightConnector1">
              <a:avLst/>
            </a:prstGeom>
            <a:noFill/>
            <a:ln w="57150" cap="flat" cmpd="sng" algn="ctr">
              <a:solidFill>
                <a:schemeClr val="bg1">
                  <a:lumMod val="50000"/>
                </a:schemeClr>
              </a:solidFill>
              <a:prstDash val="solid"/>
              <a:miter lim="800000"/>
              <a:headEnd type="none" w="med" len="med"/>
              <a:tailEnd type="triangle" w="med" len="med"/>
            </a:ln>
            <a:effectLst/>
          </p:spPr>
        </p:cxnSp>
        <p:sp>
          <p:nvSpPr>
            <p:cNvPr id="31" name="Flèche courbée vers le haut 30"/>
            <p:cNvSpPr/>
            <p:nvPr/>
          </p:nvSpPr>
          <p:spPr>
            <a:xfrm rot="16200000">
              <a:off x="6522839" y="4524298"/>
              <a:ext cx="2770806" cy="470740"/>
            </a:xfrm>
            <a:prstGeom prst="curvedUpArrow">
              <a:avLst/>
            </a:prstGeom>
            <a:solidFill>
              <a:schemeClr val="bg1">
                <a:lumMod val="50000"/>
              </a:schemeClr>
            </a:solidFill>
            <a:ln w="12700" cap="flat" cmpd="sng" algn="ctr">
              <a:solidFill>
                <a:schemeClr val="bg1">
                  <a:lumMod val="50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7F7F7F"/>
                </a:solidFill>
                <a:effectLst/>
                <a:uLnTx/>
                <a:uFillTx/>
                <a:latin typeface="Calibri (body)"/>
                <a:ea typeface="+mn-ea"/>
                <a:cs typeface="+mn-cs"/>
              </a:endParaRPr>
            </a:p>
          </p:txBody>
        </p:sp>
        <p:sp>
          <p:nvSpPr>
            <p:cNvPr id="32" name="Rettangolo 3"/>
            <p:cNvSpPr/>
            <p:nvPr/>
          </p:nvSpPr>
          <p:spPr>
            <a:xfrm>
              <a:off x="8506265" y="4507668"/>
              <a:ext cx="2520000" cy="504000"/>
            </a:xfrm>
            <a:prstGeom prst="rect">
              <a:avLst/>
            </a:prstGeom>
            <a:noFill/>
            <a:ln w="12700" cap="flat" cmpd="sng" algn="ctr">
              <a:solidFill>
                <a:srgbClr val="00206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i="0" u="none" strike="noStrike" kern="0" cap="none" spc="0" normalizeH="0" baseline="0" noProof="0" dirty="0">
                  <a:ln>
                    <a:noFill/>
                  </a:ln>
                  <a:solidFill>
                    <a:srgbClr val="002060"/>
                  </a:solidFill>
                  <a:effectLst/>
                  <a:uLnTx/>
                  <a:uFillTx/>
                  <a:latin typeface="Century Gothic" panose="020B0502020202020204" pitchFamily="34" charset="0"/>
                </a:rPr>
                <a:t>Update of costs based on bottlenecks screening</a:t>
              </a:r>
            </a:p>
          </p:txBody>
        </p:sp>
        <p:grpSp>
          <p:nvGrpSpPr>
            <p:cNvPr id="33" name="Groupe 32"/>
            <p:cNvGrpSpPr/>
            <p:nvPr/>
          </p:nvGrpSpPr>
          <p:grpSpPr>
            <a:xfrm>
              <a:off x="896447" y="4358280"/>
              <a:ext cx="6558869" cy="2178600"/>
              <a:chOff x="896447" y="4358280"/>
              <a:chExt cx="6558869" cy="2178600"/>
            </a:xfrm>
          </p:grpSpPr>
          <p:grpSp>
            <p:nvGrpSpPr>
              <p:cNvPr id="38" name="Groupe 37"/>
              <p:cNvGrpSpPr/>
              <p:nvPr/>
            </p:nvGrpSpPr>
            <p:grpSpPr>
              <a:xfrm>
                <a:off x="896447" y="4358280"/>
                <a:ext cx="6558869" cy="2061268"/>
                <a:chOff x="896447" y="3598427"/>
                <a:chExt cx="6558869" cy="2061268"/>
              </a:xfrm>
            </p:grpSpPr>
            <p:sp>
              <p:nvSpPr>
                <p:cNvPr id="40" name="Rettangolo 11"/>
                <p:cNvSpPr/>
                <p:nvPr/>
              </p:nvSpPr>
              <p:spPr>
                <a:xfrm>
                  <a:off x="4935316" y="4214216"/>
                  <a:ext cx="2520000" cy="504000"/>
                </a:xfrm>
                <a:prstGeom prst="rect">
                  <a:avLst/>
                </a:prstGeom>
                <a:solidFill>
                  <a:srgbClr val="0070C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800" i="0" u="none" strike="noStrike" kern="0" cap="none" spc="0" normalizeH="0" baseline="0" noProof="0" dirty="0">
                      <a:ln>
                        <a:noFill/>
                      </a:ln>
                      <a:solidFill>
                        <a:srgbClr val="FFFFFF"/>
                      </a:solidFill>
                      <a:effectLst/>
                      <a:uLnTx/>
                      <a:uFillTx/>
                      <a:latin typeface="Calibri (body)"/>
                      <a:ea typeface="+mn-ea"/>
                      <a:cs typeface="+mn-cs"/>
                    </a:rPr>
                    <a:t>8760 Load flows</a:t>
                  </a:r>
                </a:p>
              </p:txBody>
            </p:sp>
            <p:sp>
              <p:nvSpPr>
                <p:cNvPr id="41" name="Rettangolo 18"/>
                <p:cNvSpPr/>
                <p:nvPr/>
              </p:nvSpPr>
              <p:spPr>
                <a:xfrm>
                  <a:off x="4935316" y="5155695"/>
                  <a:ext cx="2520000" cy="504000"/>
                </a:xfrm>
                <a:prstGeom prst="rect">
                  <a:avLst/>
                </a:prstGeom>
                <a:solidFill>
                  <a:srgbClr val="0070C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800" i="0" u="none" strike="noStrike" kern="0" cap="none" spc="0" normalizeH="0" baseline="0" noProof="0" dirty="0">
                      <a:ln>
                        <a:noFill/>
                      </a:ln>
                      <a:solidFill>
                        <a:srgbClr val="FFFFFF"/>
                      </a:solidFill>
                      <a:effectLst/>
                      <a:uLnTx/>
                      <a:uFillTx/>
                      <a:latin typeface="Calibri (body)"/>
                      <a:ea typeface="+mn-ea"/>
                      <a:cs typeface="+mn-cs"/>
                    </a:rPr>
                    <a:t>Project candidate</a:t>
                  </a:r>
                </a:p>
              </p:txBody>
            </p:sp>
            <p:cxnSp>
              <p:nvCxnSpPr>
                <p:cNvPr id="42" name="Connettore 2 21"/>
                <p:cNvCxnSpPr>
                  <a:stCxn id="40" idx="1"/>
                  <a:endCxn id="44" idx="3"/>
                </p:cNvCxnSpPr>
                <p:nvPr/>
              </p:nvCxnSpPr>
              <p:spPr>
                <a:xfrm flipH="1">
                  <a:off x="3760984" y="4466216"/>
                  <a:ext cx="1174332" cy="86211"/>
                </a:xfrm>
                <a:prstGeom prst="straightConnector1">
                  <a:avLst/>
                </a:prstGeom>
                <a:noFill/>
                <a:ln w="28575" cap="flat" cmpd="sng" algn="ctr">
                  <a:solidFill>
                    <a:srgbClr val="875894"/>
                  </a:solidFill>
                  <a:prstDash val="solid"/>
                  <a:miter lim="800000"/>
                  <a:headEnd type="none" w="med" len="med"/>
                  <a:tailEnd type="triangle" w="med" len="med"/>
                </a:ln>
                <a:effectLst/>
              </p:spPr>
            </p:cxnSp>
            <p:cxnSp>
              <p:nvCxnSpPr>
                <p:cNvPr id="43" name="Connecteur droit avec flèche 42"/>
                <p:cNvCxnSpPr>
                  <a:stCxn id="41" idx="0"/>
                  <a:endCxn id="40" idx="2"/>
                </p:cNvCxnSpPr>
                <p:nvPr/>
              </p:nvCxnSpPr>
              <p:spPr>
                <a:xfrm flipV="1">
                  <a:off x="6195316" y="4718216"/>
                  <a:ext cx="0" cy="437479"/>
                </a:xfrm>
                <a:prstGeom prst="straightConnector1">
                  <a:avLst/>
                </a:prstGeom>
                <a:noFill/>
                <a:ln w="57150" cap="flat" cmpd="sng" algn="ctr">
                  <a:solidFill>
                    <a:schemeClr val="bg1">
                      <a:lumMod val="50000"/>
                    </a:schemeClr>
                  </a:solidFill>
                  <a:prstDash val="solid"/>
                  <a:miter lim="800000"/>
                  <a:headEnd type="none" w="med" len="med"/>
                  <a:tailEnd type="triangle" w="med" len="med"/>
                </a:ln>
                <a:effectLst/>
              </p:spPr>
            </p:cxnSp>
            <p:pic>
              <p:nvPicPr>
                <p:cNvPr id="44" name="Picture 2"/>
                <p:cNvPicPr>
                  <a:picLocks noChangeAspect="1" noChangeArrowheads="1"/>
                </p:cNvPicPr>
                <p:nvPr/>
              </p:nvPicPr>
              <p:blipFill>
                <a:blip r:embed="rId2" cstate="print"/>
                <a:srcRect/>
                <a:stretch>
                  <a:fillRect/>
                </a:stretch>
              </p:blipFill>
              <p:spPr bwMode="auto">
                <a:xfrm>
                  <a:off x="896447" y="3598427"/>
                  <a:ext cx="2864537" cy="1908000"/>
                </a:xfrm>
                <a:prstGeom prst="rect">
                  <a:avLst/>
                </a:prstGeom>
                <a:noFill/>
                <a:ln w="9525">
                  <a:noFill/>
                  <a:miter lim="800000"/>
                  <a:headEnd/>
                  <a:tailEnd/>
                </a:ln>
                <a:effectLst/>
              </p:spPr>
            </p:pic>
            <p:cxnSp>
              <p:nvCxnSpPr>
                <p:cNvPr id="45" name="Connettore 2 21"/>
                <p:cNvCxnSpPr>
                  <a:endCxn id="41" idx="1"/>
                </p:cNvCxnSpPr>
                <p:nvPr/>
              </p:nvCxnSpPr>
              <p:spPr>
                <a:xfrm>
                  <a:off x="3803817" y="4970216"/>
                  <a:ext cx="1131499" cy="437479"/>
                </a:xfrm>
                <a:prstGeom prst="straightConnector1">
                  <a:avLst/>
                </a:prstGeom>
                <a:noFill/>
                <a:ln w="28575" cap="flat" cmpd="sng" algn="ctr">
                  <a:solidFill>
                    <a:srgbClr val="875894"/>
                  </a:solidFill>
                  <a:prstDash val="solid"/>
                  <a:miter lim="800000"/>
                  <a:headEnd type="none" w="med" len="med"/>
                  <a:tailEnd type="triangle" w="med" len="med"/>
                </a:ln>
                <a:effectLst/>
              </p:spPr>
            </p:cxnSp>
            <p:grpSp>
              <p:nvGrpSpPr>
                <p:cNvPr id="46" name="Groupe 45"/>
                <p:cNvGrpSpPr/>
                <p:nvPr/>
              </p:nvGrpSpPr>
              <p:grpSpPr>
                <a:xfrm>
                  <a:off x="4171940" y="4631804"/>
                  <a:ext cx="566029" cy="424825"/>
                  <a:chOff x="4433226" y="4434120"/>
                  <a:chExt cx="522718" cy="504056"/>
                </a:xfrm>
              </p:grpSpPr>
              <p:sp>
                <p:nvSpPr>
                  <p:cNvPr id="47" name="Flèche courbée vers le haut 46"/>
                  <p:cNvSpPr/>
                  <p:nvPr/>
                </p:nvSpPr>
                <p:spPr>
                  <a:xfrm>
                    <a:off x="4451888" y="4722152"/>
                    <a:ext cx="504056" cy="216024"/>
                  </a:xfrm>
                  <a:prstGeom prst="curvedUpArrow">
                    <a:avLst/>
                  </a:prstGeom>
                  <a:solidFill>
                    <a:srgbClr val="875894">
                      <a:lumMod val="20000"/>
                      <a:lumOff val="80000"/>
                    </a:srgbClr>
                  </a:solidFill>
                  <a:ln w="12700" cap="flat" cmpd="sng" algn="ctr">
                    <a:solidFill>
                      <a:srgbClr val="87589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7F7F7F"/>
                      </a:solidFill>
                      <a:effectLst/>
                      <a:uLnTx/>
                      <a:uFillTx/>
                      <a:latin typeface="Calibri (body)"/>
                      <a:ea typeface="+mn-ea"/>
                      <a:cs typeface="+mn-cs"/>
                    </a:endParaRPr>
                  </a:p>
                </p:txBody>
              </p:sp>
              <p:sp>
                <p:nvSpPr>
                  <p:cNvPr id="48" name="Flèche courbée vers le haut 47"/>
                  <p:cNvSpPr/>
                  <p:nvPr/>
                </p:nvSpPr>
                <p:spPr>
                  <a:xfrm rot="10800000">
                    <a:off x="4433226" y="4434120"/>
                    <a:ext cx="504056" cy="216024"/>
                  </a:xfrm>
                  <a:prstGeom prst="curvedUpArrow">
                    <a:avLst/>
                  </a:prstGeom>
                  <a:solidFill>
                    <a:srgbClr val="875894">
                      <a:lumMod val="20000"/>
                      <a:lumOff val="80000"/>
                    </a:srgbClr>
                  </a:solidFill>
                  <a:ln w="12700" cap="flat" cmpd="sng" algn="ctr">
                    <a:solidFill>
                      <a:srgbClr val="87589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srgbClr val="FFC000"/>
                      </a:solidFill>
                      <a:effectLst/>
                      <a:uLnTx/>
                      <a:uFillTx/>
                      <a:latin typeface="Calibri (body)"/>
                      <a:ea typeface="+mn-ea"/>
                      <a:cs typeface="+mn-cs"/>
                    </a:endParaRPr>
                  </a:p>
                </p:txBody>
              </p:sp>
            </p:grpSp>
          </p:grpSp>
          <p:sp>
            <p:nvSpPr>
              <p:cNvPr id="39" name="ZoneTexte 38"/>
              <p:cNvSpPr txBox="1"/>
              <p:nvPr/>
            </p:nvSpPr>
            <p:spPr>
              <a:xfrm>
                <a:off x="1086508" y="6167548"/>
                <a:ext cx="2484415" cy="369332"/>
              </a:xfrm>
              <a:prstGeom prst="rect">
                <a:avLst/>
              </a:prstGeom>
              <a:solidFill>
                <a:srgbClr val="FFFFFF">
                  <a:alpha val="4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7F7F7F"/>
                    </a:solidFill>
                    <a:effectLst/>
                    <a:uLnTx/>
                    <a:uFillTx/>
                    <a:latin typeface="Calibri (body)"/>
                  </a:rPr>
                  <a:t>Bottlenecks screening</a:t>
                </a:r>
              </a:p>
            </p:txBody>
          </p:sp>
        </p:grpSp>
        <p:sp>
          <p:nvSpPr>
            <p:cNvPr id="34" name="Rectangle à coins arrondis 33"/>
            <p:cNvSpPr/>
            <p:nvPr/>
          </p:nvSpPr>
          <p:spPr>
            <a:xfrm>
              <a:off x="4935316" y="3218280"/>
              <a:ext cx="2520000" cy="504000"/>
            </a:xfrm>
            <a:prstGeom prst="roundRect">
              <a:avLst/>
            </a:prstGeom>
            <a:solidFill>
              <a:srgbClr val="0070C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i="0" u="none" strike="noStrike" kern="0" cap="none" spc="0" normalizeH="0" baseline="0" noProof="0" dirty="0">
                  <a:ln>
                    <a:noFill/>
                  </a:ln>
                  <a:solidFill>
                    <a:srgbClr val="FFFFFF"/>
                  </a:solidFill>
                  <a:effectLst/>
                  <a:uLnTx/>
                  <a:uFillTx/>
                  <a:latin typeface="Calibri (body)"/>
                  <a:ea typeface="+mn-ea"/>
                  <a:cs typeface="+mn-cs"/>
                </a:rPr>
                <a:t>Market Iterations</a:t>
              </a:r>
            </a:p>
          </p:txBody>
        </p:sp>
        <p:sp>
          <p:nvSpPr>
            <p:cNvPr id="35" name="Rettangolo 3"/>
            <p:cNvSpPr/>
            <p:nvPr/>
          </p:nvSpPr>
          <p:spPr>
            <a:xfrm>
              <a:off x="1240984" y="3218280"/>
              <a:ext cx="2520000" cy="504000"/>
            </a:xfrm>
            <a:prstGeom prst="rect">
              <a:avLst/>
            </a:prstGeom>
            <a:noFill/>
            <a:ln w="12700" cap="flat" cmpd="sng" algn="ctr">
              <a:solidFill>
                <a:srgbClr val="00206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i="0" u="none" strike="noStrike" kern="0" cap="none" spc="0" normalizeH="0" baseline="0" noProof="0" dirty="0">
                  <a:ln>
                    <a:noFill/>
                  </a:ln>
                  <a:solidFill>
                    <a:srgbClr val="002060"/>
                  </a:solidFill>
                  <a:effectLst/>
                  <a:uLnTx/>
                  <a:uFillTx/>
                  <a:latin typeface="Century Gothic" panose="020B0502020202020204" pitchFamily="34" charset="0"/>
                </a:rPr>
                <a:t>standard costs based on expectations</a:t>
              </a:r>
            </a:p>
          </p:txBody>
        </p:sp>
        <p:cxnSp>
          <p:nvCxnSpPr>
            <p:cNvPr id="36" name="Connecteur droit avec flèche 35"/>
            <p:cNvCxnSpPr>
              <a:stCxn id="35" idx="3"/>
              <a:endCxn id="34" idx="1"/>
            </p:cNvCxnSpPr>
            <p:nvPr/>
          </p:nvCxnSpPr>
          <p:spPr>
            <a:xfrm>
              <a:off x="3760984" y="3470280"/>
              <a:ext cx="1174332" cy="0"/>
            </a:xfrm>
            <a:prstGeom prst="straightConnector1">
              <a:avLst/>
            </a:prstGeom>
            <a:noFill/>
            <a:ln w="38100" cap="flat" cmpd="sng" algn="ctr">
              <a:solidFill>
                <a:schemeClr val="bg1">
                  <a:lumMod val="50000"/>
                </a:schemeClr>
              </a:solidFill>
              <a:prstDash val="solid"/>
              <a:miter lim="800000"/>
              <a:headEnd type="none" w="med" len="med"/>
              <a:tailEnd type="triangle" w="med" len="med"/>
            </a:ln>
            <a:effectLst/>
          </p:spPr>
        </p:cxnSp>
        <p:cxnSp>
          <p:nvCxnSpPr>
            <p:cNvPr id="37" name="Connecteur droit avec flèche 36"/>
            <p:cNvCxnSpPr>
              <a:stCxn id="34" idx="2"/>
              <a:endCxn id="29" idx="0"/>
            </p:cNvCxnSpPr>
            <p:nvPr/>
          </p:nvCxnSpPr>
          <p:spPr>
            <a:xfrm>
              <a:off x="6195316" y="3722280"/>
              <a:ext cx="0" cy="344739"/>
            </a:xfrm>
            <a:prstGeom prst="straightConnector1">
              <a:avLst/>
            </a:prstGeom>
            <a:noFill/>
            <a:ln w="38100" cap="flat" cmpd="sng" algn="ctr">
              <a:solidFill>
                <a:schemeClr val="bg1">
                  <a:lumMod val="50000"/>
                </a:schemeClr>
              </a:solidFill>
              <a:prstDash val="solid"/>
              <a:miter lim="800000"/>
              <a:headEnd type="none" w="med" len="med"/>
              <a:tailEnd type="triangle" w="med" len="med"/>
            </a:ln>
            <a:effectLst/>
          </p:spPr>
        </p:cxnSp>
      </p:grpSp>
    </p:spTree>
    <p:extLst>
      <p:ext uri="{BB962C8B-B14F-4D97-AF65-F5344CB8AC3E}">
        <p14:creationId xmlns:p14="http://schemas.microsoft.com/office/powerpoint/2010/main" val="8708407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p:cNvSpPr>
            <a:spLocks noGrp="1"/>
          </p:cNvSpPr>
          <p:nvPr>
            <p:ph type="sldNum" sz="quarter" idx="10"/>
          </p:nvPr>
        </p:nvSpPr>
        <p:spPr/>
        <p:txBody>
          <a:bodyPr/>
          <a:lstStyle/>
          <a:p>
            <a:r>
              <a:rPr lang="en-US"/>
              <a:t>Page </a:t>
            </a:r>
            <a:fld id="{56F93B5C-994F-4CF8-BA39-DF9845E6AEA6}" type="slidenum">
              <a:rPr lang="en-US" smtClean="0"/>
              <a:pPr/>
              <a:t>17</a:t>
            </a:fld>
            <a:endParaRPr lang="en-US" dirty="0"/>
          </a:p>
        </p:txBody>
      </p:sp>
      <p:graphicFrame>
        <p:nvGraphicFramePr>
          <p:cNvPr id="5" name="Diagramma 4"/>
          <p:cNvGraphicFramePr/>
          <p:nvPr>
            <p:extLst/>
          </p:nvPr>
        </p:nvGraphicFramePr>
        <p:xfrm>
          <a:off x="803335" y="231731"/>
          <a:ext cx="10597018" cy="66262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Nadpis 1"/>
          <p:cNvSpPr txBox="1">
            <a:spLocks/>
          </p:cNvSpPr>
          <p:nvPr/>
        </p:nvSpPr>
        <p:spPr>
          <a:xfrm>
            <a:off x="347244" y="440992"/>
            <a:ext cx="11509200" cy="496800"/>
          </a:xfrm>
          <a:prstGeom prst="rect">
            <a:avLst/>
          </a:prstGeom>
        </p:spPr>
        <p:txBody>
          <a:bodyPr vert="horz" lIns="91440" tIns="45720" rIns="91440" bIns="45720" rtlCol="0" anchor="ctr">
            <a:noAutofit/>
          </a:bodyPr>
          <a:lstStyle>
            <a:lvl1pPr marL="0" algn="l" defTabSz="914400" rtl="0" eaLnBrk="1" latinLnBrk="0" hangingPunct="1">
              <a:lnSpc>
                <a:spcPct val="90000"/>
              </a:lnSpc>
              <a:spcBef>
                <a:spcPct val="0"/>
              </a:spcBef>
              <a:buNone/>
              <a:defRPr lang="en-US" sz="4000" b="1" kern="1200" spc="-150">
                <a:solidFill>
                  <a:schemeClr val="tx1"/>
                </a:solidFill>
                <a:latin typeface="Century Gothic" panose="020B0502020202020204" pitchFamily="34" charset="0"/>
                <a:ea typeface="+mj-ea"/>
                <a:cs typeface="+mj-cs"/>
              </a:defRPr>
            </a:lvl1pPr>
          </a:lstStyle>
          <a:p>
            <a:r>
              <a:rPr lang="en-US" sz="3200" dirty="0"/>
              <a:t>Identification of the System Needs Methodology </a:t>
            </a:r>
          </a:p>
        </p:txBody>
      </p:sp>
      <p:sp>
        <p:nvSpPr>
          <p:cNvPr id="9" name="Nadpis 1"/>
          <p:cNvSpPr txBox="1">
            <a:spLocks/>
          </p:cNvSpPr>
          <p:nvPr/>
        </p:nvSpPr>
        <p:spPr>
          <a:xfrm>
            <a:off x="349516" y="907296"/>
            <a:ext cx="11509200" cy="496800"/>
          </a:xfrm>
          <a:prstGeom prst="rect">
            <a:avLst/>
          </a:prstGeom>
        </p:spPr>
        <p:txBody>
          <a:bodyPr vert="horz" lIns="91440" tIns="45720" rIns="91440" bIns="45720" rtlCol="0" anchor="ctr">
            <a:noAutofit/>
          </a:bodyPr>
          <a:lstStyle>
            <a:lvl1pPr marL="0" algn="l" defTabSz="914400" rtl="0" eaLnBrk="1" latinLnBrk="0" hangingPunct="1">
              <a:lnSpc>
                <a:spcPct val="90000"/>
              </a:lnSpc>
              <a:spcBef>
                <a:spcPct val="0"/>
              </a:spcBef>
              <a:buNone/>
              <a:defRPr lang="en-US" sz="4000" b="1" kern="1200" spc="-150">
                <a:solidFill>
                  <a:schemeClr val="tx1"/>
                </a:solidFill>
                <a:latin typeface="Century Gothic" panose="020B0502020202020204" pitchFamily="34" charset="0"/>
                <a:ea typeface="+mj-ea"/>
                <a:cs typeface="+mj-cs"/>
              </a:defRPr>
            </a:lvl1pPr>
          </a:lstStyle>
          <a:p>
            <a:r>
              <a:rPr lang="en-US" sz="2400" b="0" dirty="0"/>
              <a:t>Network Study</a:t>
            </a:r>
          </a:p>
        </p:txBody>
      </p:sp>
      <p:sp>
        <p:nvSpPr>
          <p:cNvPr id="10" name="ZoneTexte 51"/>
          <p:cNvSpPr txBox="1"/>
          <p:nvPr/>
        </p:nvSpPr>
        <p:spPr>
          <a:xfrm>
            <a:off x="5188593" y="4332735"/>
            <a:ext cx="1881150" cy="1569660"/>
          </a:xfrm>
          <a:prstGeom prst="rect">
            <a:avLst/>
          </a:prstGeom>
          <a:noFill/>
        </p:spPr>
        <p:txBody>
          <a:bodyPr wrap="square" rtlCol="0">
            <a:spAutoFit/>
          </a:bodyPr>
          <a:lstStyle/>
          <a:p>
            <a:pPr algn="ctr"/>
            <a:r>
              <a:rPr lang="en-GB" sz="1600" dirty="0">
                <a:solidFill>
                  <a:srgbClr val="002060"/>
                </a:solidFill>
                <a:latin typeface="Century Gothic" panose="020B0502020202020204" pitchFamily="34" charset="0"/>
              </a:rPr>
              <a:t>Physical flows on tie-lines </a:t>
            </a:r>
          </a:p>
          <a:p>
            <a:pPr algn="ctr"/>
            <a:r>
              <a:rPr lang="en-GB" sz="1600" dirty="0">
                <a:solidFill>
                  <a:srgbClr val="002060"/>
                </a:solidFill>
                <a:latin typeface="Century Gothic" panose="020B0502020202020204" pitchFamily="34" charset="0"/>
              </a:rPr>
              <a:t>as limit conditions of smaller perimeters</a:t>
            </a:r>
          </a:p>
        </p:txBody>
      </p:sp>
    </p:spTree>
    <p:extLst>
      <p:ext uri="{BB962C8B-B14F-4D97-AF65-F5344CB8AC3E}">
        <p14:creationId xmlns:p14="http://schemas.microsoft.com/office/powerpoint/2010/main" val="25058542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p:cNvSpPr>
            <a:spLocks noGrp="1"/>
          </p:cNvSpPr>
          <p:nvPr>
            <p:ph type="sldNum" sz="quarter" idx="10"/>
          </p:nvPr>
        </p:nvSpPr>
        <p:spPr/>
        <p:txBody>
          <a:bodyPr/>
          <a:lstStyle/>
          <a:p>
            <a:r>
              <a:rPr lang="en-US"/>
              <a:t>Page </a:t>
            </a:r>
            <a:fld id="{56F93B5C-994F-4CF8-BA39-DF9845E6AEA6}" type="slidenum">
              <a:rPr lang="en-US" smtClean="0"/>
              <a:pPr/>
              <a:t>18</a:t>
            </a:fld>
            <a:endParaRPr lang="en-US" dirty="0"/>
          </a:p>
        </p:txBody>
      </p:sp>
      <p:sp>
        <p:nvSpPr>
          <p:cNvPr id="5" name="Nadpis 1"/>
          <p:cNvSpPr txBox="1">
            <a:spLocks/>
          </p:cNvSpPr>
          <p:nvPr/>
        </p:nvSpPr>
        <p:spPr>
          <a:xfrm>
            <a:off x="347244" y="440992"/>
            <a:ext cx="11509200" cy="496800"/>
          </a:xfrm>
          <a:prstGeom prst="rect">
            <a:avLst/>
          </a:prstGeom>
        </p:spPr>
        <p:txBody>
          <a:bodyPr vert="horz" lIns="91440" tIns="45720" rIns="91440" bIns="45720" rtlCol="0" anchor="ctr">
            <a:noAutofit/>
          </a:bodyPr>
          <a:lstStyle>
            <a:lvl1pPr marL="0" algn="l" defTabSz="914400" rtl="0" eaLnBrk="1" latinLnBrk="0" hangingPunct="1">
              <a:lnSpc>
                <a:spcPct val="90000"/>
              </a:lnSpc>
              <a:spcBef>
                <a:spcPct val="0"/>
              </a:spcBef>
              <a:buNone/>
              <a:defRPr lang="en-US" sz="4000" b="1" kern="1200" spc="-150">
                <a:solidFill>
                  <a:schemeClr val="tx1"/>
                </a:solidFill>
                <a:latin typeface="Century Gothic" panose="020B0502020202020204" pitchFamily="34" charset="0"/>
                <a:ea typeface="+mj-ea"/>
                <a:cs typeface="+mj-cs"/>
              </a:defRPr>
            </a:lvl1pPr>
          </a:lstStyle>
          <a:p>
            <a:r>
              <a:rPr lang="en-US" sz="3200" dirty="0"/>
              <a:t>Identification of the System Needs Methodology </a:t>
            </a:r>
          </a:p>
        </p:txBody>
      </p:sp>
      <p:sp>
        <p:nvSpPr>
          <p:cNvPr id="6" name="Nadpis 1"/>
          <p:cNvSpPr txBox="1">
            <a:spLocks/>
          </p:cNvSpPr>
          <p:nvPr/>
        </p:nvSpPr>
        <p:spPr>
          <a:xfrm>
            <a:off x="349516" y="907296"/>
            <a:ext cx="11509200" cy="496800"/>
          </a:xfrm>
          <a:prstGeom prst="rect">
            <a:avLst/>
          </a:prstGeom>
        </p:spPr>
        <p:txBody>
          <a:bodyPr vert="horz" lIns="91440" tIns="45720" rIns="91440" bIns="45720" rtlCol="0" anchor="ctr">
            <a:noAutofit/>
          </a:bodyPr>
          <a:lstStyle>
            <a:lvl1pPr marL="0" algn="l" defTabSz="914400" rtl="0" eaLnBrk="1" latinLnBrk="0" hangingPunct="1">
              <a:lnSpc>
                <a:spcPct val="90000"/>
              </a:lnSpc>
              <a:spcBef>
                <a:spcPct val="0"/>
              </a:spcBef>
              <a:buNone/>
              <a:defRPr lang="en-US" sz="4000" b="1" kern="1200" spc="-150">
                <a:solidFill>
                  <a:schemeClr val="tx1"/>
                </a:solidFill>
                <a:latin typeface="Century Gothic" panose="020B0502020202020204" pitchFamily="34" charset="0"/>
                <a:ea typeface="+mj-ea"/>
                <a:cs typeface="+mj-cs"/>
              </a:defRPr>
            </a:lvl1pPr>
          </a:lstStyle>
          <a:p>
            <a:r>
              <a:rPr lang="en-US" sz="2400" b="0" dirty="0"/>
              <a:t>Regional expert check</a:t>
            </a:r>
          </a:p>
        </p:txBody>
      </p:sp>
      <p:graphicFrame>
        <p:nvGraphicFramePr>
          <p:cNvPr id="2" name="Diagramma 1"/>
          <p:cNvGraphicFramePr/>
          <p:nvPr>
            <p:extLst/>
          </p:nvPr>
        </p:nvGraphicFramePr>
        <p:xfrm>
          <a:off x="-875574" y="1343119"/>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07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99176" y="1404096"/>
            <a:ext cx="5092824" cy="4364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a:extLst>
              <a:ext uri="{FF2B5EF4-FFF2-40B4-BE49-F238E27FC236}">
                <a16:creationId xmlns:a16="http://schemas.microsoft.com/office/drawing/2014/main" id="{FE249531-8AF4-4DA0-AEC8-CC781CEE0596}"/>
              </a:ext>
            </a:extLst>
          </p:cNvPr>
          <p:cNvSpPr/>
          <p:nvPr/>
        </p:nvSpPr>
        <p:spPr>
          <a:xfrm>
            <a:off x="10124440" y="3180080"/>
            <a:ext cx="106680" cy="791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20273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Nadpis 1"/>
          <p:cNvSpPr txBox="1">
            <a:spLocks/>
          </p:cNvSpPr>
          <p:nvPr/>
        </p:nvSpPr>
        <p:spPr>
          <a:xfrm>
            <a:off x="347244" y="440992"/>
            <a:ext cx="11509200" cy="496800"/>
          </a:xfrm>
          <a:prstGeom prst="rect">
            <a:avLst/>
          </a:prstGeom>
        </p:spPr>
        <p:txBody>
          <a:bodyPr vert="horz" lIns="91440" tIns="45720" rIns="91440" bIns="45720" rtlCol="0" anchor="ctr">
            <a:noAutofit/>
          </a:bodyPr>
          <a:lstStyle>
            <a:lvl1pPr marL="0" algn="l" defTabSz="914400" rtl="0" eaLnBrk="1" latinLnBrk="0" hangingPunct="1">
              <a:lnSpc>
                <a:spcPct val="90000"/>
              </a:lnSpc>
              <a:spcBef>
                <a:spcPct val="0"/>
              </a:spcBef>
              <a:buNone/>
              <a:defRPr lang="en-US" sz="4000" b="1" kern="1200" spc="-150">
                <a:solidFill>
                  <a:schemeClr val="tx1"/>
                </a:solidFill>
                <a:latin typeface="Century Gothic" panose="020B0502020202020204" pitchFamily="34" charset="0"/>
                <a:ea typeface="+mj-ea"/>
                <a:cs typeface="+mj-cs"/>
              </a:defRPr>
            </a:lvl1pPr>
          </a:lstStyle>
          <a:p>
            <a:r>
              <a:rPr lang="en-US" sz="3200" dirty="0"/>
              <a:t>Identification of the System Needs Methodology </a:t>
            </a:r>
          </a:p>
        </p:txBody>
      </p:sp>
      <p:sp>
        <p:nvSpPr>
          <p:cNvPr id="56" name="Nadpis 1"/>
          <p:cNvSpPr txBox="1">
            <a:spLocks/>
          </p:cNvSpPr>
          <p:nvPr/>
        </p:nvSpPr>
        <p:spPr>
          <a:xfrm>
            <a:off x="263847" y="1856101"/>
            <a:ext cx="11509200" cy="4418886"/>
          </a:xfrm>
          <a:prstGeom prst="rect">
            <a:avLst/>
          </a:prstGeom>
        </p:spPr>
        <p:txBody>
          <a:bodyPr anchor="ctr"/>
          <a:lstStyle>
            <a:lvl1pPr marL="0" algn="l" defTabSz="914400" rtl="0" eaLnBrk="1" latinLnBrk="0" hangingPunct="1">
              <a:lnSpc>
                <a:spcPct val="90000"/>
              </a:lnSpc>
              <a:spcBef>
                <a:spcPct val="0"/>
              </a:spcBef>
              <a:buNone/>
              <a:defRPr lang="en-US" sz="4000" b="1" kern="1200" spc="-150">
                <a:solidFill>
                  <a:schemeClr val="tx1"/>
                </a:solidFill>
                <a:latin typeface="Century Gothic" panose="020B0502020202020204" pitchFamily="34" charset="0"/>
                <a:ea typeface="+mj-ea"/>
                <a:cs typeface="+mj-cs"/>
              </a:defRPr>
            </a:lvl1pPr>
          </a:lstStyle>
          <a:p>
            <a:pPr marL="342900" indent="-342900">
              <a:buFont typeface="Wingdings" panose="05000000000000000000" pitchFamily="2" charset="2"/>
              <a:buChar char="ü"/>
            </a:pPr>
            <a:r>
              <a:rPr lang="en-US" sz="2400" b="0" dirty="0">
                <a:solidFill>
                  <a:schemeClr val="bg1">
                    <a:lumMod val="50000"/>
                  </a:schemeClr>
                </a:solidFill>
                <a:latin typeface="Calibri" panose="020F0502020204030204" pitchFamily="34" charset="0"/>
              </a:rPr>
              <a:t>Introduction</a:t>
            </a:r>
          </a:p>
          <a:p>
            <a:pPr marL="342900" indent="-342900">
              <a:buFont typeface="Wingdings" panose="05000000000000000000" pitchFamily="2" charset="2"/>
              <a:buChar char="ü"/>
            </a:pPr>
            <a:endParaRPr lang="en-US" sz="2400" b="0" dirty="0">
              <a:solidFill>
                <a:schemeClr val="bg1">
                  <a:lumMod val="50000"/>
                </a:schemeClr>
              </a:solidFill>
              <a:latin typeface="Calibri" panose="020F0502020204030204" pitchFamily="34" charset="0"/>
            </a:endParaRPr>
          </a:p>
          <a:p>
            <a:pPr marL="342900" indent="-342900">
              <a:buFont typeface="Wingdings" panose="05000000000000000000" pitchFamily="2" charset="2"/>
              <a:buChar char="ü"/>
            </a:pPr>
            <a:r>
              <a:rPr lang="en-US" sz="2400" b="0" dirty="0">
                <a:solidFill>
                  <a:schemeClr val="bg1">
                    <a:lumMod val="50000"/>
                  </a:schemeClr>
                </a:solidFill>
                <a:latin typeface="Calibri" panose="020F0502020204030204" pitchFamily="34" charset="0"/>
              </a:rPr>
              <a:t>References: data and modelling</a:t>
            </a:r>
          </a:p>
          <a:p>
            <a:pPr marL="342900" indent="-342900">
              <a:buFont typeface="Wingdings" panose="05000000000000000000" pitchFamily="2" charset="2"/>
              <a:buChar char="ü"/>
            </a:pPr>
            <a:endParaRPr lang="en-US" sz="2400" b="0" dirty="0">
              <a:solidFill>
                <a:schemeClr val="bg1">
                  <a:lumMod val="50000"/>
                </a:schemeClr>
              </a:solidFill>
              <a:latin typeface="Calibri" panose="020F0502020204030204" pitchFamily="34" charset="0"/>
            </a:endParaRPr>
          </a:p>
          <a:p>
            <a:pPr marL="342900" indent="-342900">
              <a:buFont typeface="Wingdings" panose="05000000000000000000" pitchFamily="2" charset="2"/>
              <a:buChar char="ü"/>
            </a:pPr>
            <a:r>
              <a:rPr lang="en-US" sz="2400" b="0" dirty="0">
                <a:solidFill>
                  <a:schemeClr val="bg1">
                    <a:lumMod val="50000"/>
                  </a:schemeClr>
                </a:solidFill>
                <a:latin typeface="Calibri" panose="020F0502020204030204" pitchFamily="34" charset="0"/>
              </a:rPr>
              <a:t>Approach used</a:t>
            </a:r>
          </a:p>
          <a:p>
            <a:pPr marL="342900" indent="-342900">
              <a:buFont typeface="Wingdings" panose="05000000000000000000" pitchFamily="2" charset="2"/>
              <a:buChar char="ü"/>
            </a:pPr>
            <a:endParaRPr lang="en-US" sz="2400" b="0" dirty="0">
              <a:solidFill>
                <a:schemeClr val="bg1">
                  <a:lumMod val="50000"/>
                </a:schemeClr>
              </a:solidFill>
              <a:latin typeface="Calibri" panose="020F0502020204030204" pitchFamily="34" charset="0"/>
            </a:endParaRPr>
          </a:p>
          <a:p>
            <a:pPr marL="342900" indent="-342900">
              <a:buFont typeface="Wingdings" panose="05000000000000000000" pitchFamily="2" charset="2"/>
              <a:buChar char="ü"/>
            </a:pPr>
            <a:r>
              <a:rPr lang="en-US" sz="2400" b="0" dirty="0">
                <a:solidFill>
                  <a:srgbClr val="00B050"/>
                </a:solidFill>
                <a:latin typeface="Calibri" panose="020F0502020204030204" pitchFamily="34" charset="0"/>
              </a:rPr>
              <a:t>General results</a:t>
            </a:r>
          </a:p>
          <a:p>
            <a:pPr marL="342900" indent="-342900">
              <a:buFont typeface="Wingdings" panose="05000000000000000000" pitchFamily="2" charset="2"/>
              <a:buChar char="ü"/>
            </a:pPr>
            <a:endParaRPr lang="en-US" sz="2400" b="0" dirty="0">
              <a:solidFill>
                <a:srgbClr val="002060"/>
              </a:solidFill>
              <a:latin typeface="Calibri" panose="020F0502020204030204" pitchFamily="34" charset="0"/>
            </a:endParaRPr>
          </a:p>
          <a:p>
            <a:pPr marL="342900" indent="-342900">
              <a:buFont typeface="Wingdings" panose="05000000000000000000" pitchFamily="2" charset="2"/>
              <a:buChar char="ü"/>
            </a:pPr>
            <a:endParaRPr lang="en-US" sz="2400" b="0" dirty="0">
              <a:solidFill>
                <a:srgbClr val="002060"/>
              </a:solidFill>
              <a:latin typeface="Calibri" panose="020F0502020204030204" pitchFamily="34" charset="0"/>
            </a:endParaRPr>
          </a:p>
          <a:p>
            <a:pPr marL="342900" indent="-342900">
              <a:buFont typeface="Wingdings" panose="05000000000000000000" pitchFamily="2" charset="2"/>
              <a:buChar char="ü"/>
            </a:pPr>
            <a:endParaRPr lang="en-US" sz="2400" b="0" dirty="0">
              <a:solidFill>
                <a:srgbClr val="002060"/>
              </a:solidFill>
              <a:latin typeface="Calibri" panose="020F0502020204030204" pitchFamily="34" charset="0"/>
            </a:endParaRPr>
          </a:p>
          <a:p>
            <a:pPr marL="342900" indent="-342900">
              <a:buFont typeface="Wingdings" panose="05000000000000000000" pitchFamily="2" charset="2"/>
              <a:buChar char="ü"/>
            </a:pPr>
            <a:endParaRPr lang="en-US" sz="2400" b="0" dirty="0">
              <a:solidFill>
                <a:srgbClr val="002060"/>
              </a:solidFill>
              <a:latin typeface="Calibri" panose="020F0502020204030204" pitchFamily="34" charset="0"/>
            </a:endParaRPr>
          </a:p>
        </p:txBody>
      </p:sp>
      <p:sp>
        <p:nvSpPr>
          <p:cNvPr id="4" name="Nadpis 1"/>
          <p:cNvSpPr txBox="1">
            <a:spLocks/>
          </p:cNvSpPr>
          <p:nvPr/>
        </p:nvSpPr>
        <p:spPr>
          <a:xfrm>
            <a:off x="349516" y="907296"/>
            <a:ext cx="11509200" cy="496800"/>
          </a:xfrm>
          <a:prstGeom prst="rect">
            <a:avLst/>
          </a:prstGeom>
        </p:spPr>
        <p:txBody>
          <a:bodyPr vert="horz" lIns="91440" tIns="45720" rIns="91440" bIns="45720" rtlCol="0" anchor="ctr">
            <a:noAutofit/>
          </a:bodyPr>
          <a:lstStyle>
            <a:lvl1pPr marL="0" algn="l" defTabSz="914400" rtl="0" eaLnBrk="1" latinLnBrk="0" hangingPunct="1">
              <a:lnSpc>
                <a:spcPct val="90000"/>
              </a:lnSpc>
              <a:spcBef>
                <a:spcPct val="0"/>
              </a:spcBef>
              <a:buNone/>
              <a:defRPr lang="en-US" sz="4000" b="1" kern="1200" spc="-150">
                <a:solidFill>
                  <a:schemeClr val="tx1"/>
                </a:solidFill>
                <a:latin typeface="Century Gothic" panose="020B0502020202020204" pitchFamily="34" charset="0"/>
                <a:ea typeface="+mj-ea"/>
                <a:cs typeface="+mj-cs"/>
              </a:defRPr>
            </a:lvl1pPr>
          </a:lstStyle>
          <a:p>
            <a:r>
              <a:rPr lang="en-US" sz="2400" b="0" dirty="0"/>
              <a:t>Agenda</a:t>
            </a:r>
          </a:p>
        </p:txBody>
      </p:sp>
    </p:spTree>
    <p:extLst>
      <p:ext uri="{BB962C8B-B14F-4D97-AF65-F5344CB8AC3E}">
        <p14:creationId xmlns:p14="http://schemas.microsoft.com/office/powerpoint/2010/main" val="39393143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4F9F79B-A093-478E-96B5-EE02BC93A85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 name="Straight Connector 9">
            <a:extLst>
              <a:ext uri="{FF2B5EF4-FFF2-40B4-BE49-F238E27FC236}">
                <a16:creationId xmlns:a16="http://schemas.microsoft.com/office/drawing/2014/main" id="{D4C22394-EBC2-4FAF-A555-6C02D589EED7}"/>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1508760" y="3431556"/>
            <a:ext cx="0" cy="173736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F7194F93-1F71-4A70-9DF1-28F18377111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32897" y="5004581"/>
            <a:ext cx="962395" cy="96239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9BBC0C84-DC2A-43AE-9576-0A44295E8B9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63725" y="4865965"/>
            <a:ext cx="293695" cy="2936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11394CD8-BD30-4B74-86F4-51FDF338341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2113" y="0"/>
            <a:ext cx="5699887" cy="4059244"/>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D77B710-4093-4590-9682-77530608FA97}"/>
              </a:ext>
            </a:extLst>
          </p:cNvPr>
          <p:cNvSpPr>
            <a:spLocks noGrp="1"/>
          </p:cNvSpPr>
          <p:nvPr>
            <p:ph type="title"/>
          </p:nvPr>
        </p:nvSpPr>
        <p:spPr>
          <a:xfrm>
            <a:off x="640079" y="4526280"/>
            <a:ext cx="7410681" cy="1737360"/>
          </a:xfrm>
        </p:spPr>
        <p:txBody>
          <a:bodyPr>
            <a:normAutofit/>
          </a:bodyPr>
          <a:lstStyle/>
          <a:p>
            <a:r>
              <a:rPr lang="en-US" sz="4800" dirty="0"/>
              <a:t>INTRODUCTION</a:t>
            </a:r>
            <a:br>
              <a:rPr lang="en-US" sz="4800" dirty="0"/>
            </a:br>
            <a:r>
              <a:rPr lang="en-US" sz="2800" dirty="0"/>
              <a:t>Laurent Schmitt – Secretary General</a:t>
            </a:r>
            <a:endParaRPr lang="en-US" sz="4800" dirty="0"/>
          </a:p>
        </p:txBody>
      </p:sp>
    </p:spTree>
    <p:extLst>
      <p:ext uri="{BB962C8B-B14F-4D97-AF65-F5344CB8AC3E}">
        <p14:creationId xmlns:p14="http://schemas.microsoft.com/office/powerpoint/2010/main" val="25058329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Nadpis 1"/>
          <p:cNvSpPr txBox="1">
            <a:spLocks/>
          </p:cNvSpPr>
          <p:nvPr/>
        </p:nvSpPr>
        <p:spPr>
          <a:xfrm>
            <a:off x="261758" y="823281"/>
            <a:ext cx="11796891" cy="496800"/>
          </a:xfrm>
          <a:prstGeom prst="rect">
            <a:avLst/>
          </a:prstGeom>
        </p:spPr>
        <p:txBody>
          <a:bodyPr anchor="ctr"/>
          <a:lstStyle>
            <a:lvl1pPr marL="0" algn="l" defTabSz="914400" rtl="0" eaLnBrk="1" latinLnBrk="0" hangingPunct="1">
              <a:lnSpc>
                <a:spcPct val="90000"/>
              </a:lnSpc>
              <a:spcBef>
                <a:spcPct val="0"/>
              </a:spcBef>
              <a:buNone/>
              <a:defRPr lang="en-US" sz="4000" b="1" kern="1200" spc="-150">
                <a:solidFill>
                  <a:schemeClr val="tx1"/>
                </a:solidFill>
                <a:latin typeface="Century Gothic" panose="020B0502020202020204" pitchFamily="34" charset="0"/>
                <a:ea typeface="+mj-ea"/>
                <a:cs typeface="+mj-cs"/>
              </a:defRPr>
            </a:lvl1pPr>
          </a:lstStyle>
          <a:p>
            <a:r>
              <a:rPr lang="en-US" sz="2400" b="0" dirty="0"/>
              <a:t>Increases from 2020 to Scenario Grid “Global Climate Action 2040” </a:t>
            </a:r>
          </a:p>
        </p:txBody>
      </p:sp>
      <p:sp>
        <p:nvSpPr>
          <p:cNvPr id="5" name="Content Placeholder 5"/>
          <p:cNvSpPr txBox="1">
            <a:spLocks/>
          </p:cNvSpPr>
          <p:nvPr/>
        </p:nvSpPr>
        <p:spPr>
          <a:xfrm>
            <a:off x="789075" y="2234486"/>
            <a:ext cx="4661995" cy="4346460"/>
          </a:xfrm>
          <a:prstGeom prst="rect">
            <a:avLst/>
          </a:prstGeom>
        </p:spPr>
        <p:txBody>
          <a:bodyPr tIns="0" rIns="360000">
            <a:noAutofit/>
          </a:bodyPr>
          <a:lstStyle>
            <a:lvl1pPr marL="0" indent="0" algn="l" defTabSz="914400" rtl="0" eaLnBrk="1" latinLnBrk="0" hangingPunct="1">
              <a:lnSpc>
                <a:spcPct val="90000"/>
              </a:lnSpc>
              <a:spcBef>
                <a:spcPts val="1000"/>
              </a:spcBef>
              <a:buFont typeface="Arial" panose="020B0604020202020204" pitchFamily="34" charset="0"/>
              <a:buNone/>
              <a:defRPr sz="3200" b="1" kern="1200" baseline="0">
                <a:solidFill>
                  <a:schemeClr val="tx1">
                    <a:lumMod val="50000"/>
                  </a:schemeClr>
                </a:solidFill>
                <a:latin typeface="+mj-lt"/>
                <a:ea typeface="+mn-ea"/>
                <a:cs typeface="+mn-cs"/>
              </a:defRPr>
            </a:lvl1pPr>
            <a:lvl2pPr marL="360000" indent="-180000" algn="l" defTabSz="914400" rtl="0" eaLnBrk="1" latinLnBrk="0" hangingPunct="1">
              <a:lnSpc>
                <a:spcPct val="90000"/>
              </a:lnSpc>
              <a:spcBef>
                <a:spcPts val="500"/>
              </a:spcBef>
              <a:buClr>
                <a:srgbClr val="26316D"/>
              </a:buClr>
              <a:buSzPct val="74000"/>
              <a:buFont typeface="Arial" panose="020B0604020202020204" pitchFamily="34" charset="0"/>
              <a:buChar char="•"/>
              <a:defRPr sz="2800" b="0" kern="1200">
                <a:solidFill>
                  <a:srgbClr val="26316D"/>
                </a:solidFill>
                <a:latin typeface="Calibri Light" panose="020F0302020204030204" pitchFamily="34" charset="0"/>
                <a:ea typeface="+mn-ea"/>
                <a:cs typeface="+mn-cs"/>
              </a:defRPr>
            </a:lvl2pPr>
            <a:lvl3pPr marL="432000" indent="-180000" algn="l" defTabSz="914400" rtl="0" eaLnBrk="1" latinLnBrk="0" hangingPunct="1">
              <a:lnSpc>
                <a:spcPct val="90000"/>
              </a:lnSpc>
              <a:spcBef>
                <a:spcPts val="500"/>
              </a:spcBef>
              <a:buClr>
                <a:srgbClr val="26316D"/>
              </a:buClr>
              <a:buSzPct val="74000"/>
              <a:buFont typeface="Arial" panose="020B0604020202020204" pitchFamily="34" charset="0"/>
              <a:buChar char="•"/>
              <a:defRPr sz="2800" b="0" kern="1200">
                <a:solidFill>
                  <a:srgbClr val="26316D"/>
                </a:solidFill>
                <a:latin typeface="Calibri Light" panose="020F0302020204030204" pitchFamily="34" charset="0"/>
                <a:ea typeface="+mn-ea"/>
                <a:cs typeface="+mn-cs"/>
              </a:defRPr>
            </a:lvl3pPr>
            <a:lvl4pPr marL="504000" indent="-180000" algn="l" defTabSz="914400" rtl="0" eaLnBrk="1" latinLnBrk="0" hangingPunct="1">
              <a:lnSpc>
                <a:spcPct val="90000"/>
              </a:lnSpc>
              <a:spcBef>
                <a:spcPts val="500"/>
              </a:spcBef>
              <a:buClr>
                <a:srgbClr val="26316D"/>
              </a:buClr>
              <a:buSzPct val="74000"/>
              <a:buFont typeface="Arial" panose="020B0604020202020204" pitchFamily="34" charset="0"/>
              <a:buChar char="•"/>
              <a:defRPr sz="2400" b="0" kern="1200">
                <a:solidFill>
                  <a:srgbClr val="26316D"/>
                </a:solidFill>
                <a:latin typeface="Calibri Light" panose="020F0302020204030204" pitchFamily="34" charset="0"/>
                <a:ea typeface="+mn-ea"/>
                <a:cs typeface="+mn-cs"/>
              </a:defRPr>
            </a:lvl4pPr>
            <a:lvl5pPr marL="576000" indent="-180000" algn="l" defTabSz="914400" rtl="0" eaLnBrk="1" latinLnBrk="0" hangingPunct="1">
              <a:lnSpc>
                <a:spcPct val="90000"/>
              </a:lnSpc>
              <a:spcBef>
                <a:spcPts val="500"/>
              </a:spcBef>
              <a:buClr>
                <a:srgbClr val="26316D"/>
              </a:buClr>
              <a:buSzPct val="74000"/>
              <a:buFont typeface="Arial" panose="020B0604020202020204" pitchFamily="34" charset="0"/>
              <a:buChar char="•"/>
              <a:defRPr sz="2400" b="0" kern="1200">
                <a:solidFill>
                  <a:srgbClr val="26316D"/>
                </a:solidFill>
                <a:latin typeface="Calibri Light" panose="020F03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Clr>
                <a:srgbClr val="002060"/>
              </a:buClr>
              <a:buFont typeface="Wingdings" panose="05000000000000000000" pitchFamily="2" charset="2"/>
              <a:buChar char="§"/>
            </a:pPr>
            <a:r>
              <a:rPr lang="en-GB" sz="1600" b="0" dirty="0">
                <a:solidFill>
                  <a:srgbClr val="002060"/>
                </a:solidFill>
                <a:latin typeface="Century Gothic" panose="020B0502020202020204" pitchFamily="34" charset="0"/>
              </a:rPr>
              <a:t>Global emissions trading scheme</a:t>
            </a:r>
          </a:p>
          <a:p>
            <a:pPr marL="342900" indent="-342900" algn="just">
              <a:buClr>
                <a:srgbClr val="002060"/>
              </a:buClr>
              <a:buFont typeface="Wingdings" panose="05000000000000000000" pitchFamily="2" charset="2"/>
              <a:buChar char="§"/>
            </a:pPr>
            <a:r>
              <a:rPr lang="en-GB" sz="1600" b="0" dirty="0">
                <a:solidFill>
                  <a:srgbClr val="002060"/>
                </a:solidFill>
                <a:latin typeface="Century Gothic" panose="020B0502020202020204" pitchFamily="34" charset="0"/>
              </a:rPr>
              <a:t>Large scale development of renewable resources. Low Carbon technologies.</a:t>
            </a:r>
          </a:p>
          <a:p>
            <a:pPr marL="342900" indent="-342900" algn="just">
              <a:buClr>
                <a:srgbClr val="002060"/>
              </a:buClr>
              <a:buFont typeface="Wingdings" panose="05000000000000000000" pitchFamily="2" charset="2"/>
              <a:buChar char="§"/>
            </a:pPr>
            <a:r>
              <a:rPr lang="en-GB" sz="1600" b="0" dirty="0">
                <a:solidFill>
                  <a:srgbClr val="002060"/>
                </a:solidFill>
                <a:latin typeface="Century Gothic" panose="020B0502020202020204" pitchFamily="34" charset="0"/>
              </a:rPr>
              <a:t>High economic growth &amp; Energy Efficiency </a:t>
            </a:r>
          </a:p>
          <a:p>
            <a:pPr marL="342900" indent="-342900" algn="just">
              <a:buClr>
                <a:srgbClr val="002060"/>
              </a:buClr>
              <a:buFont typeface="Wingdings" panose="05000000000000000000" pitchFamily="2" charset="2"/>
              <a:buChar char="§"/>
            </a:pPr>
            <a:r>
              <a:rPr lang="en-GB" sz="1600" b="0" dirty="0">
                <a:solidFill>
                  <a:srgbClr val="002060"/>
                </a:solidFill>
                <a:latin typeface="Century Gothic" panose="020B0502020202020204" pitchFamily="34" charset="0"/>
              </a:rPr>
              <a:t>Electric and gas vehicles displace oil in the private transport sector</a:t>
            </a:r>
          </a:p>
          <a:p>
            <a:pPr marL="342900" indent="-342900" algn="just">
              <a:buClr>
                <a:srgbClr val="002060"/>
              </a:buClr>
              <a:buFont typeface="Wingdings" panose="05000000000000000000" pitchFamily="2" charset="2"/>
              <a:buChar char="§"/>
            </a:pPr>
            <a:r>
              <a:rPr lang="en-GB" sz="1600" b="0" dirty="0">
                <a:solidFill>
                  <a:srgbClr val="002060"/>
                </a:solidFill>
                <a:latin typeface="Century Gothic" panose="020B0502020202020204" pitchFamily="34" charset="0"/>
              </a:rPr>
              <a:t>Gas helps the decarbonisation of the shipping and heavy good transport sectors</a:t>
            </a:r>
          </a:p>
          <a:p>
            <a:pPr marL="342900" indent="-342900" algn="just">
              <a:buClr>
                <a:srgbClr val="002060"/>
              </a:buClr>
              <a:buFont typeface="Wingdings" panose="05000000000000000000" pitchFamily="2" charset="2"/>
              <a:buChar char="§"/>
            </a:pPr>
            <a:r>
              <a:rPr lang="en-GB" sz="1600" b="0" dirty="0">
                <a:solidFill>
                  <a:srgbClr val="002060"/>
                </a:solidFill>
                <a:latin typeface="Century Gothic" panose="020B0502020202020204" pitchFamily="34" charset="0"/>
              </a:rPr>
              <a:t>Power-to-gas commercially available. Bio-methane</a:t>
            </a:r>
          </a:p>
          <a:p>
            <a:pPr marL="342900" indent="-342900" algn="just">
              <a:buClr>
                <a:srgbClr val="002060"/>
              </a:buClr>
              <a:buFont typeface="Wingdings" panose="05000000000000000000" pitchFamily="2" charset="2"/>
              <a:buChar char="§"/>
            </a:pPr>
            <a:r>
              <a:rPr lang="en-GB" sz="1600" b="0" dirty="0">
                <a:solidFill>
                  <a:srgbClr val="002060"/>
                </a:solidFill>
                <a:latin typeface="Century Gothic" panose="020B0502020202020204" pitchFamily="34" charset="0"/>
              </a:rPr>
              <a:t>Electric and hybrid heat pump technology help to decarbonise heating</a:t>
            </a:r>
          </a:p>
        </p:txBody>
      </p:sp>
      <p:sp>
        <p:nvSpPr>
          <p:cNvPr id="7" name="Rettangolo arrotondato 6"/>
          <p:cNvSpPr/>
          <p:nvPr/>
        </p:nvSpPr>
        <p:spPr>
          <a:xfrm>
            <a:off x="741779" y="1626294"/>
            <a:ext cx="4756589" cy="495554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Nadpis 1"/>
          <p:cNvSpPr txBox="1">
            <a:spLocks/>
          </p:cNvSpPr>
          <p:nvPr/>
        </p:nvSpPr>
        <p:spPr>
          <a:xfrm>
            <a:off x="261758" y="440992"/>
            <a:ext cx="11509200" cy="496800"/>
          </a:xfrm>
          <a:prstGeom prst="rect">
            <a:avLst/>
          </a:prstGeom>
        </p:spPr>
        <p:txBody>
          <a:bodyPr vert="horz" lIns="91440" tIns="45720" rIns="91440" bIns="45720" rtlCol="0" anchor="ctr">
            <a:noAutofit/>
          </a:bodyPr>
          <a:lstStyle>
            <a:lvl1pPr marL="0" algn="l" defTabSz="914400" rtl="0" eaLnBrk="1" latinLnBrk="0" hangingPunct="1">
              <a:lnSpc>
                <a:spcPct val="90000"/>
              </a:lnSpc>
              <a:spcBef>
                <a:spcPct val="0"/>
              </a:spcBef>
              <a:buNone/>
              <a:defRPr lang="en-US" sz="4000" b="1" kern="1200" spc="-150">
                <a:solidFill>
                  <a:schemeClr val="tx1"/>
                </a:solidFill>
                <a:latin typeface="Century Gothic" panose="020B0502020202020204" pitchFamily="34" charset="0"/>
                <a:ea typeface="+mj-ea"/>
                <a:cs typeface="+mj-cs"/>
              </a:defRPr>
            </a:lvl1pPr>
          </a:lstStyle>
          <a:p>
            <a:r>
              <a:rPr lang="en-US" sz="3200" dirty="0"/>
              <a:t>Identification of the System Needs Methodology </a:t>
            </a:r>
          </a:p>
        </p:txBody>
      </p:sp>
      <p:sp>
        <p:nvSpPr>
          <p:cNvPr id="2" name="Rettangolo 1"/>
          <p:cNvSpPr/>
          <p:nvPr/>
        </p:nvSpPr>
        <p:spPr>
          <a:xfrm>
            <a:off x="1284540" y="1767195"/>
            <a:ext cx="2512226" cy="369332"/>
          </a:xfrm>
          <a:prstGeom prst="rect">
            <a:avLst/>
          </a:prstGeom>
        </p:spPr>
        <p:txBody>
          <a:bodyPr wrap="none">
            <a:spAutoFit/>
          </a:bodyPr>
          <a:lstStyle/>
          <a:p>
            <a:r>
              <a:rPr lang="en-GB" i="1" dirty="0">
                <a:latin typeface="Century Gothic" panose="020B0502020202020204" pitchFamily="34" charset="0"/>
              </a:rPr>
              <a:t>Scenario key factors:</a:t>
            </a:r>
          </a:p>
        </p:txBody>
      </p:sp>
      <p:pic>
        <p:nvPicPr>
          <p:cNvPr id="8" name="Picture 7">
            <a:extLst>
              <a:ext uri="{FF2B5EF4-FFF2-40B4-BE49-F238E27FC236}">
                <a16:creationId xmlns:a16="http://schemas.microsoft.com/office/drawing/2014/main" id="{ADF00835-5DBF-442D-BCB7-C7B071711799}"/>
              </a:ext>
            </a:extLst>
          </p:cNvPr>
          <p:cNvPicPr>
            <a:picLocks noChangeAspect="1"/>
          </p:cNvPicPr>
          <p:nvPr/>
        </p:nvPicPr>
        <p:blipFill rotWithShape="1">
          <a:blip r:embed="rId2"/>
          <a:srcRect t="6139" r="16558" b="5493"/>
          <a:stretch/>
        </p:blipFill>
        <p:spPr>
          <a:xfrm>
            <a:off x="6041129" y="1396946"/>
            <a:ext cx="5756789" cy="5184000"/>
          </a:xfrm>
          <a:prstGeom prst="rect">
            <a:avLst/>
          </a:prstGeom>
        </p:spPr>
      </p:pic>
    </p:spTree>
    <p:extLst>
      <p:ext uri="{BB962C8B-B14F-4D97-AF65-F5344CB8AC3E}">
        <p14:creationId xmlns:p14="http://schemas.microsoft.com/office/powerpoint/2010/main" val="35608659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4F2E47-9898-4848-999E-3ADEBFD83423}"/>
              </a:ext>
            </a:extLst>
          </p:cNvPr>
          <p:cNvPicPr>
            <a:picLocks noChangeAspect="1"/>
          </p:cNvPicPr>
          <p:nvPr/>
        </p:nvPicPr>
        <p:blipFill rotWithShape="1">
          <a:blip r:embed="rId2"/>
          <a:srcRect t="6247" r="16868" b="5570"/>
          <a:stretch/>
        </p:blipFill>
        <p:spPr>
          <a:xfrm>
            <a:off x="5688188" y="1391001"/>
            <a:ext cx="5758652" cy="5184000"/>
          </a:xfrm>
          <a:prstGeom prst="rect">
            <a:avLst/>
          </a:prstGeom>
        </p:spPr>
      </p:pic>
      <p:sp>
        <p:nvSpPr>
          <p:cNvPr id="24" name="Nadpis 1"/>
          <p:cNvSpPr txBox="1">
            <a:spLocks/>
          </p:cNvSpPr>
          <p:nvPr/>
        </p:nvSpPr>
        <p:spPr>
          <a:xfrm>
            <a:off x="261758" y="823281"/>
            <a:ext cx="11796891" cy="496800"/>
          </a:xfrm>
          <a:prstGeom prst="rect">
            <a:avLst/>
          </a:prstGeom>
        </p:spPr>
        <p:txBody>
          <a:bodyPr anchor="ctr"/>
          <a:lstStyle>
            <a:lvl1pPr marL="0" algn="l" defTabSz="914400" rtl="0" eaLnBrk="1" latinLnBrk="0" hangingPunct="1">
              <a:lnSpc>
                <a:spcPct val="90000"/>
              </a:lnSpc>
              <a:spcBef>
                <a:spcPct val="0"/>
              </a:spcBef>
              <a:buNone/>
              <a:defRPr lang="en-US" sz="4000" b="1" kern="1200" spc="-150">
                <a:solidFill>
                  <a:schemeClr val="tx1"/>
                </a:solidFill>
                <a:latin typeface="Century Gothic" panose="020B0502020202020204" pitchFamily="34" charset="0"/>
                <a:ea typeface="+mj-ea"/>
                <a:cs typeface="+mj-cs"/>
              </a:defRPr>
            </a:lvl1pPr>
          </a:lstStyle>
          <a:p>
            <a:r>
              <a:rPr lang="en-US" sz="2400" b="0" dirty="0"/>
              <a:t>Increases from 2020 to Scenario Grid “Distributed Generation 2040” </a:t>
            </a:r>
          </a:p>
        </p:txBody>
      </p:sp>
      <p:sp>
        <p:nvSpPr>
          <p:cNvPr id="6" name="Nadpis 1"/>
          <p:cNvSpPr txBox="1">
            <a:spLocks/>
          </p:cNvSpPr>
          <p:nvPr/>
        </p:nvSpPr>
        <p:spPr>
          <a:xfrm>
            <a:off x="261758" y="440992"/>
            <a:ext cx="11509200" cy="496800"/>
          </a:xfrm>
          <a:prstGeom prst="rect">
            <a:avLst/>
          </a:prstGeom>
        </p:spPr>
        <p:txBody>
          <a:bodyPr vert="horz" lIns="91440" tIns="45720" rIns="91440" bIns="45720" rtlCol="0" anchor="ctr">
            <a:noAutofit/>
          </a:bodyPr>
          <a:lstStyle>
            <a:lvl1pPr marL="0" algn="l" defTabSz="914400" rtl="0" eaLnBrk="1" latinLnBrk="0" hangingPunct="1">
              <a:lnSpc>
                <a:spcPct val="90000"/>
              </a:lnSpc>
              <a:spcBef>
                <a:spcPct val="0"/>
              </a:spcBef>
              <a:buNone/>
              <a:defRPr lang="en-US" sz="4000" b="1" kern="1200" spc="-150">
                <a:solidFill>
                  <a:schemeClr val="tx1"/>
                </a:solidFill>
                <a:latin typeface="Century Gothic" panose="020B0502020202020204" pitchFamily="34" charset="0"/>
                <a:ea typeface="+mj-ea"/>
                <a:cs typeface="+mj-cs"/>
              </a:defRPr>
            </a:lvl1pPr>
          </a:lstStyle>
          <a:p>
            <a:r>
              <a:rPr lang="en-US" sz="3200" dirty="0"/>
              <a:t>Identification of the System Needs Methodology </a:t>
            </a:r>
          </a:p>
        </p:txBody>
      </p:sp>
      <p:sp>
        <p:nvSpPr>
          <p:cNvPr id="7" name="Rettangolo arrotondato 6"/>
          <p:cNvSpPr/>
          <p:nvPr/>
        </p:nvSpPr>
        <p:spPr>
          <a:xfrm>
            <a:off x="695486" y="1626294"/>
            <a:ext cx="4756589" cy="495554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Content Placeholder 5"/>
          <p:cNvSpPr txBox="1">
            <a:spLocks/>
          </p:cNvSpPr>
          <p:nvPr/>
        </p:nvSpPr>
        <p:spPr>
          <a:xfrm>
            <a:off x="720754" y="2254835"/>
            <a:ext cx="4684023" cy="3783368"/>
          </a:xfrm>
          <a:prstGeom prst="rect">
            <a:avLst/>
          </a:prstGeom>
        </p:spPr>
        <p:txBody>
          <a:bodyPr tIns="0" rIns="360000">
            <a:noAutofit/>
          </a:bodyPr>
          <a:lstStyle>
            <a:lvl1pPr marL="0" indent="0" algn="l" defTabSz="914400" rtl="0" eaLnBrk="1" latinLnBrk="0" hangingPunct="1">
              <a:lnSpc>
                <a:spcPct val="90000"/>
              </a:lnSpc>
              <a:spcBef>
                <a:spcPts val="1000"/>
              </a:spcBef>
              <a:buFont typeface="Arial" panose="020B0604020202020204" pitchFamily="34" charset="0"/>
              <a:buNone/>
              <a:defRPr sz="3200" b="1" kern="1200" baseline="0">
                <a:solidFill>
                  <a:schemeClr val="tx1">
                    <a:lumMod val="50000"/>
                  </a:schemeClr>
                </a:solidFill>
                <a:latin typeface="+mj-lt"/>
                <a:ea typeface="+mn-ea"/>
                <a:cs typeface="+mn-cs"/>
              </a:defRPr>
            </a:lvl1pPr>
            <a:lvl2pPr marL="360000" indent="-180000" algn="l" defTabSz="914400" rtl="0" eaLnBrk="1" latinLnBrk="0" hangingPunct="1">
              <a:lnSpc>
                <a:spcPct val="90000"/>
              </a:lnSpc>
              <a:spcBef>
                <a:spcPts val="500"/>
              </a:spcBef>
              <a:buClr>
                <a:srgbClr val="26316D"/>
              </a:buClr>
              <a:buSzPct val="74000"/>
              <a:buFont typeface="Arial" panose="020B0604020202020204" pitchFamily="34" charset="0"/>
              <a:buChar char="•"/>
              <a:defRPr sz="2800" b="0" kern="1200">
                <a:solidFill>
                  <a:srgbClr val="26316D"/>
                </a:solidFill>
                <a:latin typeface="Calibri Light" panose="020F0302020204030204" pitchFamily="34" charset="0"/>
                <a:ea typeface="+mn-ea"/>
                <a:cs typeface="+mn-cs"/>
              </a:defRPr>
            </a:lvl2pPr>
            <a:lvl3pPr marL="432000" indent="-180000" algn="l" defTabSz="914400" rtl="0" eaLnBrk="1" latinLnBrk="0" hangingPunct="1">
              <a:lnSpc>
                <a:spcPct val="90000"/>
              </a:lnSpc>
              <a:spcBef>
                <a:spcPts val="500"/>
              </a:spcBef>
              <a:buClr>
                <a:srgbClr val="26316D"/>
              </a:buClr>
              <a:buSzPct val="74000"/>
              <a:buFont typeface="Arial" panose="020B0604020202020204" pitchFamily="34" charset="0"/>
              <a:buChar char="•"/>
              <a:defRPr sz="2800" b="0" kern="1200">
                <a:solidFill>
                  <a:srgbClr val="26316D"/>
                </a:solidFill>
                <a:latin typeface="Calibri Light" panose="020F0302020204030204" pitchFamily="34" charset="0"/>
                <a:ea typeface="+mn-ea"/>
                <a:cs typeface="+mn-cs"/>
              </a:defRPr>
            </a:lvl3pPr>
            <a:lvl4pPr marL="504000" indent="-180000" algn="l" defTabSz="914400" rtl="0" eaLnBrk="1" latinLnBrk="0" hangingPunct="1">
              <a:lnSpc>
                <a:spcPct val="90000"/>
              </a:lnSpc>
              <a:spcBef>
                <a:spcPts val="500"/>
              </a:spcBef>
              <a:buClr>
                <a:srgbClr val="26316D"/>
              </a:buClr>
              <a:buSzPct val="74000"/>
              <a:buFont typeface="Arial" panose="020B0604020202020204" pitchFamily="34" charset="0"/>
              <a:buChar char="•"/>
              <a:defRPr sz="2400" b="0" kern="1200">
                <a:solidFill>
                  <a:srgbClr val="26316D"/>
                </a:solidFill>
                <a:latin typeface="Calibri Light" panose="020F0302020204030204" pitchFamily="34" charset="0"/>
                <a:ea typeface="+mn-ea"/>
                <a:cs typeface="+mn-cs"/>
              </a:defRPr>
            </a:lvl4pPr>
            <a:lvl5pPr marL="576000" indent="-180000" algn="l" defTabSz="914400" rtl="0" eaLnBrk="1" latinLnBrk="0" hangingPunct="1">
              <a:lnSpc>
                <a:spcPct val="90000"/>
              </a:lnSpc>
              <a:spcBef>
                <a:spcPts val="500"/>
              </a:spcBef>
              <a:buClr>
                <a:srgbClr val="26316D"/>
              </a:buClr>
              <a:buSzPct val="74000"/>
              <a:buFont typeface="Arial" panose="020B0604020202020204" pitchFamily="34" charset="0"/>
              <a:buChar char="•"/>
              <a:defRPr sz="2400" b="0" kern="1200">
                <a:solidFill>
                  <a:srgbClr val="26316D"/>
                </a:solidFill>
                <a:latin typeface="Calibri Light" panose="020F03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Clr>
                <a:srgbClr val="002060"/>
              </a:buClr>
              <a:buFont typeface="Wingdings" panose="05000000000000000000" pitchFamily="2" charset="2"/>
              <a:buChar char="§"/>
            </a:pPr>
            <a:r>
              <a:rPr lang="en-GB" sz="1600" b="0" dirty="0">
                <a:solidFill>
                  <a:srgbClr val="002060"/>
                </a:solidFill>
                <a:latin typeface="Century Gothic" panose="020B0502020202020204" pitchFamily="34" charset="0"/>
              </a:rPr>
              <a:t>‘Prosumer’ lead climate action, helped by strong EU Policies and an efficient ETS. </a:t>
            </a:r>
          </a:p>
          <a:p>
            <a:pPr marL="342900" indent="-342900" algn="just">
              <a:buClr>
                <a:srgbClr val="002060"/>
              </a:buClr>
              <a:buFont typeface="Wingdings" panose="05000000000000000000" pitchFamily="2" charset="2"/>
              <a:buChar char="§"/>
            </a:pPr>
            <a:r>
              <a:rPr lang="en-GB" sz="1600" b="0" dirty="0">
                <a:solidFill>
                  <a:srgbClr val="002060"/>
                </a:solidFill>
                <a:latin typeface="Century Gothic" panose="020B0502020202020204" pitchFamily="34" charset="0"/>
              </a:rPr>
              <a:t>Storage drives climate action </a:t>
            </a:r>
          </a:p>
          <a:p>
            <a:pPr marL="342900" indent="-342900" algn="just">
              <a:buClr>
                <a:srgbClr val="002060"/>
              </a:buClr>
              <a:buFont typeface="Wingdings" panose="05000000000000000000" pitchFamily="2" charset="2"/>
              <a:buChar char="§"/>
            </a:pPr>
            <a:r>
              <a:rPr lang="en-GB" sz="1600" b="0" dirty="0">
                <a:solidFill>
                  <a:srgbClr val="002060"/>
                </a:solidFill>
                <a:latin typeface="Century Gothic" panose="020B0502020202020204" pitchFamily="34" charset="0"/>
              </a:rPr>
              <a:t>Decentralised growth of renewable resources</a:t>
            </a:r>
          </a:p>
          <a:p>
            <a:pPr marL="342900" indent="-342900" algn="just">
              <a:buClr>
                <a:srgbClr val="002060"/>
              </a:buClr>
              <a:buFont typeface="Wingdings" panose="05000000000000000000" pitchFamily="2" charset="2"/>
              <a:buChar char="§"/>
            </a:pPr>
            <a:r>
              <a:rPr lang="en-GB" sz="1600" b="0" dirty="0">
                <a:solidFill>
                  <a:srgbClr val="002060"/>
                </a:solidFill>
                <a:latin typeface="Century Gothic" panose="020B0502020202020204" pitchFamily="34" charset="0"/>
              </a:rPr>
              <a:t>High economic growth</a:t>
            </a:r>
          </a:p>
          <a:p>
            <a:pPr marL="342900" indent="-342900" algn="just">
              <a:buClr>
                <a:srgbClr val="002060"/>
              </a:buClr>
              <a:buFont typeface="Wingdings" panose="05000000000000000000" pitchFamily="2" charset="2"/>
              <a:buChar char="§"/>
            </a:pPr>
            <a:r>
              <a:rPr lang="en-US" sz="1600" b="0" dirty="0">
                <a:solidFill>
                  <a:srgbClr val="002060"/>
                </a:solidFill>
                <a:latin typeface="Century Gothic" panose="020B0502020202020204" pitchFamily="34" charset="0"/>
              </a:rPr>
              <a:t>Smart cities enabled with electricity storage and demand response</a:t>
            </a:r>
            <a:endParaRPr lang="en-GB" sz="1600" b="0" dirty="0">
              <a:solidFill>
                <a:srgbClr val="002060"/>
              </a:solidFill>
              <a:latin typeface="Century Gothic" panose="020B0502020202020204" pitchFamily="34" charset="0"/>
            </a:endParaRPr>
          </a:p>
          <a:p>
            <a:pPr marL="342900" indent="-342900" algn="just">
              <a:buClr>
                <a:srgbClr val="002060"/>
              </a:buClr>
              <a:buFont typeface="Wingdings" panose="05000000000000000000" pitchFamily="2" charset="2"/>
              <a:buChar char="§"/>
            </a:pPr>
            <a:r>
              <a:rPr lang="en-GB" sz="1600" b="0" dirty="0">
                <a:solidFill>
                  <a:srgbClr val="002060"/>
                </a:solidFill>
                <a:latin typeface="Century Gothic" panose="020B0502020202020204" pitchFamily="34" charset="0"/>
              </a:rPr>
              <a:t>Decarbonisation of transport driven by electric vehicles</a:t>
            </a:r>
          </a:p>
          <a:p>
            <a:pPr marL="342900" indent="-342900" algn="just">
              <a:buClr>
                <a:srgbClr val="002060"/>
              </a:buClr>
              <a:buFont typeface="Wingdings" panose="05000000000000000000" pitchFamily="2" charset="2"/>
              <a:buChar char="§"/>
            </a:pPr>
            <a:r>
              <a:rPr lang="en-GB" sz="1600" b="0" dirty="0">
                <a:solidFill>
                  <a:srgbClr val="002060"/>
                </a:solidFill>
                <a:latin typeface="Century Gothic" panose="020B0502020202020204" pitchFamily="34" charset="0"/>
              </a:rPr>
              <a:t>Hybrid heat pumps offer consumer choice and flexibility</a:t>
            </a:r>
          </a:p>
        </p:txBody>
      </p:sp>
      <p:sp>
        <p:nvSpPr>
          <p:cNvPr id="9" name="Rettangolo 8"/>
          <p:cNvSpPr/>
          <p:nvPr/>
        </p:nvSpPr>
        <p:spPr>
          <a:xfrm>
            <a:off x="1238247" y="1767195"/>
            <a:ext cx="2512226" cy="369332"/>
          </a:xfrm>
          <a:prstGeom prst="rect">
            <a:avLst/>
          </a:prstGeom>
        </p:spPr>
        <p:txBody>
          <a:bodyPr wrap="none">
            <a:spAutoFit/>
          </a:bodyPr>
          <a:lstStyle/>
          <a:p>
            <a:r>
              <a:rPr lang="en-GB" i="1" dirty="0">
                <a:latin typeface="Century Gothic" panose="020B0502020202020204" pitchFamily="34" charset="0"/>
              </a:rPr>
              <a:t>Scenario key factors:</a:t>
            </a:r>
          </a:p>
        </p:txBody>
      </p:sp>
    </p:spTree>
    <p:extLst>
      <p:ext uri="{BB962C8B-B14F-4D97-AF65-F5344CB8AC3E}">
        <p14:creationId xmlns:p14="http://schemas.microsoft.com/office/powerpoint/2010/main" val="40614657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Nadpis 1"/>
          <p:cNvSpPr txBox="1">
            <a:spLocks/>
          </p:cNvSpPr>
          <p:nvPr/>
        </p:nvSpPr>
        <p:spPr>
          <a:xfrm>
            <a:off x="261758" y="839047"/>
            <a:ext cx="11796891" cy="496800"/>
          </a:xfrm>
          <a:prstGeom prst="rect">
            <a:avLst/>
          </a:prstGeom>
        </p:spPr>
        <p:txBody>
          <a:bodyPr anchor="ctr"/>
          <a:lstStyle>
            <a:lvl1pPr marL="0" algn="l" defTabSz="914400" rtl="0" eaLnBrk="1" latinLnBrk="0" hangingPunct="1">
              <a:lnSpc>
                <a:spcPct val="90000"/>
              </a:lnSpc>
              <a:spcBef>
                <a:spcPct val="0"/>
              </a:spcBef>
              <a:buNone/>
              <a:defRPr lang="en-US" sz="4000" b="1" kern="1200" spc="-150">
                <a:solidFill>
                  <a:schemeClr val="tx1"/>
                </a:solidFill>
                <a:latin typeface="Century Gothic" panose="020B0502020202020204" pitchFamily="34" charset="0"/>
                <a:ea typeface="+mj-ea"/>
                <a:cs typeface="+mj-cs"/>
              </a:defRPr>
            </a:lvl1pPr>
          </a:lstStyle>
          <a:p>
            <a:r>
              <a:rPr lang="en-US" sz="2400" b="0" dirty="0"/>
              <a:t>Increases from 2020 to Scenario Grid “Sustainable Transition 2040” </a:t>
            </a:r>
          </a:p>
        </p:txBody>
      </p:sp>
      <p:sp>
        <p:nvSpPr>
          <p:cNvPr id="5" name="Nadpis 1"/>
          <p:cNvSpPr txBox="1">
            <a:spLocks/>
          </p:cNvSpPr>
          <p:nvPr/>
        </p:nvSpPr>
        <p:spPr>
          <a:xfrm>
            <a:off x="261758" y="440992"/>
            <a:ext cx="11509200" cy="496800"/>
          </a:xfrm>
          <a:prstGeom prst="rect">
            <a:avLst/>
          </a:prstGeom>
        </p:spPr>
        <p:txBody>
          <a:bodyPr vert="horz" lIns="91440" tIns="45720" rIns="91440" bIns="45720" rtlCol="0" anchor="ctr">
            <a:noAutofit/>
          </a:bodyPr>
          <a:lstStyle>
            <a:lvl1pPr marL="0" algn="l" defTabSz="914400" rtl="0" eaLnBrk="1" latinLnBrk="0" hangingPunct="1">
              <a:lnSpc>
                <a:spcPct val="90000"/>
              </a:lnSpc>
              <a:spcBef>
                <a:spcPct val="0"/>
              </a:spcBef>
              <a:buNone/>
              <a:defRPr lang="en-US" sz="4000" b="1" kern="1200" spc="-150">
                <a:solidFill>
                  <a:schemeClr val="tx1"/>
                </a:solidFill>
                <a:latin typeface="Century Gothic" panose="020B0502020202020204" pitchFamily="34" charset="0"/>
                <a:ea typeface="+mj-ea"/>
                <a:cs typeface="+mj-cs"/>
              </a:defRPr>
            </a:lvl1pPr>
          </a:lstStyle>
          <a:p>
            <a:r>
              <a:rPr lang="en-US" sz="3200" dirty="0"/>
              <a:t>Identification of the System Needs Methodology </a:t>
            </a:r>
          </a:p>
        </p:txBody>
      </p:sp>
      <p:sp>
        <p:nvSpPr>
          <p:cNvPr id="6" name="Rettangolo arrotondato 5"/>
          <p:cNvSpPr/>
          <p:nvPr/>
        </p:nvSpPr>
        <p:spPr>
          <a:xfrm>
            <a:off x="649179" y="1564303"/>
            <a:ext cx="4756589" cy="495554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Content Placeholder 5"/>
          <p:cNvSpPr txBox="1">
            <a:spLocks/>
          </p:cNvSpPr>
          <p:nvPr/>
        </p:nvSpPr>
        <p:spPr>
          <a:xfrm>
            <a:off x="674447" y="2200023"/>
            <a:ext cx="4699789" cy="4138800"/>
          </a:xfrm>
          <a:prstGeom prst="rect">
            <a:avLst/>
          </a:prstGeom>
        </p:spPr>
        <p:txBody>
          <a:bodyPr tIns="0" rIns="360000">
            <a:noAutofit/>
          </a:bodyPr>
          <a:lstStyle>
            <a:lvl1pPr marL="0" indent="0" algn="l" defTabSz="914400" rtl="0" eaLnBrk="1" latinLnBrk="0" hangingPunct="1">
              <a:lnSpc>
                <a:spcPct val="90000"/>
              </a:lnSpc>
              <a:spcBef>
                <a:spcPts val="1000"/>
              </a:spcBef>
              <a:buFont typeface="Arial" panose="020B0604020202020204" pitchFamily="34" charset="0"/>
              <a:buNone/>
              <a:defRPr sz="3200" b="1" kern="1200" baseline="0">
                <a:solidFill>
                  <a:schemeClr val="tx1">
                    <a:lumMod val="50000"/>
                  </a:schemeClr>
                </a:solidFill>
                <a:latin typeface="+mj-lt"/>
                <a:ea typeface="+mn-ea"/>
                <a:cs typeface="+mn-cs"/>
              </a:defRPr>
            </a:lvl1pPr>
            <a:lvl2pPr marL="360000" indent="-180000" algn="l" defTabSz="914400" rtl="0" eaLnBrk="1" latinLnBrk="0" hangingPunct="1">
              <a:lnSpc>
                <a:spcPct val="90000"/>
              </a:lnSpc>
              <a:spcBef>
                <a:spcPts val="500"/>
              </a:spcBef>
              <a:buClr>
                <a:srgbClr val="26316D"/>
              </a:buClr>
              <a:buSzPct val="74000"/>
              <a:buFont typeface="Arial" panose="020B0604020202020204" pitchFamily="34" charset="0"/>
              <a:buChar char="•"/>
              <a:defRPr sz="2800" b="0" kern="1200">
                <a:solidFill>
                  <a:srgbClr val="26316D"/>
                </a:solidFill>
                <a:latin typeface="Calibri Light" panose="020F0302020204030204" pitchFamily="34" charset="0"/>
                <a:ea typeface="+mn-ea"/>
                <a:cs typeface="+mn-cs"/>
              </a:defRPr>
            </a:lvl2pPr>
            <a:lvl3pPr marL="432000" indent="-180000" algn="l" defTabSz="914400" rtl="0" eaLnBrk="1" latinLnBrk="0" hangingPunct="1">
              <a:lnSpc>
                <a:spcPct val="90000"/>
              </a:lnSpc>
              <a:spcBef>
                <a:spcPts val="500"/>
              </a:spcBef>
              <a:buClr>
                <a:srgbClr val="26316D"/>
              </a:buClr>
              <a:buSzPct val="74000"/>
              <a:buFont typeface="Arial" panose="020B0604020202020204" pitchFamily="34" charset="0"/>
              <a:buChar char="•"/>
              <a:defRPr sz="2800" b="0" kern="1200">
                <a:solidFill>
                  <a:srgbClr val="26316D"/>
                </a:solidFill>
                <a:latin typeface="Calibri Light" panose="020F0302020204030204" pitchFamily="34" charset="0"/>
                <a:ea typeface="+mn-ea"/>
                <a:cs typeface="+mn-cs"/>
              </a:defRPr>
            </a:lvl3pPr>
            <a:lvl4pPr marL="504000" indent="-180000" algn="l" defTabSz="914400" rtl="0" eaLnBrk="1" latinLnBrk="0" hangingPunct="1">
              <a:lnSpc>
                <a:spcPct val="90000"/>
              </a:lnSpc>
              <a:spcBef>
                <a:spcPts val="500"/>
              </a:spcBef>
              <a:buClr>
                <a:srgbClr val="26316D"/>
              </a:buClr>
              <a:buSzPct val="74000"/>
              <a:buFont typeface="Arial" panose="020B0604020202020204" pitchFamily="34" charset="0"/>
              <a:buChar char="•"/>
              <a:defRPr sz="2400" b="0" kern="1200">
                <a:solidFill>
                  <a:srgbClr val="26316D"/>
                </a:solidFill>
                <a:latin typeface="Calibri Light" panose="020F0302020204030204" pitchFamily="34" charset="0"/>
                <a:ea typeface="+mn-ea"/>
                <a:cs typeface="+mn-cs"/>
              </a:defRPr>
            </a:lvl4pPr>
            <a:lvl5pPr marL="576000" indent="-180000" algn="l" defTabSz="914400" rtl="0" eaLnBrk="1" latinLnBrk="0" hangingPunct="1">
              <a:lnSpc>
                <a:spcPct val="90000"/>
              </a:lnSpc>
              <a:spcBef>
                <a:spcPts val="500"/>
              </a:spcBef>
              <a:buClr>
                <a:srgbClr val="26316D"/>
              </a:buClr>
              <a:buSzPct val="74000"/>
              <a:buFont typeface="Arial" panose="020B0604020202020204" pitchFamily="34" charset="0"/>
              <a:buChar char="•"/>
              <a:defRPr sz="2400" b="0" kern="1200">
                <a:solidFill>
                  <a:srgbClr val="26316D"/>
                </a:solidFill>
                <a:latin typeface="Calibri Light" panose="020F03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Clr>
                <a:srgbClr val="002060"/>
              </a:buClr>
              <a:buFont typeface="Wingdings" panose="05000000000000000000" pitchFamily="2" charset="2"/>
              <a:buChar char="§"/>
            </a:pPr>
            <a:r>
              <a:rPr lang="en-US" sz="1600" b="0" dirty="0">
                <a:solidFill>
                  <a:srgbClr val="002060"/>
                </a:solidFill>
                <a:latin typeface="Century Gothic" panose="020B0502020202020204" pitchFamily="34" charset="0"/>
              </a:rPr>
              <a:t>National focus on climate change, driven by ETS and national subsidies</a:t>
            </a:r>
          </a:p>
          <a:p>
            <a:pPr marL="342900" indent="-342900">
              <a:buClr>
                <a:srgbClr val="002060"/>
              </a:buClr>
              <a:buFont typeface="Wingdings" panose="05000000000000000000" pitchFamily="2" charset="2"/>
              <a:buChar char="§"/>
            </a:pPr>
            <a:r>
              <a:rPr lang="en-US" sz="1600" b="0" dirty="0">
                <a:solidFill>
                  <a:srgbClr val="002060"/>
                </a:solidFill>
                <a:latin typeface="Century Gothic" panose="020B0502020202020204" pitchFamily="34" charset="0"/>
              </a:rPr>
              <a:t>Steady growth of renewable resources</a:t>
            </a:r>
          </a:p>
          <a:p>
            <a:pPr marL="342900" indent="-342900">
              <a:buClr>
                <a:srgbClr val="002060"/>
              </a:buClr>
              <a:buFont typeface="Wingdings" panose="05000000000000000000" pitchFamily="2" charset="2"/>
              <a:buChar char="§"/>
            </a:pPr>
            <a:r>
              <a:rPr lang="en-US" sz="1600" b="0" dirty="0">
                <a:solidFill>
                  <a:srgbClr val="002060"/>
                </a:solidFill>
                <a:latin typeface="Century Gothic" panose="020B0502020202020204" pitchFamily="34" charset="0"/>
              </a:rPr>
              <a:t>Moderate economic growth</a:t>
            </a:r>
          </a:p>
          <a:p>
            <a:pPr marL="342900" indent="-342900">
              <a:buClr>
                <a:srgbClr val="002060"/>
              </a:buClr>
              <a:buFont typeface="Wingdings" panose="05000000000000000000" pitchFamily="2" charset="2"/>
              <a:buChar char="§"/>
            </a:pPr>
            <a:r>
              <a:rPr lang="en-US" sz="1600" b="0" dirty="0">
                <a:solidFill>
                  <a:srgbClr val="002060"/>
                </a:solidFill>
                <a:latin typeface="Century Gothic" panose="020B0502020202020204" pitchFamily="34" charset="0"/>
              </a:rPr>
              <a:t>Gas sees significant growth in the shipping and transport sectors</a:t>
            </a:r>
          </a:p>
          <a:p>
            <a:pPr marL="342900" indent="-342900">
              <a:buClr>
                <a:srgbClr val="002060"/>
              </a:buClr>
              <a:buFont typeface="Wingdings" panose="05000000000000000000" pitchFamily="2" charset="2"/>
              <a:buChar char="§"/>
            </a:pPr>
            <a:r>
              <a:rPr lang="en-US" sz="1600" b="0" dirty="0">
                <a:solidFill>
                  <a:srgbClr val="002060"/>
                </a:solidFill>
                <a:latin typeface="Century Gothic" panose="020B0502020202020204" pitchFamily="34" charset="0"/>
              </a:rPr>
              <a:t>Electrification of heating and transport sees stable development</a:t>
            </a:r>
          </a:p>
          <a:p>
            <a:pPr marL="342900" indent="-342900">
              <a:buClr>
                <a:srgbClr val="002060"/>
              </a:buClr>
              <a:buFont typeface="Wingdings" panose="05000000000000000000" pitchFamily="2" charset="2"/>
              <a:buChar char="§"/>
            </a:pPr>
            <a:r>
              <a:rPr lang="en-US" sz="1600" b="0" dirty="0">
                <a:solidFill>
                  <a:srgbClr val="002060"/>
                </a:solidFill>
                <a:latin typeface="Century Gothic" panose="020B0502020202020204" pitchFamily="34" charset="0"/>
              </a:rPr>
              <a:t>Strong development in Bio-methane but none in Power-to-gas </a:t>
            </a:r>
          </a:p>
          <a:p>
            <a:pPr marL="342900" indent="-342900">
              <a:buClr>
                <a:srgbClr val="002060"/>
              </a:buClr>
              <a:buFont typeface="Wingdings" panose="05000000000000000000" pitchFamily="2" charset="2"/>
              <a:buChar char="§"/>
            </a:pPr>
            <a:r>
              <a:rPr lang="en-US" sz="1600" b="0" dirty="0">
                <a:solidFill>
                  <a:srgbClr val="002060"/>
                </a:solidFill>
                <a:latin typeface="Century Gothic" panose="020B0502020202020204" pitchFamily="34" charset="0"/>
              </a:rPr>
              <a:t>Heat pump technology most common in new buildings</a:t>
            </a:r>
          </a:p>
          <a:p>
            <a:endParaRPr lang="en-US" sz="1600" dirty="0">
              <a:latin typeface="Calibri" panose="020F0502020204030204" pitchFamily="34" charset="0"/>
            </a:endParaRPr>
          </a:p>
          <a:p>
            <a:endParaRPr lang="en-US" sz="1600" dirty="0">
              <a:latin typeface="Calibri" panose="020F0502020204030204" pitchFamily="34" charset="0"/>
            </a:endParaRPr>
          </a:p>
        </p:txBody>
      </p:sp>
      <p:sp>
        <p:nvSpPr>
          <p:cNvPr id="8" name="Rettangolo 7"/>
          <p:cNvSpPr/>
          <p:nvPr/>
        </p:nvSpPr>
        <p:spPr>
          <a:xfrm>
            <a:off x="1191940" y="1705204"/>
            <a:ext cx="2512226" cy="369332"/>
          </a:xfrm>
          <a:prstGeom prst="rect">
            <a:avLst/>
          </a:prstGeom>
        </p:spPr>
        <p:txBody>
          <a:bodyPr wrap="none">
            <a:spAutoFit/>
          </a:bodyPr>
          <a:lstStyle/>
          <a:p>
            <a:r>
              <a:rPr lang="en-GB" i="1" dirty="0">
                <a:latin typeface="Century Gothic" panose="020B0502020202020204" pitchFamily="34" charset="0"/>
              </a:rPr>
              <a:t>Scenario key factors:</a:t>
            </a:r>
          </a:p>
        </p:txBody>
      </p:sp>
      <p:pic>
        <p:nvPicPr>
          <p:cNvPr id="9" name="Picture 8">
            <a:extLst>
              <a:ext uri="{FF2B5EF4-FFF2-40B4-BE49-F238E27FC236}">
                <a16:creationId xmlns:a16="http://schemas.microsoft.com/office/drawing/2014/main" id="{BD5E5D22-65A8-4824-ABC7-44E92036F9DC}"/>
              </a:ext>
            </a:extLst>
          </p:cNvPr>
          <p:cNvPicPr>
            <a:picLocks noChangeAspect="1"/>
          </p:cNvPicPr>
          <p:nvPr/>
        </p:nvPicPr>
        <p:blipFill rotWithShape="1">
          <a:blip r:embed="rId2"/>
          <a:srcRect t="6169" r="17670" b="5394"/>
          <a:stretch/>
        </p:blipFill>
        <p:spPr>
          <a:xfrm>
            <a:off x="5735304" y="1396946"/>
            <a:ext cx="5665224" cy="5184000"/>
          </a:xfrm>
          <a:prstGeom prst="rect">
            <a:avLst/>
          </a:prstGeom>
        </p:spPr>
      </p:pic>
    </p:spTree>
    <p:extLst>
      <p:ext uri="{BB962C8B-B14F-4D97-AF65-F5344CB8AC3E}">
        <p14:creationId xmlns:p14="http://schemas.microsoft.com/office/powerpoint/2010/main" val="30344415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p:cNvSpPr>
            <a:spLocks noGrp="1"/>
          </p:cNvSpPr>
          <p:nvPr>
            <p:ph type="sldNum" sz="quarter" idx="10"/>
          </p:nvPr>
        </p:nvSpPr>
        <p:spPr/>
        <p:txBody>
          <a:bodyPr/>
          <a:lstStyle/>
          <a:p>
            <a:r>
              <a:rPr lang="en-US"/>
              <a:t>Page </a:t>
            </a:r>
            <a:fld id="{56F93B5C-994F-4CF8-BA39-DF9845E6AEA6}" type="slidenum">
              <a:rPr lang="en-US" smtClean="0"/>
              <a:pPr/>
              <a:t>23</a:t>
            </a:fld>
            <a:endParaRPr lang="en-US" dirty="0"/>
          </a:p>
        </p:txBody>
      </p:sp>
      <p:sp>
        <p:nvSpPr>
          <p:cNvPr id="5" name="Nadpis 1"/>
          <p:cNvSpPr txBox="1">
            <a:spLocks/>
          </p:cNvSpPr>
          <p:nvPr/>
        </p:nvSpPr>
        <p:spPr>
          <a:xfrm>
            <a:off x="347244" y="440992"/>
            <a:ext cx="11509200" cy="496800"/>
          </a:xfrm>
          <a:prstGeom prst="rect">
            <a:avLst/>
          </a:prstGeom>
        </p:spPr>
        <p:txBody>
          <a:bodyPr vert="horz" lIns="91440" tIns="45720" rIns="91440" bIns="45720" rtlCol="0" anchor="ctr">
            <a:noAutofit/>
          </a:bodyPr>
          <a:lstStyle>
            <a:lvl1pPr marL="0" algn="l" defTabSz="914400" rtl="0" eaLnBrk="1" latinLnBrk="0" hangingPunct="1">
              <a:lnSpc>
                <a:spcPct val="90000"/>
              </a:lnSpc>
              <a:spcBef>
                <a:spcPct val="0"/>
              </a:spcBef>
              <a:buNone/>
              <a:defRPr lang="en-US" sz="4000" b="1" kern="1200" spc="-150">
                <a:solidFill>
                  <a:schemeClr val="tx1"/>
                </a:solidFill>
                <a:latin typeface="Century Gothic" panose="020B0502020202020204" pitchFamily="34" charset="0"/>
                <a:ea typeface="+mj-ea"/>
                <a:cs typeface="+mj-cs"/>
              </a:defRPr>
            </a:lvl1pPr>
          </a:lstStyle>
          <a:p>
            <a:r>
              <a:rPr lang="en-US" sz="3200" dirty="0"/>
              <a:t>Identification of the System Needs Methodology </a:t>
            </a:r>
          </a:p>
        </p:txBody>
      </p:sp>
      <p:sp>
        <p:nvSpPr>
          <p:cNvPr id="6" name="Nadpis 1"/>
          <p:cNvSpPr txBox="1">
            <a:spLocks/>
          </p:cNvSpPr>
          <p:nvPr/>
        </p:nvSpPr>
        <p:spPr>
          <a:xfrm>
            <a:off x="349516" y="907296"/>
            <a:ext cx="11509200" cy="496800"/>
          </a:xfrm>
          <a:prstGeom prst="rect">
            <a:avLst/>
          </a:prstGeom>
        </p:spPr>
        <p:txBody>
          <a:bodyPr vert="horz" lIns="91440" tIns="45720" rIns="91440" bIns="45720" rtlCol="0" anchor="ctr">
            <a:noAutofit/>
          </a:bodyPr>
          <a:lstStyle>
            <a:lvl1pPr marL="0" algn="l" defTabSz="914400" rtl="0" eaLnBrk="1" latinLnBrk="0" hangingPunct="1">
              <a:lnSpc>
                <a:spcPct val="90000"/>
              </a:lnSpc>
              <a:spcBef>
                <a:spcPct val="0"/>
              </a:spcBef>
              <a:buNone/>
              <a:defRPr lang="en-US" sz="4000" b="1" kern="1200" spc="-150">
                <a:solidFill>
                  <a:schemeClr val="tx1"/>
                </a:solidFill>
                <a:latin typeface="Century Gothic" panose="020B0502020202020204" pitchFamily="34" charset="0"/>
                <a:ea typeface="+mj-ea"/>
                <a:cs typeface="+mj-cs"/>
              </a:defRPr>
            </a:lvl1pPr>
          </a:lstStyle>
          <a:p>
            <a:r>
              <a:rPr lang="en-US" sz="2400" b="0" dirty="0"/>
              <a:t>Additional analysis performed</a:t>
            </a:r>
          </a:p>
        </p:txBody>
      </p:sp>
      <p:graphicFrame>
        <p:nvGraphicFramePr>
          <p:cNvPr id="7" name="Diagramma 6"/>
          <p:cNvGraphicFramePr/>
          <p:nvPr>
            <p:extLst/>
          </p:nvPr>
        </p:nvGraphicFramePr>
        <p:xfrm>
          <a:off x="4254938" y="115569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Rettangolo arrotondato 7"/>
          <p:cNvSpPr/>
          <p:nvPr/>
        </p:nvSpPr>
        <p:spPr>
          <a:xfrm rot="19936774">
            <a:off x="677918" y="3092526"/>
            <a:ext cx="4756589" cy="165293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Content Placeholder 5"/>
          <p:cNvSpPr txBox="1">
            <a:spLocks/>
          </p:cNvSpPr>
          <p:nvPr/>
        </p:nvSpPr>
        <p:spPr>
          <a:xfrm rot="19936774">
            <a:off x="734718" y="3544393"/>
            <a:ext cx="4699789" cy="749200"/>
          </a:xfrm>
          <a:prstGeom prst="rect">
            <a:avLst/>
          </a:prstGeom>
        </p:spPr>
        <p:txBody>
          <a:bodyPr tIns="0" rIns="360000">
            <a:noAutofit/>
          </a:bodyPr>
          <a:lstStyle>
            <a:lvl1pPr marL="0" indent="0" algn="l" defTabSz="914400" rtl="0" eaLnBrk="1" latinLnBrk="0" hangingPunct="1">
              <a:lnSpc>
                <a:spcPct val="90000"/>
              </a:lnSpc>
              <a:spcBef>
                <a:spcPts val="1000"/>
              </a:spcBef>
              <a:buFont typeface="Arial" panose="020B0604020202020204" pitchFamily="34" charset="0"/>
              <a:buNone/>
              <a:defRPr sz="3200" b="1" kern="1200" baseline="0">
                <a:solidFill>
                  <a:schemeClr val="tx1">
                    <a:lumMod val="50000"/>
                  </a:schemeClr>
                </a:solidFill>
                <a:latin typeface="+mj-lt"/>
                <a:ea typeface="+mn-ea"/>
                <a:cs typeface="+mn-cs"/>
              </a:defRPr>
            </a:lvl1pPr>
            <a:lvl2pPr marL="360000" indent="-180000" algn="l" defTabSz="914400" rtl="0" eaLnBrk="1" latinLnBrk="0" hangingPunct="1">
              <a:lnSpc>
                <a:spcPct val="90000"/>
              </a:lnSpc>
              <a:spcBef>
                <a:spcPts val="500"/>
              </a:spcBef>
              <a:buClr>
                <a:srgbClr val="26316D"/>
              </a:buClr>
              <a:buSzPct val="74000"/>
              <a:buFont typeface="Arial" panose="020B0604020202020204" pitchFamily="34" charset="0"/>
              <a:buChar char="•"/>
              <a:defRPr sz="2800" b="0" kern="1200">
                <a:solidFill>
                  <a:srgbClr val="26316D"/>
                </a:solidFill>
                <a:latin typeface="Calibri Light" panose="020F0302020204030204" pitchFamily="34" charset="0"/>
                <a:ea typeface="+mn-ea"/>
                <a:cs typeface="+mn-cs"/>
              </a:defRPr>
            </a:lvl2pPr>
            <a:lvl3pPr marL="432000" indent="-180000" algn="l" defTabSz="914400" rtl="0" eaLnBrk="1" latinLnBrk="0" hangingPunct="1">
              <a:lnSpc>
                <a:spcPct val="90000"/>
              </a:lnSpc>
              <a:spcBef>
                <a:spcPts val="500"/>
              </a:spcBef>
              <a:buClr>
                <a:srgbClr val="26316D"/>
              </a:buClr>
              <a:buSzPct val="74000"/>
              <a:buFont typeface="Arial" panose="020B0604020202020204" pitchFamily="34" charset="0"/>
              <a:buChar char="•"/>
              <a:defRPr sz="2800" b="0" kern="1200">
                <a:solidFill>
                  <a:srgbClr val="26316D"/>
                </a:solidFill>
                <a:latin typeface="Calibri Light" panose="020F0302020204030204" pitchFamily="34" charset="0"/>
                <a:ea typeface="+mn-ea"/>
                <a:cs typeface="+mn-cs"/>
              </a:defRPr>
            </a:lvl3pPr>
            <a:lvl4pPr marL="504000" indent="-180000" algn="l" defTabSz="914400" rtl="0" eaLnBrk="1" latinLnBrk="0" hangingPunct="1">
              <a:lnSpc>
                <a:spcPct val="90000"/>
              </a:lnSpc>
              <a:spcBef>
                <a:spcPts val="500"/>
              </a:spcBef>
              <a:buClr>
                <a:srgbClr val="26316D"/>
              </a:buClr>
              <a:buSzPct val="74000"/>
              <a:buFont typeface="Arial" panose="020B0604020202020204" pitchFamily="34" charset="0"/>
              <a:buChar char="•"/>
              <a:defRPr sz="2400" b="0" kern="1200">
                <a:solidFill>
                  <a:srgbClr val="26316D"/>
                </a:solidFill>
                <a:latin typeface="Calibri Light" panose="020F0302020204030204" pitchFamily="34" charset="0"/>
                <a:ea typeface="+mn-ea"/>
                <a:cs typeface="+mn-cs"/>
              </a:defRPr>
            </a:lvl4pPr>
            <a:lvl5pPr marL="576000" indent="-180000" algn="l" defTabSz="914400" rtl="0" eaLnBrk="1" latinLnBrk="0" hangingPunct="1">
              <a:lnSpc>
                <a:spcPct val="90000"/>
              </a:lnSpc>
              <a:spcBef>
                <a:spcPts val="500"/>
              </a:spcBef>
              <a:buClr>
                <a:srgbClr val="26316D"/>
              </a:buClr>
              <a:buSzPct val="74000"/>
              <a:buFont typeface="Arial" panose="020B0604020202020204" pitchFamily="34" charset="0"/>
              <a:buChar char="•"/>
              <a:defRPr sz="2400" b="0" kern="1200">
                <a:solidFill>
                  <a:srgbClr val="26316D"/>
                </a:solidFill>
                <a:latin typeface="Calibri Light" panose="020F03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Clr>
                <a:srgbClr val="002060"/>
              </a:buClr>
            </a:pPr>
            <a:r>
              <a:rPr lang="en-US" sz="2000" b="0" dirty="0">
                <a:solidFill>
                  <a:srgbClr val="002060"/>
                </a:solidFill>
                <a:latin typeface="Century Gothic" panose="020B0502020202020204" pitchFamily="34" charset="0"/>
              </a:rPr>
              <a:t>All analysis are the base to improve continuously the data and the methodology</a:t>
            </a:r>
            <a:endParaRPr lang="en-US" sz="2000" b="0" dirty="0">
              <a:latin typeface="Century Gothic" panose="020B0502020202020204" pitchFamily="34" charset="0"/>
            </a:endParaRPr>
          </a:p>
          <a:p>
            <a:pPr algn="ctr"/>
            <a:endParaRPr lang="en-US" sz="1600" dirty="0">
              <a:latin typeface="Calibri" panose="020F0502020204030204" pitchFamily="34" charset="0"/>
            </a:endParaRPr>
          </a:p>
        </p:txBody>
      </p:sp>
    </p:spTree>
    <p:extLst>
      <p:ext uri="{BB962C8B-B14F-4D97-AF65-F5344CB8AC3E}">
        <p14:creationId xmlns:p14="http://schemas.microsoft.com/office/powerpoint/2010/main" val="19410396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D4E6D71C-ACD7-49D2-9689-F9C4024FAC38}" type="slidenum">
              <a:rPr lang="en-IE" smtClean="0">
                <a:solidFill>
                  <a:srgbClr val="3F3F3F">
                    <a:lumMod val="75000"/>
                    <a:lumOff val="25000"/>
                  </a:srgbClr>
                </a:solidFill>
              </a:rPr>
              <a:pPr/>
              <a:t>24</a:t>
            </a:fld>
            <a:endParaRPr lang="en-IE" dirty="0">
              <a:solidFill>
                <a:srgbClr val="3F3F3F">
                  <a:lumMod val="75000"/>
                  <a:lumOff val="25000"/>
                </a:srgbClr>
              </a:solidFill>
            </a:endParaRPr>
          </a:p>
        </p:txBody>
      </p:sp>
      <p:sp>
        <p:nvSpPr>
          <p:cNvPr id="4" name="Title 12"/>
          <p:cNvSpPr txBox="1">
            <a:spLocks/>
          </p:cNvSpPr>
          <p:nvPr/>
        </p:nvSpPr>
        <p:spPr>
          <a:xfrm>
            <a:off x="1784495" y="3745544"/>
            <a:ext cx="8753895" cy="1470288"/>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6600" b="1" kern="1200">
                <a:solidFill>
                  <a:schemeClr val="bg1"/>
                </a:solidFill>
                <a:latin typeface="Century Gothic" panose="020B0502020202020204" pitchFamily="34" charset="0"/>
                <a:ea typeface="+mj-ea"/>
                <a:cs typeface="+mj-cs"/>
              </a:defRPr>
            </a:lvl1pPr>
          </a:lstStyle>
          <a:p>
            <a:endParaRPr lang="en-GB" sz="4000" dirty="0"/>
          </a:p>
        </p:txBody>
      </p:sp>
      <p:sp>
        <p:nvSpPr>
          <p:cNvPr id="5" name="Title 12"/>
          <p:cNvSpPr txBox="1">
            <a:spLocks/>
          </p:cNvSpPr>
          <p:nvPr/>
        </p:nvSpPr>
        <p:spPr>
          <a:xfrm>
            <a:off x="640915" y="3307134"/>
            <a:ext cx="10947748" cy="1470288"/>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6600" b="1" kern="1200">
                <a:solidFill>
                  <a:schemeClr val="bg1"/>
                </a:solidFill>
                <a:latin typeface="Century Gothic" panose="020B0502020202020204" pitchFamily="34" charset="0"/>
                <a:ea typeface="+mj-ea"/>
                <a:cs typeface="+mj-cs"/>
              </a:defRPr>
            </a:lvl1pPr>
          </a:lstStyle>
          <a:p>
            <a:endParaRPr lang="en-GB" sz="4000" i="1" dirty="0"/>
          </a:p>
        </p:txBody>
      </p:sp>
      <p:sp>
        <p:nvSpPr>
          <p:cNvPr id="3" name="Titolo 2"/>
          <p:cNvSpPr>
            <a:spLocks noGrp="1"/>
          </p:cNvSpPr>
          <p:nvPr>
            <p:ph type="title"/>
          </p:nvPr>
        </p:nvSpPr>
        <p:spPr/>
        <p:txBody>
          <a:bodyPr/>
          <a:lstStyle/>
          <a:p>
            <a:r>
              <a:rPr lang="it-IT" dirty="0" err="1"/>
              <a:t>Thank</a:t>
            </a:r>
            <a:r>
              <a:rPr lang="it-IT" dirty="0"/>
              <a:t> </a:t>
            </a:r>
            <a:r>
              <a:rPr lang="it-IT" dirty="0" err="1"/>
              <a:t>you</a:t>
            </a:r>
            <a:r>
              <a:rPr lang="it-IT" dirty="0"/>
              <a:t> for </a:t>
            </a:r>
            <a:r>
              <a:rPr lang="it-IT" dirty="0" err="1"/>
              <a:t>attention</a:t>
            </a:r>
            <a:endParaRPr lang="it-IT" dirty="0"/>
          </a:p>
        </p:txBody>
      </p:sp>
      <p:sp>
        <p:nvSpPr>
          <p:cNvPr id="7" name="Title 12"/>
          <p:cNvSpPr txBox="1">
            <a:spLocks/>
          </p:cNvSpPr>
          <p:nvPr/>
        </p:nvSpPr>
        <p:spPr>
          <a:xfrm>
            <a:off x="651421" y="5256858"/>
            <a:ext cx="10947748" cy="1470288"/>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6600" b="1" kern="1200">
                <a:solidFill>
                  <a:schemeClr val="bg1"/>
                </a:solidFill>
                <a:latin typeface="Century Gothic" panose="020B0502020202020204" pitchFamily="34" charset="0"/>
                <a:ea typeface="+mj-ea"/>
                <a:cs typeface="+mj-cs"/>
              </a:defRPr>
            </a:lvl1pPr>
          </a:lstStyle>
          <a:p>
            <a:r>
              <a:rPr lang="en-GB" sz="2000" b="0" dirty="0"/>
              <a:t>Fabrizio Vedovelli </a:t>
            </a:r>
          </a:p>
          <a:p>
            <a:r>
              <a:rPr lang="en-GB" sz="2000" b="0" i="1" dirty="0"/>
              <a:t>TYNDP 2018 Market Study team</a:t>
            </a:r>
          </a:p>
        </p:txBody>
      </p:sp>
    </p:spTree>
    <p:extLst>
      <p:ext uri="{BB962C8B-B14F-4D97-AF65-F5344CB8AC3E}">
        <p14:creationId xmlns:p14="http://schemas.microsoft.com/office/powerpoint/2010/main" val="12282281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8" name="Content Placeholder 4">
            <a:extLst>
              <a:ext uri="{FF2B5EF4-FFF2-40B4-BE49-F238E27FC236}">
                <a16:creationId xmlns:a16="http://schemas.microsoft.com/office/drawing/2014/main" id="{E475BE15-33AC-4B7A-BA94-A166AB45302D}"/>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t="41874" b="18328"/>
          <a:stretch/>
        </p:blipFill>
        <p:spPr>
          <a:xfrm>
            <a:off x="-1" y="10"/>
            <a:ext cx="12192000" cy="6857990"/>
          </a:xfrm>
          <a:prstGeom prst="rect">
            <a:avLst/>
          </a:prstGeom>
        </p:spPr>
      </p:pic>
      <p:sp>
        <p:nvSpPr>
          <p:cNvPr id="2" name="Title 1">
            <a:extLst>
              <a:ext uri="{FF2B5EF4-FFF2-40B4-BE49-F238E27FC236}">
                <a16:creationId xmlns:a16="http://schemas.microsoft.com/office/drawing/2014/main" id="{B295696D-53BC-4CAF-9840-E642EF45E132}"/>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6000" dirty="0">
                <a:solidFill>
                  <a:srgbClr val="FFFFFF"/>
                </a:solidFill>
              </a:rPr>
              <a:t>CSW</a:t>
            </a:r>
          </a:p>
        </p:txBody>
      </p:sp>
      <p:sp>
        <p:nvSpPr>
          <p:cNvPr id="10" name="Content Placeholder 9"/>
          <p:cNvSpPr>
            <a:spLocks noGrp="1"/>
          </p:cNvSpPr>
          <p:nvPr>
            <p:ph idx="1"/>
          </p:nvPr>
        </p:nvSpPr>
        <p:spPr>
          <a:xfrm>
            <a:off x="1524000" y="4159404"/>
            <a:ext cx="9144000" cy="1098395"/>
          </a:xfrm>
        </p:spPr>
        <p:txBody>
          <a:bodyPr vert="horz" lIns="91440" tIns="45720" rIns="91440" bIns="45720" rtlCol="0">
            <a:normAutofit/>
          </a:bodyPr>
          <a:lstStyle/>
          <a:p>
            <a:pPr marL="0" indent="0" algn="ctr">
              <a:buNone/>
            </a:pPr>
            <a:r>
              <a:rPr lang="en-US" sz="2400" dirty="0">
                <a:solidFill>
                  <a:srgbClr val="FFFFFF"/>
                </a:solidFill>
              </a:rPr>
              <a:t>Patricia Labra</a:t>
            </a:r>
          </a:p>
          <a:p>
            <a:pPr marL="0" indent="0" algn="ctr">
              <a:buNone/>
            </a:pPr>
            <a:r>
              <a:rPr lang="en-US" sz="2400" dirty="0" err="1">
                <a:solidFill>
                  <a:srgbClr val="FFFFFF"/>
                </a:solidFill>
              </a:rPr>
              <a:t>Convenor</a:t>
            </a:r>
            <a:r>
              <a:rPr lang="en-US" sz="2400" dirty="0">
                <a:solidFill>
                  <a:srgbClr val="FFFFFF"/>
                </a:solidFill>
              </a:rPr>
              <a:t> RG Continental South West</a:t>
            </a:r>
          </a:p>
          <a:p>
            <a:pPr marL="0" indent="0" algn="ctr">
              <a:buNone/>
            </a:pPr>
            <a:endParaRPr lang="en-US" sz="2400" dirty="0">
              <a:solidFill>
                <a:srgbClr val="FFFFFF"/>
              </a:solidFill>
            </a:endParaRPr>
          </a:p>
        </p:txBody>
      </p:sp>
    </p:spTree>
    <p:extLst>
      <p:ext uri="{BB962C8B-B14F-4D97-AF65-F5344CB8AC3E}">
        <p14:creationId xmlns:p14="http://schemas.microsoft.com/office/powerpoint/2010/main" val="943202454"/>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upo 26"/>
          <p:cNvGrpSpPr/>
          <p:nvPr/>
        </p:nvGrpSpPr>
        <p:grpSpPr>
          <a:xfrm>
            <a:off x="8837677" y="1930400"/>
            <a:ext cx="3123414" cy="2359036"/>
            <a:chOff x="2429164" y="619125"/>
            <a:chExt cx="7305386" cy="5619750"/>
          </a:xfrm>
        </p:grpSpPr>
        <p:pic>
          <p:nvPicPr>
            <p:cNvPr id="25" name="Imagen 24"/>
            <p:cNvPicPr>
              <a:picLocks noChangeAspect="1"/>
            </p:cNvPicPr>
            <p:nvPr/>
          </p:nvPicPr>
          <p:blipFill>
            <a:blip r:embed="rId3"/>
            <a:stretch>
              <a:fillRect/>
            </a:stretch>
          </p:blipFill>
          <p:spPr>
            <a:xfrm>
              <a:off x="2457450" y="619125"/>
              <a:ext cx="7277100" cy="5619750"/>
            </a:xfrm>
            <a:prstGeom prst="rect">
              <a:avLst/>
            </a:prstGeom>
          </p:spPr>
        </p:pic>
        <p:sp>
          <p:nvSpPr>
            <p:cNvPr id="26" name="Rectángulo 25"/>
            <p:cNvSpPr/>
            <p:nvPr/>
          </p:nvSpPr>
          <p:spPr>
            <a:xfrm>
              <a:off x="2429164" y="637309"/>
              <a:ext cx="3177309" cy="20504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4" name="Marcador de contenido 3"/>
          <p:cNvPicPr>
            <a:picLocks noGrp="1" noChangeAspect="1"/>
          </p:cNvPicPr>
          <p:nvPr>
            <p:ph idx="1"/>
          </p:nvPr>
        </p:nvPicPr>
        <p:blipFill>
          <a:blip r:embed="rId4"/>
          <a:stretch>
            <a:fillRect/>
          </a:stretch>
        </p:blipFill>
        <p:spPr>
          <a:xfrm>
            <a:off x="539221" y="2958529"/>
            <a:ext cx="5156774" cy="3469980"/>
          </a:xfrm>
          <a:prstGeom prst="rect">
            <a:avLst/>
          </a:prstGeom>
        </p:spPr>
      </p:pic>
      <p:sp>
        <p:nvSpPr>
          <p:cNvPr id="9" name="Tekstboks 5"/>
          <p:cNvSpPr txBox="1"/>
          <p:nvPr/>
        </p:nvSpPr>
        <p:spPr>
          <a:xfrm>
            <a:off x="539221" y="219387"/>
            <a:ext cx="10324669" cy="553998"/>
          </a:xfrm>
          <a:prstGeom prst="rect">
            <a:avLst/>
          </a:prstGeom>
          <a:noFill/>
        </p:spPr>
        <p:txBody>
          <a:bodyPr wrap="square" rtlCol="0">
            <a:spAutoFit/>
          </a:bodyPr>
          <a:lstStyle/>
          <a:p>
            <a:r>
              <a:rPr lang="da-DK" sz="3000" b="1" dirty="0">
                <a:solidFill>
                  <a:srgbClr val="090468"/>
                </a:solidFill>
              </a:rPr>
              <a:t>Main challenges of the region </a:t>
            </a:r>
          </a:p>
        </p:txBody>
      </p:sp>
      <p:sp>
        <p:nvSpPr>
          <p:cNvPr id="10" name="Tekstboks 3"/>
          <p:cNvSpPr txBox="1"/>
          <p:nvPr/>
        </p:nvSpPr>
        <p:spPr>
          <a:xfrm>
            <a:off x="391824" y="804128"/>
            <a:ext cx="5719232" cy="2123658"/>
          </a:xfrm>
          <a:prstGeom prst="rect">
            <a:avLst/>
          </a:prstGeom>
          <a:noFill/>
        </p:spPr>
        <p:txBody>
          <a:bodyPr wrap="square" rtlCol="0">
            <a:spAutoFit/>
          </a:bodyPr>
          <a:lstStyle/>
          <a:p>
            <a:pPr marL="342900" indent="-342900">
              <a:buFont typeface="Wingdings" panose="05000000000000000000" pitchFamily="2" charset="2"/>
              <a:buChar char="v"/>
            </a:pPr>
            <a:r>
              <a:rPr lang="da-DK" sz="2400" dirty="0">
                <a:solidFill>
                  <a:srgbClr val="002060"/>
                </a:solidFill>
              </a:rPr>
              <a:t>Need for further market integration</a:t>
            </a:r>
          </a:p>
          <a:p>
            <a:pPr marL="342900" indent="-342900">
              <a:buFont typeface="Wingdings" panose="05000000000000000000" pitchFamily="2" charset="2"/>
              <a:buChar char="v"/>
            </a:pPr>
            <a:r>
              <a:rPr lang="da-DK" sz="2400" dirty="0">
                <a:solidFill>
                  <a:srgbClr val="002060"/>
                </a:solidFill>
              </a:rPr>
              <a:t>Insufficient cross-border capacity:</a:t>
            </a:r>
          </a:p>
          <a:p>
            <a:endParaRPr lang="da-DK" sz="2400" dirty="0">
              <a:solidFill>
                <a:srgbClr val="002060"/>
              </a:solidFill>
            </a:endParaRPr>
          </a:p>
          <a:p>
            <a:pPr marL="800100" lvl="1" indent="-342900">
              <a:buFont typeface="Wingdings" panose="05000000000000000000" pitchFamily="2" charset="2"/>
              <a:buChar char="§"/>
            </a:pPr>
            <a:r>
              <a:rPr lang="da-DK" sz="2000" dirty="0">
                <a:solidFill>
                  <a:srgbClr val="002060"/>
                </a:solidFill>
              </a:rPr>
              <a:t>Completion of MIBEL</a:t>
            </a:r>
          </a:p>
          <a:p>
            <a:pPr marL="800100" lvl="1" indent="-342900">
              <a:buFont typeface="Wingdings" panose="05000000000000000000" pitchFamily="2" charset="2"/>
              <a:buChar char="§"/>
            </a:pPr>
            <a:r>
              <a:rPr lang="da-DK" sz="2000" dirty="0">
                <a:solidFill>
                  <a:srgbClr val="002060"/>
                </a:solidFill>
              </a:rPr>
              <a:t>Integration of Iberian Peninsula to the European continental market</a:t>
            </a:r>
          </a:p>
        </p:txBody>
      </p:sp>
      <p:pic>
        <p:nvPicPr>
          <p:cNvPr id="14" name="Imagen 13"/>
          <p:cNvPicPr>
            <a:picLocks noChangeAspect="1"/>
          </p:cNvPicPr>
          <p:nvPr/>
        </p:nvPicPr>
        <p:blipFill>
          <a:blip r:embed="rId5"/>
          <a:stretch>
            <a:fillRect/>
          </a:stretch>
        </p:blipFill>
        <p:spPr>
          <a:xfrm>
            <a:off x="9564977" y="4886447"/>
            <a:ext cx="2248333" cy="1356137"/>
          </a:xfrm>
          <a:prstGeom prst="rect">
            <a:avLst/>
          </a:prstGeom>
        </p:spPr>
      </p:pic>
      <p:grpSp>
        <p:nvGrpSpPr>
          <p:cNvPr id="19" name="Grupo 18"/>
          <p:cNvGrpSpPr/>
          <p:nvPr/>
        </p:nvGrpSpPr>
        <p:grpSpPr>
          <a:xfrm>
            <a:off x="6228048" y="1179783"/>
            <a:ext cx="2893954" cy="2493784"/>
            <a:chOff x="5892800" y="219387"/>
            <a:chExt cx="7296439" cy="5962650"/>
          </a:xfrm>
        </p:grpSpPr>
        <p:pic>
          <p:nvPicPr>
            <p:cNvPr id="16" name="Imagen 15"/>
            <p:cNvPicPr>
              <a:picLocks noChangeAspect="1"/>
            </p:cNvPicPr>
            <p:nvPr/>
          </p:nvPicPr>
          <p:blipFill>
            <a:blip r:embed="rId6"/>
            <a:stretch>
              <a:fillRect/>
            </a:stretch>
          </p:blipFill>
          <p:spPr>
            <a:xfrm>
              <a:off x="5940714" y="219387"/>
              <a:ext cx="7248525" cy="5962650"/>
            </a:xfrm>
            <a:prstGeom prst="rect">
              <a:avLst/>
            </a:prstGeom>
          </p:spPr>
        </p:pic>
        <p:sp>
          <p:nvSpPr>
            <p:cNvPr id="18" name="Rectángulo 17"/>
            <p:cNvSpPr/>
            <p:nvPr/>
          </p:nvSpPr>
          <p:spPr>
            <a:xfrm>
              <a:off x="5892800" y="219387"/>
              <a:ext cx="3229202" cy="20804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20" name="CuadroTexto 19"/>
          <p:cNvSpPr txBox="1"/>
          <p:nvPr/>
        </p:nvSpPr>
        <p:spPr>
          <a:xfrm>
            <a:off x="6349582" y="1211141"/>
            <a:ext cx="1440873" cy="523220"/>
          </a:xfrm>
          <a:prstGeom prst="rect">
            <a:avLst/>
          </a:prstGeom>
          <a:noFill/>
        </p:spPr>
        <p:txBody>
          <a:bodyPr wrap="square" rtlCol="0">
            <a:spAutoFit/>
          </a:bodyPr>
          <a:lstStyle/>
          <a:p>
            <a:r>
              <a:rPr lang="es-ES" sz="1400" i="1" dirty="0" err="1"/>
              <a:t>Sustainable</a:t>
            </a:r>
            <a:r>
              <a:rPr lang="es-ES" sz="1400" i="1" dirty="0"/>
              <a:t> </a:t>
            </a:r>
            <a:r>
              <a:rPr lang="es-ES" sz="1400" i="1" dirty="0" err="1"/>
              <a:t>Transition</a:t>
            </a:r>
            <a:r>
              <a:rPr lang="es-ES" sz="1400" i="1" dirty="0"/>
              <a:t> 2040</a:t>
            </a:r>
          </a:p>
        </p:txBody>
      </p:sp>
      <p:grpSp>
        <p:nvGrpSpPr>
          <p:cNvPr id="23" name="Grupo 22"/>
          <p:cNvGrpSpPr/>
          <p:nvPr/>
        </p:nvGrpSpPr>
        <p:grpSpPr>
          <a:xfrm>
            <a:off x="6303119" y="3704925"/>
            <a:ext cx="2818883" cy="2619675"/>
            <a:chOff x="2452686" y="511171"/>
            <a:chExt cx="7286626" cy="5813429"/>
          </a:xfrm>
        </p:grpSpPr>
        <p:pic>
          <p:nvPicPr>
            <p:cNvPr id="21" name="Imagen 20"/>
            <p:cNvPicPr>
              <a:picLocks noChangeAspect="1"/>
            </p:cNvPicPr>
            <p:nvPr/>
          </p:nvPicPr>
          <p:blipFill>
            <a:blip r:embed="rId7"/>
            <a:stretch>
              <a:fillRect/>
            </a:stretch>
          </p:blipFill>
          <p:spPr>
            <a:xfrm>
              <a:off x="2452687" y="533400"/>
              <a:ext cx="7286625" cy="5791200"/>
            </a:xfrm>
            <a:prstGeom prst="rect">
              <a:avLst/>
            </a:prstGeom>
          </p:spPr>
        </p:pic>
        <p:sp>
          <p:nvSpPr>
            <p:cNvPr id="22" name="Rectángulo 21"/>
            <p:cNvSpPr/>
            <p:nvPr/>
          </p:nvSpPr>
          <p:spPr>
            <a:xfrm>
              <a:off x="2452686" y="511171"/>
              <a:ext cx="3177055" cy="21766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24" name="CuadroTexto 23"/>
          <p:cNvSpPr txBox="1"/>
          <p:nvPr/>
        </p:nvSpPr>
        <p:spPr>
          <a:xfrm>
            <a:off x="6415588" y="3714942"/>
            <a:ext cx="1440873" cy="523220"/>
          </a:xfrm>
          <a:prstGeom prst="rect">
            <a:avLst/>
          </a:prstGeom>
          <a:noFill/>
        </p:spPr>
        <p:txBody>
          <a:bodyPr wrap="square" rtlCol="0">
            <a:spAutoFit/>
          </a:bodyPr>
          <a:lstStyle/>
          <a:p>
            <a:r>
              <a:rPr lang="es-ES" sz="1400" i="1" dirty="0" err="1"/>
              <a:t>Distributed</a:t>
            </a:r>
            <a:r>
              <a:rPr lang="es-ES" sz="1400" i="1" dirty="0"/>
              <a:t> </a:t>
            </a:r>
            <a:r>
              <a:rPr lang="es-ES" sz="1400" i="1" dirty="0" err="1"/>
              <a:t>Generation</a:t>
            </a:r>
            <a:r>
              <a:rPr lang="es-ES" sz="1400" i="1" dirty="0"/>
              <a:t> 2040</a:t>
            </a:r>
          </a:p>
        </p:txBody>
      </p:sp>
      <p:sp>
        <p:nvSpPr>
          <p:cNvPr id="28" name="CuadroTexto 27"/>
          <p:cNvSpPr txBox="1"/>
          <p:nvPr/>
        </p:nvSpPr>
        <p:spPr>
          <a:xfrm>
            <a:off x="9284044" y="1930400"/>
            <a:ext cx="1440873" cy="523220"/>
          </a:xfrm>
          <a:prstGeom prst="rect">
            <a:avLst/>
          </a:prstGeom>
          <a:noFill/>
        </p:spPr>
        <p:txBody>
          <a:bodyPr wrap="square" rtlCol="0">
            <a:spAutoFit/>
          </a:bodyPr>
          <a:lstStyle/>
          <a:p>
            <a:r>
              <a:rPr lang="es-ES" sz="1400" i="1" dirty="0"/>
              <a:t>Global </a:t>
            </a:r>
            <a:r>
              <a:rPr lang="es-ES" sz="1400" i="1" dirty="0" err="1"/>
              <a:t>Climate</a:t>
            </a:r>
            <a:r>
              <a:rPr lang="es-ES" sz="1400" i="1" dirty="0"/>
              <a:t> Action2040</a:t>
            </a:r>
          </a:p>
        </p:txBody>
      </p:sp>
      <p:sp>
        <p:nvSpPr>
          <p:cNvPr id="29" name="CuadroTexto 28"/>
          <p:cNvSpPr txBox="1"/>
          <p:nvPr/>
        </p:nvSpPr>
        <p:spPr>
          <a:xfrm>
            <a:off x="6895879" y="851021"/>
            <a:ext cx="4917431" cy="307777"/>
          </a:xfrm>
          <a:prstGeom prst="rect">
            <a:avLst/>
          </a:prstGeom>
          <a:noFill/>
        </p:spPr>
        <p:txBody>
          <a:bodyPr wrap="square" rtlCol="0">
            <a:spAutoFit/>
          </a:bodyPr>
          <a:lstStyle/>
          <a:p>
            <a:r>
              <a:rPr lang="es-ES" sz="1400" dirty="0" err="1"/>
              <a:t>Proposal</a:t>
            </a:r>
            <a:r>
              <a:rPr lang="es-ES" sz="1400" dirty="0"/>
              <a:t> of </a:t>
            </a:r>
            <a:r>
              <a:rPr lang="es-ES" sz="1400" dirty="0" err="1"/>
              <a:t>Interconnection</a:t>
            </a:r>
            <a:r>
              <a:rPr lang="es-ES" sz="1400" dirty="0"/>
              <a:t> Target </a:t>
            </a:r>
            <a:r>
              <a:rPr lang="es-ES" sz="1400" dirty="0" err="1"/>
              <a:t>Expert</a:t>
            </a:r>
            <a:r>
              <a:rPr lang="es-ES" sz="1400" dirty="0"/>
              <a:t> </a:t>
            </a:r>
            <a:r>
              <a:rPr lang="es-ES" sz="1400" dirty="0" err="1"/>
              <a:t>Group</a:t>
            </a:r>
            <a:r>
              <a:rPr lang="es-ES" sz="1400" dirty="0"/>
              <a:t> </a:t>
            </a:r>
            <a:r>
              <a:rPr lang="es-ES" sz="1400" dirty="0" err="1"/>
              <a:t>applied</a:t>
            </a:r>
            <a:r>
              <a:rPr lang="es-ES" sz="1400" dirty="0"/>
              <a:t> to 2040</a:t>
            </a:r>
          </a:p>
        </p:txBody>
      </p:sp>
    </p:spTree>
    <p:extLst>
      <p:ext uri="{BB962C8B-B14F-4D97-AF65-F5344CB8AC3E}">
        <p14:creationId xmlns:p14="http://schemas.microsoft.com/office/powerpoint/2010/main" val="29444541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3"/>
          <a:stretch>
            <a:fillRect/>
          </a:stretch>
        </p:blipFill>
        <p:spPr>
          <a:xfrm>
            <a:off x="4095828" y="1160116"/>
            <a:ext cx="3359343" cy="2539451"/>
          </a:xfrm>
          <a:prstGeom prst="rect">
            <a:avLst/>
          </a:prstGeom>
        </p:spPr>
      </p:pic>
      <p:sp>
        <p:nvSpPr>
          <p:cNvPr id="9" name="Tekstboks 5"/>
          <p:cNvSpPr txBox="1"/>
          <p:nvPr/>
        </p:nvSpPr>
        <p:spPr>
          <a:xfrm>
            <a:off x="539221" y="219387"/>
            <a:ext cx="10324669" cy="553998"/>
          </a:xfrm>
          <a:prstGeom prst="rect">
            <a:avLst/>
          </a:prstGeom>
          <a:noFill/>
        </p:spPr>
        <p:txBody>
          <a:bodyPr wrap="square" rtlCol="0">
            <a:spAutoFit/>
          </a:bodyPr>
          <a:lstStyle/>
          <a:p>
            <a:r>
              <a:rPr lang="da-DK" sz="3000" b="1" dirty="0">
                <a:solidFill>
                  <a:srgbClr val="090468"/>
                </a:solidFill>
              </a:rPr>
              <a:t>Main challenges of the region </a:t>
            </a:r>
          </a:p>
        </p:txBody>
      </p:sp>
      <p:sp>
        <p:nvSpPr>
          <p:cNvPr id="11" name="Tekstboks 3"/>
          <p:cNvSpPr txBox="1"/>
          <p:nvPr/>
        </p:nvSpPr>
        <p:spPr>
          <a:xfrm>
            <a:off x="276569" y="880139"/>
            <a:ext cx="3331589" cy="2431435"/>
          </a:xfrm>
          <a:prstGeom prst="rect">
            <a:avLst/>
          </a:prstGeom>
          <a:noFill/>
        </p:spPr>
        <p:txBody>
          <a:bodyPr wrap="square" rtlCol="0">
            <a:spAutoFit/>
          </a:bodyPr>
          <a:lstStyle/>
          <a:p>
            <a:pPr marL="342900" indent="-342900">
              <a:buFont typeface="Wingdings" panose="05000000000000000000" pitchFamily="2" charset="2"/>
              <a:buChar char="v"/>
            </a:pPr>
            <a:r>
              <a:rPr lang="da-DK" sz="2400" dirty="0">
                <a:solidFill>
                  <a:srgbClr val="002060"/>
                </a:solidFill>
              </a:rPr>
              <a:t>RES integration (solar and wind): </a:t>
            </a:r>
          </a:p>
          <a:p>
            <a:endParaRPr lang="da-DK" sz="2400" dirty="0">
              <a:solidFill>
                <a:srgbClr val="002060"/>
              </a:solidFill>
            </a:endParaRPr>
          </a:p>
          <a:p>
            <a:pPr marL="800100" lvl="1" indent="-342900">
              <a:buFont typeface="Wingdings" panose="05000000000000000000" pitchFamily="2" charset="2"/>
              <a:buChar char="§"/>
            </a:pPr>
            <a:r>
              <a:rPr lang="da-DK" sz="2000" dirty="0">
                <a:solidFill>
                  <a:srgbClr val="002060"/>
                </a:solidFill>
              </a:rPr>
              <a:t>From a 22% of total installed generation in 2016 to a range of 58%-65% in 2040</a:t>
            </a:r>
          </a:p>
        </p:txBody>
      </p:sp>
      <p:cxnSp>
        <p:nvCxnSpPr>
          <p:cNvPr id="13" name="Conector recto de flecha 12"/>
          <p:cNvCxnSpPr>
            <a:cxnSpLocks/>
          </p:cNvCxnSpPr>
          <p:nvPr/>
        </p:nvCxnSpPr>
        <p:spPr>
          <a:xfrm flipH="1">
            <a:off x="2476519" y="3155023"/>
            <a:ext cx="1267870" cy="716190"/>
          </a:xfrm>
          <a:prstGeom prst="straightConnector1">
            <a:avLst/>
          </a:prstGeom>
          <a:ln w="444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ector recto de flecha 14"/>
          <p:cNvCxnSpPr/>
          <p:nvPr/>
        </p:nvCxnSpPr>
        <p:spPr>
          <a:xfrm>
            <a:off x="5555002" y="3498065"/>
            <a:ext cx="3330" cy="409150"/>
          </a:xfrm>
          <a:prstGeom prst="straightConnector1">
            <a:avLst/>
          </a:prstGeom>
          <a:ln w="444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ector recto de flecha 16"/>
          <p:cNvCxnSpPr/>
          <p:nvPr/>
        </p:nvCxnSpPr>
        <p:spPr>
          <a:xfrm>
            <a:off x="7799511" y="3237201"/>
            <a:ext cx="1701073" cy="634012"/>
          </a:xfrm>
          <a:prstGeom prst="straightConnector1">
            <a:avLst/>
          </a:prstGeom>
          <a:ln w="444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2" name="Imagen 1"/>
          <p:cNvPicPr>
            <a:picLocks noChangeAspect="1"/>
          </p:cNvPicPr>
          <p:nvPr/>
        </p:nvPicPr>
        <p:blipFill>
          <a:blip r:embed="rId4"/>
          <a:stretch>
            <a:fillRect/>
          </a:stretch>
        </p:blipFill>
        <p:spPr>
          <a:xfrm>
            <a:off x="463347" y="3974503"/>
            <a:ext cx="3385215" cy="2406215"/>
          </a:xfrm>
          <a:prstGeom prst="rect">
            <a:avLst/>
          </a:prstGeom>
        </p:spPr>
      </p:pic>
      <p:pic>
        <p:nvPicPr>
          <p:cNvPr id="3" name="Imagen 2"/>
          <p:cNvPicPr>
            <a:picLocks noChangeAspect="1"/>
          </p:cNvPicPr>
          <p:nvPr/>
        </p:nvPicPr>
        <p:blipFill>
          <a:blip r:embed="rId5"/>
          <a:stretch>
            <a:fillRect/>
          </a:stretch>
        </p:blipFill>
        <p:spPr>
          <a:xfrm>
            <a:off x="4095829" y="3974503"/>
            <a:ext cx="3392815" cy="2440931"/>
          </a:xfrm>
          <a:prstGeom prst="rect">
            <a:avLst/>
          </a:prstGeom>
        </p:spPr>
      </p:pic>
      <p:pic>
        <p:nvPicPr>
          <p:cNvPr id="10" name="Imagen 9"/>
          <p:cNvPicPr>
            <a:picLocks noChangeAspect="1"/>
          </p:cNvPicPr>
          <p:nvPr/>
        </p:nvPicPr>
        <p:blipFill>
          <a:blip r:embed="rId6"/>
          <a:stretch>
            <a:fillRect/>
          </a:stretch>
        </p:blipFill>
        <p:spPr>
          <a:xfrm>
            <a:off x="7735911" y="3974503"/>
            <a:ext cx="3529346" cy="2440931"/>
          </a:xfrm>
          <a:prstGeom prst="rect">
            <a:avLst/>
          </a:prstGeom>
        </p:spPr>
      </p:pic>
    </p:spTree>
    <p:extLst>
      <p:ext uri="{BB962C8B-B14F-4D97-AF65-F5344CB8AC3E}">
        <p14:creationId xmlns:p14="http://schemas.microsoft.com/office/powerpoint/2010/main" val="22821630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rotWithShape="1">
          <a:blip r:embed="rId3"/>
          <a:srcRect r="49488" b="50339"/>
          <a:stretch/>
        </p:blipFill>
        <p:spPr>
          <a:xfrm>
            <a:off x="117023" y="2998876"/>
            <a:ext cx="2482075" cy="2468864"/>
          </a:xfrm>
          <a:prstGeom prst="rect">
            <a:avLst/>
          </a:prstGeom>
        </p:spPr>
      </p:pic>
      <p:pic>
        <p:nvPicPr>
          <p:cNvPr id="5" name="Imagen 4"/>
          <p:cNvPicPr>
            <a:picLocks noChangeAspect="1"/>
          </p:cNvPicPr>
          <p:nvPr/>
        </p:nvPicPr>
        <p:blipFill>
          <a:blip r:embed="rId4"/>
          <a:stretch>
            <a:fillRect/>
          </a:stretch>
        </p:blipFill>
        <p:spPr>
          <a:xfrm>
            <a:off x="6896686" y="2117140"/>
            <a:ext cx="4305038" cy="2614050"/>
          </a:xfrm>
          <a:prstGeom prst="rect">
            <a:avLst/>
          </a:prstGeom>
        </p:spPr>
      </p:pic>
      <p:sp>
        <p:nvSpPr>
          <p:cNvPr id="6" name="Tekstboks 5"/>
          <p:cNvSpPr txBox="1"/>
          <p:nvPr/>
        </p:nvSpPr>
        <p:spPr>
          <a:xfrm>
            <a:off x="355579" y="262443"/>
            <a:ext cx="10324669" cy="553998"/>
          </a:xfrm>
          <a:prstGeom prst="rect">
            <a:avLst/>
          </a:prstGeom>
          <a:noFill/>
        </p:spPr>
        <p:txBody>
          <a:bodyPr wrap="square" rtlCol="0">
            <a:spAutoFit/>
          </a:bodyPr>
          <a:lstStyle/>
          <a:p>
            <a:r>
              <a:rPr lang="da-DK" sz="3000" b="1" dirty="0">
                <a:solidFill>
                  <a:srgbClr val="090468"/>
                </a:solidFill>
              </a:rPr>
              <a:t>Main challenges of the region </a:t>
            </a:r>
          </a:p>
        </p:txBody>
      </p:sp>
      <p:sp>
        <p:nvSpPr>
          <p:cNvPr id="8" name="Tekstboks 3"/>
          <p:cNvSpPr txBox="1"/>
          <p:nvPr/>
        </p:nvSpPr>
        <p:spPr>
          <a:xfrm>
            <a:off x="355579" y="843805"/>
            <a:ext cx="5698617" cy="707886"/>
          </a:xfrm>
          <a:prstGeom prst="rect">
            <a:avLst/>
          </a:prstGeom>
          <a:noFill/>
        </p:spPr>
        <p:txBody>
          <a:bodyPr wrap="square" rtlCol="0">
            <a:spAutoFit/>
          </a:bodyPr>
          <a:lstStyle/>
          <a:p>
            <a:pPr marL="342900" indent="-342900">
              <a:buFont typeface="Wingdings" panose="05000000000000000000" pitchFamily="2" charset="2"/>
              <a:buChar char="v"/>
            </a:pPr>
            <a:r>
              <a:rPr lang="da-DK" sz="2000" dirty="0">
                <a:solidFill>
                  <a:srgbClr val="002060"/>
                </a:solidFill>
              </a:rPr>
              <a:t>The system will experience new power flow patterns and important investment needs </a:t>
            </a:r>
          </a:p>
        </p:txBody>
      </p:sp>
      <p:sp>
        <p:nvSpPr>
          <p:cNvPr id="9" name="Tekstboks 3"/>
          <p:cNvSpPr txBox="1"/>
          <p:nvPr/>
        </p:nvSpPr>
        <p:spPr>
          <a:xfrm>
            <a:off x="6054196" y="893234"/>
            <a:ext cx="5698617" cy="1015663"/>
          </a:xfrm>
          <a:prstGeom prst="rect">
            <a:avLst/>
          </a:prstGeom>
          <a:noFill/>
        </p:spPr>
        <p:txBody>
          <a:bodyPr wrap="square" rtlCol="0">
            <a:spAutoFit/>
          </a:bodyPr>
          <a:lstStyle/>
          <a:p>
            <a:pPr marL="342900" indent="-342900">
              <a:buFont typeface="Wingdings" panose="05000000000000000000" pitchFamily="2" charset="2"/>
              <a:buChar char="v"/>
            </a:pPr>
            <a:r>
              <a:rPr lang="da-DK" sz="2000" dirty="0">
                <a:solidFill>
                  <a:srgbClr val="002060"/>
                </a:solidFill>
              </a:rPr>
              <a:t>The security of supply will have a new diemension: higher needs for flexibility, inertia, dynamic issues...</a:t>
            </a:r>
          </a:p>
        </p:txBody>
      </p:sp>
      <p:pic>
        <p:nvPicPr>
          <p:cNvPr id="13" name="Imagen 12"/>
          <p:cNvPicPr>
            <a:picLocks noChangeAspect="1"/>
          </p:cNvPicPr>
          <p:nvPr/>
        </p:nvPicPr>
        <p:blipFill>
          <a:blip r:embed="rId5"/>
          <a:stretch>
            <a:fillRect/>
          </a:stretch>
        </p:blipFill>
        <p:spPr>
          <a:xfrm>
            <a:off x="2020483" y="3424165"/>
            <a:ext cx="1685925" cy="1685925"/>
          </a:xfrm>
          <a:prstGeom prst="rect">
            <a:avLst/>
          </a:prstGeom>
        </p:spPr>
      </p:pic>
      <p:pic>
        <p:nvPicPr>
          <p:cNvPr id="14" name="Imagen 13"/>
          <p:cNvPicPr>
            <a:picLocks noChangeAspect="1"/>
          </p:cNvPicPr>
          <p:nvPr/>
        </p:nvPicPr>
        <p:blipFill>
          <a:blip r:embed="rId6"/>
          <a:stretch>
            <a:fillRect/>
          </a:stretch>
        </p:blipFill>
        <p:spPr>
          <a:xfrm>
            <a:off x="2510645" y="5110090"/>
            <a:ext cx="1704975" cy="1666875"/>
          </a:xfrm>
          <a:prstGeom prst="rect">
            <a:avLst/>
          </a:prstGeom>
        </p:spPr>
      </p:pic>
      <p:pic>
        <p:nvPicPr>
          <p:cNvPr id="15" name="Imagen 14"/>
          <p:cNvPicPr>
            <a:picLocks noChangeAspect="1"/>
          </p:cNvPicPr>
          <p:nvPr/>
        </p:nvPicPr>
        <p:blipFill>
          <a:blip r:embed="rId7"/>
          <a:stretch>
            <a:fillRect/>
          </a:stretch>
        </p:blipFill>
        <p:spPr>
          <a:xfrm>
            <a:off x="1830051" y="1681090"/>
            <a:ext cx="1752600" cy="1743075"/>
          </a:xfrm>
          <a:prstGeom prst="rect">
            <a:avLst/>
          </a:prstGeom>
        </p:spPr>
      </p:pic>
      <p:pic>
        <p:nvPicPr>
          <p:cNvPr id="11" name="Imagen 10"/>
          <p:cNvPicPr>
            <a:picLocks noChangeAspect="1"/>
          </p:cNvPicPr>
          <p:nvPr/>
        </p:nvPicPr>
        <p:blipFill>
          <a:blip r:embed="rId8"/>
          <a:stretch>
            <a:fillRect/>
          </a:stretch>
        </p:blipFill>
        <p:spPr>
          <a:xfrm>
            <a:off x="3691077" y="3176157"/>
            <a:ext cx="1557895" cy="1450591"/>
          </a:xfrm>
          <a:prstGeom prst="rect">
            <a:avLst/>
          </a:prstGeom>
        </p:spPr>
      </p:pic>
      <p:pic>
        <p:nvPicPr>
          <p:cNvPr id="12" name="Imagen 11"/>
          <p:cNvPicPr>
            <a:picLocks noChangeAspect="1"/>
          </p:cNvPicPr>
          <p:nvPr/>
        </p:nvPicPr>
        <p:blipFill>
          <a:blip r:embed="rId9"/>
          <a:stretch>
            <a:fillRect/>
          </a:stretch>
        </p:blipFill>
        <p:spPr>
          <a:xfrm>
            <a:off x="3880840" y="4709454"/>
            <a:ext cx="1523265" cy="1407574"/>
          </a:xfrm>
          <a:prstGeom prst="rect">
            <a:avLst/>
          </a:prstGeom>
        </p:spPr>
      </p:pic>
      <p:pic>
        <p:nvPicPr>
          <p:cNvPr id="10" name="Imagen 9"/>
          <p:cNvPicPr>
            <a:picLocks noChangeAspect="1"/>
          </p:cNvPicPr>
          <p:nvPr/>
        </p:nvPicPr>
        <p:blipFill>
          <a:blip r:embed="rId10"/>
          <a:stretch>
            <a:fillRect/>
          </a:stretch>
        </p:blipFill>
        <p:spPr>
          <a:xfrm>
            <a:off x="3448857" y="1490232"/>
            <a:ext cx="1533525" cy="1440112"/>
          </a:xfrm>
          <a:prstGeom prst="rect">
            <a:avLst/>
          </a:prstGeom>
        </p:spPr>
      </p:pic>
      <p:sp>
        <p:nvSpPr>
          <p:cNvPr id="16" name="Tekstboks 3"/>
          <p:cNvSpPr txBox="1"/>
          <p:nvPr/>
        </p:nvSpPr>
        <p:spPr>
          <a:xfrm>
            <a:off x="6598994" y="4939433"/>
            <a:ext cx="4900422" cy="400110"/>
          </a:xfrm>
          <a:prstGeom prst="rect">
            <a:avLst/>
          </a:prstGeom>
          <a:noFill/>
        </p:spPr>
        <p:txBody>
          <a:bodyPr wrap="square" rtlCol="0">
            <a:spAutoFit/>
          </a:bodyPr>
          <a:lstStyle/>
          <a:p>
            <a:r>
              <a:rPr lang="da-DK" sz="2000" dirty="0">
                <a:solidFill>
                  <a:srgbClr val="002060"/>
                </a:solidFill>
              </a:rPr>
              <a:t>Values 4-5 times higher than current values</a:t>
            </a:r>
          </a:p>
        </p:txBody>
      </p:sp>
    </p:spTree>
    <p:extLst>
      <p:ext uri="{BB962C8B-B14F-4D97-AF65-F5344CB8AC3E}">
        <p14:creationId xmlns:p14="http://schemas.microsoft.com/office/powerpoint/2010/main" val="33325176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3"/>
          <a:stretch>
            <a:fillRect/>
          </a:stretch>
        </p:blipFill>
        <p:spPr>
          <a:xfrm>
            <a:off x="149621" y="1926271"/>
            <a:ext cx="3373829" cy="3342070"/>
          </a:xfrm>
          <a:prstGeom prst="rect">
            <a:avLst/>
          </a:prstGeom>
        </p:spPr>
      </p:pic>
      <p:pic>
        <p:nvPicPr>
          <p:cNvPr id="5" name="Imagen 4"/>
          <p:cNvPicPr>
            <a:picLocks noChangeAspect="1"/>
          </p:cNvPicPr>
          <p:nvPr/>
        </p:nvPicPr>
        <p:blipFill rotWithShape="1">
          <a:blip r:embed="rId4"/>
          <a:srcRect t="4689"/>
          <a:stretch/>
        </p:blipFill>
        <p:spPr>
          <a:xfrm>
            <a:off x="2579623" y="1356973"/>
            <a:ext cx="3567437" cy="4637913"/>
          </a:xfrm>
          <a:prstGeom prst="rect">
            <a:avLst/>
          </a:prstGeom>
        </p:spPr>
      </p:pic>
      <p:pic>
        <p:nvPicPr>
          <p:cNvPr id="6" name="Imagen 5"/>
          <p:cNvPicPr>
            <a:picLocks noChangeAspect="1"/>
          </p:cNvPicPr>
          <p:nvPr/>
        </p:nvPicPr>
        <p:blipFill>
          <a:blip r:embed="rId5"/>
          <a:stretch>
            <a:fillRect/>
          </a:stretch>
        </p:blipFill>
        <p:spPr>
          <a:xfrm>
            <a:off x="7673583" y="219387"/>
            <a:ext cx="4113024" cy="3898717"/>
          </a:xfrm>
          <a:prstGeom prst="rect">
            <a:avLst/>
          </a:prstGeom>
        </p:spPr>
      </p:pic>
      <p:sp>
        <p:nvSpPr>
          <p:cNvPr id="8" name="Tekstboks 5"/>
          <p:cNvSpPr txBox="1"/>
          <p:nvPr/>
        </p:nvSpPr>
        <p:spPr>
          <a:xfrm>
            <a:off x="539221" y="219387"/>
            <a:ext cx="10324669" cy="861774"/>
          </a:xfrm>
          <a:prstGeom prst="rect">
            <a:avLst/>
          </a:prstGeom>
          <a:noFill/>
        </p:spPr>
        <p:txBody>
          <a:bodyPr wrap="square" rtlCol="0">
            <a:spAutoFit/>
          </a:bodyPr>
          <a:lstStyle/>
          <a:p>
            <a:r>
              <a:rPr lang="da-DK" sz="3000" b="1" dirty="0">
                <a:solidFill>
                  <a:srgbClr val="090468"/>
                </a:solidFill>
              </a:rPr>
              <a:t>Future capacity needs identified</a:t>
            </a:r>
          </a:p>
          <a:p>
            <a:r>
              <a:rPr lang="da-DK" sz="2000" b="1" dirty="0">
                <a:solidFill>
                  <a:srgbClr val="0070C0"/>
                </a:solidFill>
              </a:rPr>
              <a:t>Summary of capacity increases 2020-2040</a:t>
            </a:r>
          </a:p>
        </p:txBody>
      </p:sp>
      <p:pic>
        <p:nvPicPr>
          <p:cNvPr id="10" name="Imagen 9"/>
          <p:cNvPicPr>
            <a:picLocks noChangeAspect="1"/>
          </p:cNvPicPr>
          <p:nvPr/>
        </p:nvPicPr>
        <p:blipFill>
          <a:blip r:embed="rId6"/>
          <a:stretch>
            <a:fillRect/>
          </a:stretch>
        </p:blipFill>
        <p:spPr>
          <a:xfrm>
            <a:off x="7293228" y="4220815"/>
            <a:ext cx="2085975" cy="2076450"/>
          </a:xfrm>
          <a:prstGeom prst="rect">
            <a:avLst/>
          </a:prstGeom>
        </p:spPr>
      </p:pic>
      <p:pic>
        <p:nvPicPr>
          <p:cNvPr id="11" name="Imagen 10"/>
          <p:cNvPicPr>
            <a:picLocks noChangeAspect="1"/>
          </p:cNvPicPr>
          <p:nvPr/>
        </p:nvPicPr>
        <p:blipFill>
          <a:blip r:embed="rId7"/>
          <a:stretch>
            <a:fillRect/>
          </a:stretch>
        </p:blipFill>
        <p:spPr>
          <a:xfrm>
            <a:off x="8557065" y="4220815"/>
            <a:ext cx="2076450" cy="2066925"/>
          </a:xfrm>
          <a:prstGeom prst="rect">
            <a:avLst/>
          </a:prstGeom>
        </p:spPr>
      </p:pic>
      <p:pic>
        <p:nvPicPr>
          <p:cNvPr id="12" name="Imagen 11"/>
          <p:cNvPicPr>
            <a:picLocks noChangeAspect="1"/>
          </p:cNvPicPr>
          <p:nvPr/>
        </p:nvPicPr>
        <p:blipFill>
          <a:blip r:embed="rId8"/>
          <a:stretch>
            <a:fillRect/>
          </a:stretch>
        </p:blipFill>
        <p:spPr>
          <a:xfrm>
            <a:off x="9830427" y="4211290"/>
            <a:ext cx="2066925" cy="2057400"/>
          </a:xfrm>
          <a:prstGeom prst="rect">
            <a:avLst/>
          </a:prstGeom>
        </p:spPr>
      </p:pic>
      <p:cxnSp>
        <p:nvCxnSpPr>
          <p:cNvPr id="14" name="Conector recto de flecha 13"/>
          <p:cNvCxnSpPr/>
          <p:nvPr/>
        </p:nvCxnSpPr>
        <p:spPr>
          <a:xfrm flipV="1">
            <a:off x="6270268" y="2354209"/>
            <a:ext cx="1215670" cy="504360"/>
          </a:xfrm>
          <a:prstGeom prst="straightConnector1">
            <a:avLst/>
          </a:prstGeom>
          <a:ln w="635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ector recto de flecha 15"/>
          <p:cNvCxnSpPr/>
          <p:nvPr/>
        </p:nvCxnSpPr>
        <p:spPr>
          <a:xfrm>
            <a:off x="6241648" y="4356988"/>
            <a:ext cx="1052512" cy="911353"/>
          </a:xfrm>
          <a:prstGeom prst="straightConnector1">
            <a:avLst/>
          </a:prstGeom>
          <a:ln w="635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18" name="Tekstboks 3"/>
          <p:cNvSpPr txBox="1"/>
          <p:nvPr/>
        </p:nvSpPr>
        <p:spPr>
          <a:xfrm>
            <a:off x="3820962" y="3222033"/>
            <a:ext cx="1937279" cy="400110"/>
          </a:xfrm>
          <a:prstGeom prst="rect">
            <a:avLst/>
          </a:prstGeom>
          <a:noFill/>
        </p:spPr>
        <p:txBody>
          <a:bodyPr wrap="square" rtlCol="0">
            <a:spAutoFit/>
          </a:bodyPr>
          <a:lstStyle/>
          <a:p>
            <a:r>
              <a:rPr lang="da-DK" sz="2000" b="1" dirty="0">
                <a:solidFill>
                  <a:srgbClr val="00B050"/>
                </a:solidFill>
              </a:rPr>
              <a:t>9000-10000 MW</a:t>
            </a:r>
          </a:p>
        </p:txBody>
      </p:sp>
      <p:sp>
        <p:nvSpPr>
          <p:cNvPr id="19" name="Tekstboks 3"/>
          <p:cNvSpPr txBox="1"/>
          <p:nvPr/>
        </p:nvSpPr>
        <p:spPr>
          <a:xfrm>
            <a:off x="2780471" y="4245187"/>
            <a:ext cx="1937279" cy="400110"/>
          </a:xfrm>
          <a:prstGeom prst="rect">
            <a:avLst/>
          </a:prstGeom>
          <a:noFill/>
        </p:spPr>
        <p:txBody>
          <a:bodyPr wrap="square" rtlCol="0">
            <a:spAutoFit/>
          </a:bodyPr>
          <a:lstStyle/>
          <a:p>
            <a:r>
              <a:rPr lang="da-DK" sz="2000" b="1" dirty="0">
                <a:solidFill>
                  <a:srgbClr val="00B050"/>
                </a:solidFill>
              </a:rPr>
              <a:t>4000-5700 MW</a:t>
            </a:r>
          </a:p>
        </p:txBody>
      </p:sp>
      <p:sp>
        <p:nvSpPr>
          <p:cNvPr id="2" name="CuadroTexto 1"/>
          <p:cNvSpPr txBox="1"/>
          <p:nvPr/>
        </p:nvSpPr>
        <p:spPr>
          <a:xfrm>
            <a:off x="2792406" y="6082276"/>
            <a:ext cx="2934900" cy="738664"/>
          </a:xfrm>
          <a:prstGeom prst="rect">
            <a:avLst/>
          </a:prstGeom>
          <a:noFill/>
        </p:spPr>
        <p:txBody>
          <a:bodyPr wrap="square" rtlCol="0">
            <a:spAutoFit/>
          </a:bodyPr>
          <a:lstStyle/>
          <a:p>
            <a:r>
              <a:rPr lang="es-ES" sz="1200" i="1" dirty="0"/>
              <a:t>*ES-PT </a:t>
            </a:r>
            <a:r>
              <a:rPr lang="es-ES" sz="1200" i="1" dirty="0" err="1"/>
              <a:t>Northern</a:t>
            </a:r>
            <a:r>
              <a:rPr lang="es-ES" sz="1200" i="1" dirty="0"/>
              <a:t> </a:t>
            </a:r>
            <a:r>
              <a:rPr lang="es-ES" sz="1200" i="1" dirty="0" err="1"/>
              <a:t>interconnection</a:t>
            </a:r>
            <a:r>
              <a:rPr lang="es-ES" sz="1200" i="1" dirty="0"/>
              <a:t> </a:t>
            </a:r>
            <a:r>
              <a:rPr lang="es-ES" sz="1200" i="1" dirty="0" err="1"/>
              <a:t>was</a:t>
            </a:r>
            <a:r>
              <a:rPr lang="es-ES" sz="1200" i="1" dirty="0"/>
              <a:t> </a:t>
            </a:r>
            <a:r>
              <a:rPr lang="es-ES" sz="1200" i="1" dirty="0" err="1"/>
              <a:t>considered</a:t>
            </a:r>
            <a:r>
              <a:rPr lang="es-ES" sz="1200" i="1" dirty="0"/>
              <a:t> as </a:t>
            </a:r>
            <a:r>
              <a:rPr lang="en-US" sz="1200" i="1" dirty="0"/>
              <a:t>commissioned in 2020 and it is not included as increases (in blue </a:t>
            </a:r>
            <a:r>
              <a:rPr lang="en-US" sz="1200" i="1" dirty="0" err="1"/>
              <a:t>colour</a:t>
            </a:r>
            <a:r>
              <a:rPr lang="en-US" sz="1200" i="1" dirty="0"/>
              <a:t>)</a:t>
            </a:r>
            <a:r>
              <a:rPr lang="en-US" i="1" dirty="0"/>
              <a:t>. </a:t>
            </a:r>
            <a:endParaRPr lang="es-ES" i="1" dirty="0"/>
          </a:p>
        </p:txBody>
      </p:sp>
      <p:sp>
        <p:nvSpPr>
          <p:cNvPr id="15" name="CuadroTexto 14"/>
          <p:cNvSpPr txBox="1"/>
          <p:nvPr/>
        </p:nvSpPr>
        <p:spPr>
          <a:xfrm>
            <a:off x="6878103" y="6259932"/>
            <a:ext cx="5166790" cy="523220"/>
          </a:xfrm>
          <a:prstGeom prst="rect">
            <a:avLst/>
          </a:prstGeom>
          <a:noFill/>
        </p:spPr>
        <p:txBody>
          <a:bodyPr wrap="square" rtlCol="0">
            <a:spAutoFit/>
          </a:bodyPr>
          <a:lstStyle/>
          <a:p>
            <a:pPr algn="ctr"/>
            <a:r>
              <a:rPr lang="es-ES" sz="1400" b="1" dirty="0" err="1"/>
              <a:t>Impact</a:t>
            </a:r>
            <a:r>
              <a:rPr lang="es-ES" sz="1400" b="1" dirty="0"/>
              <a:t> of </a:t>
            </a:r>
            <a:r>
              <a:rPr lang="es-ES" sz="1400" b="1" dirty="0" err="1"/>
              <a:t>identified</a:t>
            </a:r>
            <a:r>
              <a:rPr lang="es-ES" sz="1400" b="1" dirty="0"/>
              <a:t> </a:t>
            </a:r>
            <a:r>
              <a:rPr lang="en-US" sz="1400" b="1" dirty="0"/>
              <a:t>capacity increases on internal grid reinforcement needs in the three studied </a:t>
            </a:r>
            <a:r>
              <a:rPr lang="es-ES" sz="1400" b="1" dirty="0"/>
              <a:t>2040 </a:t>
            </a:r>
            <a:r>
              <a:rPr lang="es-ES" sz="1400" b="1" dirty="0" err="1"/>
              <a:t>scenarios</a:t>
            </a:r>
            <a:r>
              <a:rPr lang="es-ES" sz="1400" b="1" dirty="0"/>
              <a:t> </a:t>
            </a:r>
            <a:endParaRPr lang="es-ES" sz="1400" dirty="0"/>
          </a:p>
        </p:txBody>
      </p:sp>
      <p:sp>
        <p:nvSpPr>
          <p:cNvPr id="13" name="CuadroTexto 12"/>
          <p:cNvSpPr txBox="1"/>
          <p:nvPr/>
        </p:nvSpPr>
        <p:spPr>
          <a:xfrm>
            <a:off x="539221" y="2134299"/>
            <a:ext cx="1326995" cy="584775"/>
          </a:xfrm>
          <a:prstGeom prst="rect">
            <a:avLst/>
          </a:prstGeom>
          <a:noFill/>
        </p:spPr>
        <p:txBody>
          <a:bodyPr wrap="square" rtlCol="0">
            <a:spAutoFit/>
          </a:bodyPr>
          <a:lstStyle/>
          <a:p>
            <a:r>
              <a:rPr lang="es-ES" sz="3200" b="1" dirty="0" err="1">
                <a:solidFill>
                  <a:srgbClr val="0070C0"/>
                </a:solidFill>
              </a:rPr>
              <a:t>Today</a:t>
            </a:r>
            <a:endParaRPr lang="es-ES" sz="3200" b="1" dirty="0">
              <a:solidFill>
                <a:srgbClr val="0070C0"/>
              </a:solidFill>
            </a:endParaRPr>
          </a:p>
        </p:txBody>
      </p:sp>
      <p:sp>
        <p:nvSpPr>
          <p:cNvPr id="20" name="CuadroTexto 19"/>
          <p:cNvSpPr txBox="1"/>
          <p:nvPr/>
        </p:nvSpPr>
        <p:spPr>
          <a:xfrm>
            <a:off x="4054252" y="1356973"/>
            <a:ext cx="1326995" cy="584775"/>
          </a:xfrm>
          <a:prstGeom prst="rect">
            <a:avLst/>
          </a:prstGeom>
          <a:noFill/>
        </p:spPr>
        <p:txBody>
          <a:bodyPr wrap="square" rtlCol="0">
            <a:spAutoFit/>
          </a:bodyPr>
          <a:lstStyle/>
          <a:p>
            <a:r>
              <a:rPr lang="es-ES" sz="3200" b="1" dirty="0">
                <a:solidFill>
                  <a:srgbClr val="0070C0"/>
                </a:solidFill>
              </a:rPr>
              <a:t>2040</a:t>
            </a:r>
          </a:p>
        </p:txBody>
      </p:sp>
      <p:pic>
        <p:nvPicPr>
          <p:cNvPr id="3" name="Imagen 2"/>
          <p:cNvPicPr>
            <a:picLocks noChangeAspect="1"/>
          </p:cNvPicPr>
          <p:nvPr/>
        </p:nvPicPr>
        <p:blipFill>
          <a:blip r:embed="rId9"/>
          <a:stretch>
            <a:fillRect/>
          </a:stretch>
        </p:blipFill>
        <p:spPr>
          <a:xfrm>
            <a:off x="-2674337" y="4812664"/>
            <a:ext cx="1744264" cy="1750740"/>
          </a:xfrm>
          <a:prstGeom prst="rect">
            <a:avLst/>
          </a:prstGeom>
        </p:spPr>
      </p:pic>
    </p:spTree>
    <p:extLst>
      <p:ext uri="{BB962C8B-B14F-4D97-AF65-F5344CB8AC3E}">
        <p14:creationId xmlns:p14="http://schemas.microsoft.com/office/powerpoint/2010/main" val="9150884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047C8CCB-F95D-4249-92DD-651249D3535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8A6B2C4-1F07-42F2-BC95-3D47F4715627}"/>
              </a:ext>
            </a:extLst>
          </p:cNvPr>
          <p:cNvPicPr>
            <a:picLocks noChangeAspect="1"/>
          </p:cNvPicPr>
          <p:nvPr/>
        </p:nvPicPr>
        <p:blipFill>
          <a:blip r:embed="rId2"/>
          <a:stretch>
            <a:fillRect/>
          </a:stretch>
        </p:blipFill>
        <p:spPr>
          <a:xfrm>
            <a:off x="4105275" y="-3114"/>
            <a:ext cx="7067550" cy="6794439"/>
          </a:xfrm>
          <a:prstGeom prst="rect">
            <a:avLst/>
          </a:prstGeom>
        </p:spPr>
      </p:pic>
      <p:sp>
        <p:nvSpPr>
          <p:cNvPr id="2" name="Title 1">
            <a:extLst>
              <a:ext uri="{FF2B5EF4-FFF2-40B4-BE49-F238E27FC236}">
                <a16:creationId xmlns:a16="http://schemas.microsoft.com/office/drawing/2014/main" id="{D2FE65B9-C266-4A28-933F-E6AF6C7EA52C}"/>
              </a:ext>
            </a:extLst>
          </p:cNvPr>
          <p:cNvSpPr>
            <a:spLocks noGrp="1"/>
          </p:cNvSpPr>
          <p:nvPr>
            <p:ph type="title"/>
          </p:nvPr>
        </p:nvSpPr>
        <p:spPr>
          <a:xfrm>
            <a:off x="640080" y="2074363"/>
            <a:ext cx="2752354" cy="2709275"/>
          </a:xfrm>
          <a:prstGeom prst="ellipse">
            <a:avLst/>
          </a:prstGeom>
          <a:solidFill>
            <a:schemeClr val="tx1">
              <a:lumMod val="85000"/>
              <a:lumOff val="15000"/>
            </a:schemeClr>
          </a:solidFill>
          <a:ln w="174625" cmpd="thinThick">
            <a:solidFill>
              <a:schemeClr val="tx1">
                <a:lumMod val="85000"/>
                <a:lumOff val="15000"/>
              </a:schemeClr>
            </a:solidFill>
          </a:ln>
        </p:spPr>
        <p:txBody>
          <a:bodyPr vert="horz" lIns="91440" tIns="45720" rIns="91440" bIns="45720" rtlCol="0" anchor="ctr">
            <a:normAutofit/>
          </a:bodyPr>
          <a:lstStyle/>
          <a:p>
            <a:pPr algn="ctr"/>
            <a:r>
              <a:rPr lang="en-US" sz="2600" dirty="0">
                <a:solidFill>
                  <a:schemeClr val="bg1"/>
                </a:solidFill>
              </a:rPr>
              <a:t>European Power System 2040</a:t>
            </a:r>
            <a:br>
              <a:rPr lang="en-US" sz="2600" dirty="0">
                <a:solidFill>
                  <a:schemeClr val="bg1"/>
                </a:solidFill>
              </a:rPr>
            </a:br>
            <a:r>
              <a:rPr lang="en-US" sz="2600" dirty="0">
                <a:solidFill>
                  <a:schemeClr val="bg1"/>
                </a:solidFill>
              </a:rPr>
              <a:t>Package</a:t>
            </a:r>
            <a:endParaRPr lang="en-US" sz="2600" kern="1200" dirty="0">
              <a:solidFill>
                <a:schemeClr val="bg1"/>
              </a:solidFill>
              <a:latin typeface="+mj-lt"/>
              <a:ea typeface="+mj-ea"/>
              <a:cs typeface="+mj-cs"/>
            </a:endParaRPr>
          </a:p>
        </p:txBody>
      </p:sp>
      <p:sp>
        <p:nvSpPr>
          <p:cNvPr id="5" name="Rectangle 4">
            <a:extLst>
              <a:ext uri="{FF2B5EF4-FFF2-40B4-BE49-F238E27FC236}">
                <a16:creationId xmlns:a16="http://schemas.microsoft.com/office/drawing/2014/main" id="{A5699DD6-4F9F-4A1A-8FA0-9CB1FE556183}"/>
              </a:ext>
            </a:extLst>
          </p:cNvPr>
          <p:cNvSpPr/>
          <p:nvPr/>
        </p:nvSpPr>
        <p:spPr>
          <a:xfrm>
            <a:off x="7605050" y="3391632"/>
            <a:ext cx="3590925" cy="34506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3C465FB-61B7-471F-9FE3-65A30B438C66}"/>
              </a:ext>
            </a:extLst>
          </p:cNvPr>
          <p:cNvSpPr txBox="1"/>
          <p:nvPr/>
        </p:nvSpPr>
        <p:spPr>
          <a:xfrm>
            <a:off x="7674015" y="3461082"/>
            <a:ext cx="3321934" cy="3046988"/>
          </a:xfrm>
          <a:prstGeom prst="rect">
            <a:avLst/>
          </a:prstGeom>
          <a:noFill/>
          <a:ln w="38100">
            <a:solidFill>
              <a:schemeClr val="tx1"/>
            </a:solidFill>
          </a:ln>
        </p:spPr>
        <p:txBody>
          <a:bodyPr wrap="square" rtlCol="0">
            <a:spAutoFit/>
          </a:bodyPr>
          <a:lstStyle/>
          <a:p>
            <a:pPr algn="ctr"/>
            <a:r>
              <a:rPr lang="en-US" sz="2400" dirty="0"/>
              <a:t>Click the covers to access the full documents</a:t>
            </a:r>
          </a:p>
          <a:p>
            <a:pPr algn="ctr"/>
            <a:endParaRPr lang="en-US" sz="2400" dirty="0"/>
          </a:p>
          <a:p>
            <a:pPr algn="ctr"/>
            <a:r>
              <a:rPr lang="en-US" sz="2400" dirty="0"/>
              <a:t>Click the link under the cover to access the summaries</a:t>
            </a:r>
          </a:p>
          <a:p>
            <a:pPr algn="ctr"/>
            <a:endParaRPr lang="en-US" sz="2400" dirty="0"/>
          </a:p>
          <a:p>
            <a:pPr algn="ctr"/>
            <a:r>
              <a:rPr lang="en-US" sz="2400" dirty="0">
                <a:hlinkClick r:id="rId3"/>
              </a:rPr>
              <a:t>Link to SITE</a:t>
            </a:r>
            <a:endParaRPr lang="en-US" sz="2400" dirty="0"/>
          </a:p>
        </p:txBody>
      </p:sp>
    </p:spTree>
    <p:extLst>
      <p:ext uri="{BB962C8B-B14F-4D97-AF65-F5344CB8AC3E}">
        <p14:creationId xmlns:p14="http://schemas.microsoft.com/office/powerpoint/2010/main" val="3117131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3"/>
          <a:stretch>
            <a:fillRect/>
          </a:stretch>
        </p:blipFill>
        <p:spPr>
          <a:xfrm>
            <a:off x="741435" y="1697084"/>
            <a:ext cx="4406186" cy="4351338"/>
          </a:xfrm>
          <a:prstGeom prst="rect">
            <a:avLst/>
          </a:prstGeom>
        </p:spPr>
      </p:pic>
      <p:sp>
        <p:nvSpPr>
          <p:cNvPr id="9" name="Tekstboks 5"/>
          <p:cNvSpPr txBox="1"/>
          <p:nvPr/>
        </p:nvSpPr>
        <p:spPr>
          <a:xfrm>
            <a:off x="648131" y="569074"/>
            <a:ext cx="5092424" cy="954107"/>
          </a:xfrm>
          <a:prstGeom prst="rect">
            <a:avLst/>
          </a:prstGeom>
          <a:noFill/>
        </p:spPr>
        <p:txBody>
          <a:bodyPr wrap="square" rtlCol="0">
            <a:spAutoFit/>
          </a:bodyPr>
          <a:lstStyle/>
          <a:p>
            <a:pPr algn="ctr"/>
            <a:r>
              <a:rPr lang="da-DK" sz="2800" b="1" dirty="0">
                <a:solidFill>
                  <a:srgbClr val="090468"/>
                </a:solidFill>
              </a:rPr>
              <a:t>Projects to be assessed with  CBA methodooly</a:t>
            </a:r>
          </a:p>
        </p:txBody>
      </p:sp>
      <p:pic>
        <p:nvPicPr>
          <p:cNvPr id="12" name="Imagen 11"/>
          <p:cNvPicPr>
            <a:picLocks noChangeAspect="1"/>
          </p:cNvPicPr>
          <p:nvPr/>
        </p:nvPicPr>
        <p:blipFill>
          <a:blip r:embed="rId4"/>
          <a:stretch>
            <a:fillRect/>
          </a:stretch>
        </p:blipFill>
        <p:spPr>
          <a:xfrm>
            <a:off x="648131" y="1697084"/>
            <a:ext cx="1807072" cy="1364835"/>
          </a:xfrm>
          <a:prstGeom prst="rect">
            <a:avLst/>
          </a:prstGeom>
        </p:spPr>
      </p:pic>
      <p:sp>
        <p:nvSpPr>
          <p:cNvPr id="14" name="Rectángulo redondeado 13"/>
          <p:cNvSpPr/>
          <p:nvPr/>
        </p:nvSpPr>
        <p:spPr>
          <a:xfrm>
            <a:off x="392027" y="335902"/>
            <a:ext cx="5604632" cy="6363478"/>
          </a:xfrm>
          <a:prstGeom prst="roundRect">
            <a:avLst/>
          </a:prstGeom>
          <a:no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Tekstboks 3"/>
          <p:cNvSpPr txBox="1"/>
          <p:nvPr/>
        </p:nvSpPr>
        <p:spPr>
          <a:xfrm>
            <a:off x="6252763" y="569074"/>
            <a:ext cx="5987348" cy="3046988"/>
          </a:xfrm>
          <a:prstGeom prst="rect">
            <a:avLst/>
          </a:prstGeom>
          <a:noFill/>
        </p:spPr>
        <p:txBody>
          <a:bodyPr wrap="square" rtlCol="0">
            <a:spAutoFit/>
          </a:bodyPr>
          <a:lstStyle/>
          <a:p>
            <a:pPr marL="342900" indent="-342900">
              <a:buFont typeface="Wingdings" panose="05000000000000000000" pitchFamily="2" charset="2"/>
              <a:buChar char="v"/>
            </a:pPr>
            <a:r>
              <a:rPr lang="da-DK" dirty="0">
                <a:solidFill>
                  <a:srgbClr val="16094F"/>
                </a:solidFill>
              </a:rPr>
              <a:t>4 Cross-border projects: </a:t>
            </a:r>
          </a:p>
          <a:p>
            <a:endParaRPr lang="da-DK" sz="1600" dirty="0">
              <a:solidFill>
                <a:srgbClr val="0070C0"/>
              </a:solidFill>
            </a:endParaRPr>
          </a:p>
          <a:p>
            <a:pPr marL="800100" lvl="1" indent="-342900">
              <a:buFont typeface="Wingdings" panose="05000000000000000000" pitchFamily="2" charset="2"/>
              <a:buChar char="ü"/>
            </a:pPr>
            <a:r>
              <a:rPr lang="da-DK" sz="1600" dirty="0">
                <a:solidFill>
                  <a:srgbClr val="0070C0"/>
                </a:solidFill>
              </a:rPr>
              <a:t>Northern interconnection between ES-PT</a:t>
            </a:r>
          </a:p>
          <a:p>
            <a:pPr marL="800100" lvl="1" indent="-342900">
              <a:buFont typeface="Wingdings" panose="05000000000000000000" pitchFamily="2" charset="2"/>
              <a:buChar char="ü"/>
            </a:pPr>
            <a:r>
              <a:rPr lang="da-DK" sz="1600" dirty="0">
                <a:solidFill>
                  <a:srgbClr val="0070C0"/>
                </a:solidFill>
              </a:rPr>
              <a:t>Biscay Gulf project between ES and FR</a:t>
            </a:r>
          </a:p>
          <a:p>
            <a:pPr marL="800100" lvl="1" indent="-342900">
              <a:buFont typeface="Wingdings" panose="05000000000000000000" pitchFamily="2" charset="2"/>
              <a:buChar char="ü"/>
            </a:pPr>
            <a:r>
              <a:rPr lang="da-DK" sz="1600" dirty="0">
                <a:solidFill>
                  <a:srgbClr val="0070C0"/>
                </a:solidFill>
              </a:rPr>
              <a:t>Navarra-Landes project between ES and FR</a:t>
            </a:r>
          </a:p>
          <a:p>
            <a:pPr marL="800100" lvl="1" indent="-342900">
              <a:buFont typeface="Wingdings" panose="05000000000000000000" pitchFamily="2" charset="2"/>
              <a:buChar char="ü"/>
            </a:pPr>
            <a:r>
              <a:rPr lang="da-DK" sz="1600" dirty="0">
                <a:solidFill>
                  <a:srgbClr val="0070C0"/>
                </a:solidFill>
              </a:rPr>
              <a:t>Aragon- Pyrenees Atlantiques project between ES and FR</a:t>
            </a:r>
          </a:p>
          <a:p>
            <a:endParaRPr lang="da-DK" sz="1600" dirty="0">
              <a:solidFill>
                <a:srgbClr val="0070C0"/>
              </a:solidFill>
            </a:endParaRPr>
          </a:p>
          <a:p>
            <a:pPr marL="342900" indent="-342900">
              <a:buFont typeface="Wingdings" panose="05000000000000000000" pitchFamily="2" charset="2"/>
              <a:buChar char="v"/>
            </a:pPr>
            <a:r>
              <a:rPr lang="da-DK" dirty="0">
                <a:solidFill>
                  <a:srgbClr val="16094F"/>
                </a:solidFill>
              </a:rPr>
              <a:t>12 internal projects (9 in ES and 3 in PT)</a:t>
            </a:r>
          </a:p>
          <a:p>
            <a:endParaRPr lang="da-DK" dirty="0">
              <a:solidFill>
                <a:srgbClr val="0070C0"/>
              </a:solidFill>
            </a:endParaRPr>
          </a:p>
          <a:p>
            <a:pPr marL="342900" indent="-342900">
              <a:buFont typeface="Wingdings" panose="05000000000000000000" pitchFamily="2" charset="2"/>
              <a:buChar char="v"/>
            </a:pPr>
            <a:r>
              <a:rPr lang="da-DK" dirty="0">
                <a:solidFill>
                  <a:srgbClr val="16094F"/>
                </a:solidFill>
              </a:rPr>
              <a:t>4 Storage projects in ES</a:t>
            </a:r>
          </a:p>
          <a:p>
            <a:pPr marL="342900" indent="-342900">
              <a:buFont typeface="Wingdings" panose="05000000000000000000" pitchFamily="2" charset="2"/>
              <a:buChar char="v"/>
            </a:pPr>
            <a:endParaRPr lang="da-DK" sz="2400" dirty="0">
              <a:solidFill>
                <a:srgbClr val="002060"/>
              </a:solidFill>
            </a:endParaRPr>
          </a:p>
        </p:txBody>
      </p:sp>
      <p:pic>
        <p:nvPicPr>
          <p:cNvPr id="7" name="Imagen 6"/>
          <p:cNvPicPr>
            <a:picLocks noChangeAspect="1"/>
          </p:cNvPicPr>
          <p:nvPr/>
        </p:nvPicPr>
        <p:blipFill>
          <a:blip r:embed="rId5"/>
          <a:stretch>
            <a:fillRect/>
          </a:stretch>
        </p:blipFill>
        <p:spPr>
          <a:xfrm>
            <a:off x="8241799" y="4128697"/>
            <a:ext cx="2613888" cy="2570683"/>
          </a:xfrm>
          <a:prstGeom prst="rect">
            <a:avLst/>
          </a:prstGeom>
        </p:spPr>
      </p:pic>
      <p:sp>
        <p:nvSpPr>
          <p:cNvPr id="8" name="Tekstboks 5"/>
          <p:cNvSpPr txBox="1"/>
          <p:nvPr/>
        </p:nvSpPr>
        <p:spPr>
          <a:xfrm>
            <a:off x="7987259" y="3512634"/>
            <a:ext cx="3122968" cy="646331"/>
          </a:xfrm>
          <a:prstGeom prst="rect">
            <a:avLst/>
          </a:prstGeom>
          <a:noFill/>
        </p:spPr>
        <p:txBody>
          <a:bodyPr wrap="square" rtlCol="0">
            <a:spAutoFit/>
          </a:bodyPr>
          <a:lstStyle/>
          <a:p>
            <a:pPr algn="ctr"/>
            <a:r>
              <a:rPr lang="da-DK" b="1" dirty="0">
                <a:solidFill>
                  <a:srgbClr val="090468"/>
                </a:solidFill>
              </a:rPr>
              <a:t>... And projects of Regional significance</a:t>
            </a:r>
          </a:p>
        </p:txBody>
      </p:sp>
      <p:sp>
        <p:nvSpPr>
          <p:cNvPr id="10" name="Rectángulo redondeado 9"/>
          <p:cNvSpPr/>
          <p:nvPr/>
        </p:nvSpPr>
        <p:spPr>
          <a:xfrm>
            <a:off x="7778999" y="3512634"/>
            <a:ext cx="3539489" cy="3327132"/>
          </a:xfrm>
          <a:prstGeom prst="roundRect">
            <a:avLst/>
          </a:prstGeom>
          <a:no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Flecha derecha 1"/>
          <p:cNvSpPr/>
          <p:nvPr/>
        </p:nvSpPr>
        <p:spPr>
          <a:xfrm>
            <a:off x="5099286" y="1030429"/>
            <a:ext cx="1282538" cy="492752"/>
          </a:xfrm>
          <a:prstGeom prst="rightArrow">
            <a:avLst/>
          </a:prstGeom>
          <a:solidFill>
            <a:srgbClr val="08045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5413988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D4E6D71C-ACD7-49D2-9689-F9C4024FAC38}" type="slidenum">
              <a:rPr lang="en-IE" smtClean="0">
                <a:solidFill>
                  <a:srgbClr val="3F3F3F">
                    <a:lumMod val="75000"/>
                    <a:lumOff val="25000"/>
                  </a:srgbClr>
                </a:solidFill>
              </a:rPr>
              <a:pPr/>
              <a:t>31</a:t>
            </a:fld>
            <a:endParaRPr lang="en-IE" dirty="0">
              <a:solidFill>
                <a:srgbClr val="3F3F3F">
                  <a:lumMod val="75000"/>
                  <a:lumOff val="25000"/>
                </a:srgbClr>
              </a:solidFill>
            </a:endParaRPr>
          </a:p>
        </p:txBody>
      </p:sp>
      <p:sp>
        <p:nvSpPr>
          <p:cNvPr id="4" name="Title 12"/>
          <p:cNvSpPr txBox="1">
            <a:spLocks/>
          </p:cNvSpPr>
          <p:nvPr/>
        </p:nvSpPr>
        <p:spPr>
          <a:xfrm>
            <a:off x="1784495" y="3745544"/>
            <a:ext cx="8753895" cy="1470288"/>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6600" b="1" kern="1200">
                <a:solidFill>
                  <a:schemeClr val="bg1"/>
                </a:solidFill>
                <a:latin typeface="Century Gothic" panose="020B0502020202020204" pitchFamily="34" charset="0"/>
                <a:ea typeface="+mj-ea"/>
                <a:cs typeface="+mj-cs"/>
              </a:defRPr>
            </a:lvl1pPr>
          </a:lstStyle>
          <a:p>
            <a:endParaRPr lang="en-GB" sz="4000" dirty="0"/>
          </a:p>
        </p:txBody>
      </p:sp>
      <p:sp>
        <p:nvSpPr>
          <p:cNvPr id="5" name="Title 12"/>
          <p:cNvSpPr txBox="1">
            <a:spLocks/>
          </p:cNvSpPr>
          <p:nvPr/>
        </p:nvSpPr>
        <p:spPr>
          <a:xfrm>
            <a:off x="640915" y="3307134"/>
            <a:ext cx="10947748" cy="1470288"/>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6600" b="1" kern="1200">
                <a:solidFill>
                  <a:schemeClr val="bg1"/>
                </a:solidFill>
                <a:latin typeface="Century Gothic" panose="020B0502020202020204" pitchFamily="34" charset="0"/>
                <a:ea typeface="+mj-ea"/>
                <a:cs typeface="+mj-cs"/>
              </a:defRPr>
            </a:lvl1pPr>
          </a:lstStyle>
          <a:p>
            <a:endParaRPr lang="en-GB" sz="4000" i="1" dirty="0"/>
          </a:p>
        </p:txBody>
      </p:sp>
      <p:sp>
        <p:nvSpPr>
          <p:cNvPr id="3" name="Titolo 2"/>
          <p:cNvSpPr>
            <a:spLocks noGrp="1"/>
          </p:cNvSpPr>
          <p:nvPr>
            <p:ph type="title"/>
          </p:nvPr>
        </p:nvSpPr>
        <p:spPr/>
        <p:txBody>
          <a:bodyPr/>
          <a:lstStyle/>
          <a:p>
            <a:r>
              <a:rPr lang="it-IT" dirty="0" err="1"/>
              <a:t>Thank</a:t>
            </a:r>
            <a:r>
              <a:rPr lang="it-IT" dirty="0"/>
              <a:t> </a:t>
            </a:r>
            <a:r>
              <a:rPr lang="it-IT" dirty="0" err="1"/>
              <a:t>you</a:t>
            </a:r>
            <a:r>
              <a:rPr lang="it-IT" dirty="0"/>
              <a:t> for </a:t>
            </a:r>
            <a:r>
              <a:rPr lang="it-IT" dirty="0" err="1"/>
              <a:t>attention</a:t>
            </a:r>
            <a:endParaRPr lang="it-IT" dirty="0"/>
          </a:p>
        </p:txBody>
      </p:sp>
      <p:sp>
        <p:nvSpPr>
          <p:cNvPr id="7" name="Title 12"/>
          <p:cNvSpPr txBox="1">
            <a:spLocks/>
          </p:cNvSpPr>
          <p:nvPr/>
        </p:nvSpPr>
        <p:spPr>
          <a:xfrm>
            <a:off x="651421" y="5256858"/>
            <a:ext cx="10947748" cy="1470288"/>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6600" b="1" kern="1200">
                <a:solidFill>
                  <a:schemeClr val="bg1"/>
                </a:solidFill>
                <a:latin typeface="Century Gothic" panose="020B0502020202020204" pitchFamily="34" charset="0"/>
                <a:ea typeface="+mj-ea"/>
                <a:cs typeface="+mj-cs"/>
              </a:defRPr>
            </a:lvl1pPr>
          </a:lstStyle>
          <a:p>
            <a:endParaRPr lang="en-GB" sz="2000" b="0" i="1" dirty="0"/>
          </a:p>
        </p:txBody>
      </p:sp>
    </p:spTree>
    <p:extLst>
      <p:ext uri="{BB962C8B-B14F-4D97-AF65-F5344CB8AC3E}">
        <p14:creationId xmlns:p14="http://schemas.microsoft.com/office/powerpoint/2010/main" val="7703869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1B144B"/>
        </a:solidFill>
        <a:effectLst/>
      </p:bgPr>
    </p:bg>
    <p:spTree>
      <p:nvGrpSpPr>
        <p:cNvPr id="1" name=""/>
        <p:cNvGrpSpPr/>
        <p:nvPr/>
      </p:nvGrpSpPr>
      <p:grpSpPr>
        <a:xfrm>
          <a:off x="0" y="0"/>
          <a:ext cx="0" cy="0"/>
          <a:chOff x="0" y="0"/>
          <a:chExt cx="0" cy="0"/>
        </a:xfrm>
      </p:grpSpPr>
      <p:sp>
        <p:nvSpPr>
          <p:cNvPr id="10" name="Content Placeholder 9"/>
          <p:cNvSpPr>
            <a:spLocks noGrp="1"/>
          </p:cNvSpPr>
          <p:nvPr>
            <p:ph idx="1"/>
          </p:nvPr>
        </p:nvSpPr>
        <p:spPr>
          <a:xfrm>
            <a:off x="8807937" y="3145636"/>
            <a:ext cx="3247847" cy="1098395"/>
          </a:xfrm>
        </p:spPr>
        <p:txBody>
          <a:bodyPr vert="horz" lIns="91440" tIns="45720" rIns="91440" bIns="45720" rtlCol="0">
            <a:normAutofit/>
          </a:bodyPr>
          <a:lstStyle/>
          <a:p>
            <a:pPr marL="0" indent="0" algn="ctr">
              <a:buNone/>
            </a:pPr>
            <a:r>
              <a:rPr lang="en-US" sz="2400" dirty="0">
                <a:solidFill>
                  <a:srgbClr val="FFFFFF"/>
                </a:solidFill>
              </a:rPr>
              <a:t>Antje Orths</a:t>
            </a:r>
          </a:p>
          <a:p>
            <a:pPr marL="0" indent="0" algn="ctr">
              <a:buNone/>
            </a:pPr>
            <a:r>
              <a:rPr lang="en-US" sz="2400" dirty="0" err="1">
                <a:solidFill>
                  <a:srgbClr val="FFFFFF"/>
                </a:solidFill>
              </a:rPr>
              <a:t>Convenor</a:t>
            </a:r>
            <a:r>
              <a:rPr lang="en-US" sz="2400" dirty="0">
                <a:solidFill>
                  <a:srgbClr val="FFFFFF"/>
                </a:solidFill>
              </a:rPr>
              <a:t> RG North Seas</a:t>
            </a:r>
          </a:p>
        </p:txBody>
      </p:sp>
      <p:sp>
        <p:nvSpPr>
          <p:cNvPr id="2" name="Rectangle 1">
            <a:extLst>
              <a:ext uri="{FF2B5EF4-FFF2-40B4-BE49-F238E27FC236}">
                <a16:creationId xmlns:a16="http://schemas.microsoft.com/office/drawing/2014/main" id="{95CF716F-E851-4F5B-9515-129A75C70A30}"/>
              </a:ext>
            </a:extLst>
          </p:cNvPr>
          <p:cNvSpPr/>
          <p:nvPr/>
        </p:nvSpPr>
        <p:spPr>
          <a:xfrm>
            <a:off x="3399692" y="398585"/>
            <a:ext cx="2711939" cy="758092"/>
          </a:xfrm>
          <a:prstGeom prst="rect">
            <a:avLst/>
          </a:prstGeom>
          <a:solidFill>
            <a:srgbClr val="1B14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65FC56C-C566-4957-8418-763D6D62D2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1849" y="0"/>
            <a:ext cx="4848301" cy="6858000"/>
          </a:xfrm>
          <a:prstGeom prst="rect">
            <a:avLst/>
          </a:prstGeom>
        </p:spPr>
      </p:pic>
    </p:spTree>
    <p:extLst>
      <p:ext uri="{BB962C8B-B14F-4D97-AF65-F5344CB8AC3E}">
        <p14:creationId xmlns:p14="http://schemas.microsoft.com/office/powerpoint/2010/main" val="1766003807"/>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a:spLocks noGrp="1"/>
          </p:cNvSpPr>
          <p:nvPr>
            <p:ph idx="1"/>
          </p:nvPr>
        </p:nvSpPr>
        <p:spPr>
          <a:xfrm>
            <a:off x="533399" y="1347976"/>
            <a:ext cx="7262649" cy="4895860"/>
          </a:xfrm>
        </p:spPr>
        <p:txBody>
          <a:bodyPr>
            <a:normAutofit fontScale="85000" lnSpcReduction="20000"/>
          </a:bodyPr>
          <a:lstStyle/>
          <a:p>
            <a:r>
              <a:rPr lang="en-US" dirty="0"/>
              <a:t>Continued structural </a:t>
            </a:r>
            <a:r>
              <a:rPr lang="en-US" u="sng" dirty="0"/>
              <a:t>changes of the generation fleet</a:t>
            </a:r>
            <a:r>
              <a:rPr lang="en-US" dirty="0"/>
              <a:t>, including:</a:t>
            </a:r>
          </a:p>
          <a:p>
            <a:pPr lvl="1"/>
            <a:r>
              <a:rPr lang="en-US" dirty="0"/>
              <a:t>A shift from thermal-  to RES- generation</a:t>
            </a:r>
          </a:p>
          <a:p>
            <a:pPr lvl="1"/>
            <a:r>
              <a:rPr lang="en-US" dirty="0"/>
              <a:t>A reduction of nuclear generation and</a:t>
            </a:r>
          </a:p>
          <a:p>
            <a:pPr lvl="1"/>
            <a:r>
              <a:rPr lang="en-US" dirty="0"/>
              <a:t>A shift from coal to gas</a:t>
            </a:r>
          </a:p>
          <a:p>
            <a:r>
              <a:rPr lang="en-US" dirty="0"/>
              <a:t>The development of </a:t>
            </a:r>
            <a:r>
              <a:rPr lang="en-US" u="sng" dirty="0"/>
              <a:t>offshore RES </a:t>
            </a:r>
            <a:r>
              <a:rPr lang="en-US" dirty="0"/>
              <a:t>and related off- and onshore infrastructure contributes to the above changes</a:t>
            </a:r>
          </a:p>
          <a:p>
            <a:r>
              <a:rPr lang="en-US" u="sng" dirty="0"/>
              <a:t>Increased weather impact</a:t>
            </a:r>
            <a:r>
              <a:rPr lang="en-US" dirty="0"/>
              <a:t> on hourly adequacy, requiring stable mechanisms ensuring generation sharing </a:t>
            </a:r>
          </a:p>
          <a:p>
            <a:r>
              <a:rPr lang="en-US" u="sng" dirty="0"/>
              <a:t>Need for flexibility</a:t>
            </a:r>
            <a:r>
              <a:rPr lang="en-US" dirty="0"/>
              <a:t> in the system </a:t>
            </a:r>
            <a:br>
              <a:rPr lang="en-US" dirty="0"/>
            </a:br>
            <a:r>
              <a:rPr lang="en-US" dirty="0"/>
              <a:t>     to support adequacy and to avoid RES curtailment</a:t>
            </a:r>
          </a:p>
          <a:p>
            <a:r>
              <a:rPr lang="en-US" u="sng" dirty="0"/>
              <a:t>Closer connection</a:t>
            </a:r>
            <a:r>
              <a:rPr lang="en-US" dirty="0"/>
              <a:t> across the region’s main boundaries           </a:t>
            </a:r>
            <a:br>
              <a:rPr lang="en-US" dirty="0"/>
            </a:br>
            <a:r>
              <a:rPr lang="en-US" dirty="0"/>
              <a:t>     to support adequacy and further integrated markets</a:t>
            </a:r>
          </a:p>
        </p:txBody>
      </p:sp>
      <p:sp>
        <p:nvSpPr>
          <p:cNvPr id="5" name="Tekstboks 4"/>
          <p:cNvSpPr txBox="1"/>
          <p:nvPr/>
        </p:nvSpPr>
        <p:spPr>
          <a:xfrm>
            <a:off x="401349" y="231015"/>
            <a:ext cx="9407255" cy="646331"/>
          </a:xfrm>
          <a:prstGeom prst="rect">
            <a:avLst/>
          </a:prstGeom>
          <a:noFill/>
        </p:spPr>
        <p:txBody>
          <a:bodyPr wrap="none" rtlCol="0">
            <a:spAutoFit/>
          </a:bodyPr>
          <a:lstStyle/>
          <a:p>
            <a:r>
              <a:rPr lang="da-DK" sz="3600" b="1" dirty="0">
                <a:solidFill>
                  <a:srgbClr val="090468"/>
                </a:solidFill>
              </a:rPr>
              <a:t>The </a:t>
            </a:r>
            <a:r>
              <a:rPr lang="da-DK" sz="3600" b="1" dirty="0" err="1">
                <a:solidFill>
                  <a:srgbClr val="090468"/>
                </a:solidFill>
              </a:rPr>
              <a:t>Region’s</a:t>
            </a:r>
            <a:r>
              <a:rPr lang="da-DK" sz="3600" b="1" dirty="0">
                <a:solidFill>
                  <a:srgbClr val="090468"/>
                </a:solidFill>
              </a:rPr>
              <a:t> </a:t>
            </a:r>
            <a:r>
              <a:rPr lang="da-DK" sz="3600" b="1" dirty="0" err="1">
                <a:solidFill>
                  <a:srgbClr val="090468"/>
                </a:solidFill>
              </a:rPr>
              <a:t>key</a:t>
            </a:r>
            <a:r>
              <a:rPr lang="da-DK" sz="3600" b="1" dirty="0">
                <a:solidFill>
                  <a:srgbClr val="090468"/>
                </a:solidFill>
              </a:rPr>
              <a:t> </a:t>
            </a:r>
            <a:r>
              <a:rPr lang="da-DK" sz="3600" b="1" dirty="0" err="1">
                <a:solidFill>
                  <a:srgbClr val="090468"/>
                </a:solidFill>
              </a:rPr>
              <a:t>messages</a:t>
            </a:r>
            <a:r>
              <a:rPr lang="da-DK" sz="3600" b="1" dirty="0">
                <a:solidFill>
                  <a:srgbClr val="090468"/>
                </a:solidFill>
              </a:rPr>
              <a:t> for </a:t>
            </a:r>
            <a:r>
              <a:rPr lang="da-DK" sz="3600" b="1" dirty="0" err="1">
                <a:solidFill>
                  <a:srgbClr val="090468"/>
                </a:solidFill>
              </a:rPr>
              <a:t>its</a:t>
            </a:r>
            <a:r>
              <a:rPr lang="da-DK" sz="3600" b="1" dirty="0">
                <a:solidFill>
                  <a:srgbClr val="090468"/>
                </a:solidFill>
              </a:rPr>
              <a:t> evolution </a:t>
            </a:r>
            <a:r>
              <a:rPr lang="da-DK" sz="3600" b="1" dirty="0" err="1">
                <a:solidFill>
                  <a:srgbClr val="090468"/>
                </a:solidFill>
              </a:rPr>
              <a:t>are</a:t>
            </a:r>
            <a:r>
              <a:rPr lang="da-DK" sz="3600" b="1" dirty="0">
                <a:solidFill>
                  <a:srgbClr val="090468"/>
                </a:solidFill>
              </a:rPr>
              <a:t>..</a:t>
            </a: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97169" y="13003"/>
            <a:ext cx="2223395" cy="19780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0222" y="1987674"/>
            <a:ext cx="2082324" cy="1833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88857" y="2992897"/>
            <a:ext cx="1985159" cy="17370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92111" y="4209869"/>
            <a:ext cx="2028542" cy="17370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kstboks 6"/>
          <p:cNvSpPr txBox="1"/>
          <p:nvPr/>
        </p:nvSpPr>
        <p:spPr>
          <a:xfrm>
            <a:off x="10490311" y="2092846"/>
            <a:ext cx="1630254" cy="923330"/>
          </a:xfrm>
          <a:prstGeom prst="rect">
            <a:avLst/>
          </a:prstGeom>
          <a:noFill/>
        </p:spPr>
        <p:txBody>
          <a:bodyPr wrap="none" rtlCol="0">
            <a:spAutoFit/>
          </a:bodyPr>
          <a:lstStyle/>
          <a:p>
            <a:r>
              <a:rPr lang="da-DK" dirty="0" err="1">
                <a:solidFill>
                  <a:srgbClr val="002060"/>
                </a:solidFill>
              </a:rPr>
              <a:t>Internal</a:t>
            </a:r>
            <a:r>
              <a:rPr lang="da-DK" dirty="0">
                <a:solidFill>
                  <a:srgbClr val="002060"/>
                </a:solidFill>
              </a:rPr>
              <a:t> </a:t>
            </a:r>
          </a:p>
          <a:p>
            <a:r>
              <a:rPr lang="da-DK" dirty="0">
                <a:solidFill>
                  <a:srgbClr val="002060"/>
                </a:solidFill>
              </a:rPr>
              <a:t> </a:t>
            </a:r>
            <a:r>
              <a:rPr lang="da-DK" dirty="0" err="1">
                <a:solidFill>
                  <a:srgbClr val="002060"/>
                </a:solidFill>
              </a:rPr>
              <a:t>reinforcement</a:t>
            </a:r>
            <a:r>
              <a:rPr lang="da-DK" dirty="0">
                <a:solidFill>
                  <a:srgbClr val="002060"/>
                </a:solidFill>
              </a:rPr>
              <a:t> </a:t>
            </a:r>
          </a:p>
          <a:p>
            <a:r>
              <a:rPr lang="da-DK" dirty="0">
                <a:solidFill>
                  <a:srgbClr val="002060"/>
                </a:solidFill>
              </a:rPr>
              <a:t>  </a:t>
            </a:r>
            <a:r>
              <a:rPr lang="da-DK" dirty="0" err="1">
                <a:solidFill>
                  <a:srgbClr val="002060"/>
                </a:solidFill>
              </a:rPr>
              <a:t>needs</a:t>
            </a:r>
            <a:endParaRPr lang="da-DK" dirty="0">
              <a:solidFill>
                <a:srgbClr val="002060"/>
              </a:solidFill>
            </a:endParaRPr>
          </a:p>
        </p:txBody>
      </p:sp>
      <p:sp>
        <p:nvSpPr>
          <p:cNvPr id="12" name="Tekstboks 11"/>
          <p:cNvSpPr txBox="1"/>
          <p:nvPr/>
        </p:nvSpPr>
        <p:spPr>
          <a:xfrm>
            <a:off x="8663013" y="1229241"/>
            <a:ext cx="1374928" cy="646331"/>
          </a:xfrm>
          <a:prstGeom prst="rect">
            <a:avLst/>
          </a:prstGeom>
          <a:solidFill>
            <a:schemeClr val="bg1"/>
          </a:solidFill>
        </p:spPr>
        <p:txBody>
          <a:bodyPr wrap="none" rtlCol="0">
            <a:spAutoFit/>
          </a:bodyPr>
          <a:lstStyle/>
          <a:p>
            <a:r>
              <a:rPr lang="da-DK" dirty="0" err="1">
                <a:solidFill>
                  <a:srgbClr val="002060"/>
                </a:solidFill>
              </a:rPr>
              <a:t>Challenged</a:t>
            </a:r>
            <a:endParaRPr lang="da-DK" dirty="0">
              <a:solidFill>
                <a:srgbClr val="002060"/>
              </a:solidFill>
            </a:endParaRPr>
          </a:p>
          <a:p>
            <a:r>
              <a:rPr lang="da-DK" dirty="0">
                <a:solidFill>
                  <a:srgbClr val="002060"/>
                </a:solidFill>
              </a:rPr>
              <a:t>   AC </a:t>
            </a:r>
            <a:r>
              <a:rPr lang="da-DK" dirty="0" err="1">
                <a:solidFill>
                  <a:srgbClr val="002060"/>
                </a:solidFill>
              </a:rPr>
              <a:t>borders</a:t>
            </a:r>
            <a:endParaRPr lang="da-DK" dirty="0">
              <a:solidFill>
                <a:srgbClr val="002060"/>
              </a:solidFill>
            </a:endParaRPr>
          </a:p>
        </p:txBody>
      </p:sp>
      <p:cxnSp>
        <p:nvCxnSpPr>
          <p:cNvPr id="9" name="Lige pilforbindelse 8"/>
          <p:cNvCxnSpPr/>
          <p:nvPr/>
        </p:nvCxnSpPr>
        <p:spPr>
          <a:xfrm flipV="1">
            <a:off x="9143813" y="755380"/>
            <a:ext cx="678425" cy="47386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Lige pilforbindelse 14"/>
          <p:cNvCxnSpPr/>
          <p:nvPr/>
        </p:nvCxnSpPr>
        <p:spPr>
          <a:xfrm flipH="1">
            <a:off x="9967100" y="2393416"/>
            <a:ext cx="564542" cy="32219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Lige pilforbindelse 17"/>
          <p:cNvCxnSpPr/>
          <p:nvPr/>
        </p:nvCxnSpPr>
        <p:spPr>
          <a:xfrm flipH="1">
            <a:off x="10390506" y="2655270"/>
            <a:ext cx="282271" cy="53362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1"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20518" y="5036969"/>
            <a:ext cx="2104375" cy="18531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kstboks 21"/>
          <p:cNvSpPr txBox="1"/>
          <p:nvPr/>
        </p:nvSpPr>
        <p:spPr>
          <a:xfrm>
            <a:off x="8410095" y="6243836"/>
            <a:ext cx="1552797" cy="646331"/>
          </a:xfrm>
          <a:prstGeom prst="rect">
            <a:avLst/>
          </a:prstGeom>
          <a:solidFill>
            <a:schemeClr val="bg1"/>
          </a:solidFill>
        </p:spPr>
        <p:txBody>
          <a:bodyPr wrap="none" rtlCol="0">
            <a:spAutoFit/>
          </a:bodyPr>
          <a:lstStyle/>
          <a:p>
            <a:r>
              <a:rPr lang="da-DK" dirty="0">
                <a:solidFill>
                  <a:srgbClr val="002060"/>
                </a:solidFill>
              </a:rPr>
              <a:t>Standard </a:t>
            </a:r>
            <a:r>
              <a:rPr lang="da-DK" dirty="0" err="1">
                <a:solidFill>
                  <a:srgbClr val="002060"/>
                </a:solidFill>
              </a:rPr>
              <a:t>costs</a:t>
            </a:r>
            <a:endParaRPr lang="da-DK" dirty="0">
              <a:solidFill>
                <a:srgbClr val="002060"/>
              </a:solidFill>
            </a:endParaRPr>
          </a:p>
          <a:p>
            <a:r>
              <a:rPr lang="da-DK" dirty="0">
                <a:solidFill>
                  <a:srgbClr val="002060"/>
                </a:solidFill>
              </a:rPr>
              <a:t>per 1 GW</a:t>
            </a:r>
          </a:p>
        </p:txBody>
      </p:sp>
      <p:cxnSp>
        <p:nvCxnSpPr>
          <p:cNvPr id="23" name="Lige pilforbindelse 22"/>
          <p:cNvCxnSpPr/>
          <p:nvPr/>
        </p:nvCxnSpPr>
        <p:spPr>
          <a:xfrm flipV="1">
            <a:off x="9533732" y="6578535"/>
            <a:ext cx="678425" cy="23692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Tekstboks 16"/>
          <p:cNvSpPr txBox="1"/>
          <p:nvPr/>
        </p:nvSpPr>
        <p:spPr>
          <a:xfrm>
            <a:off x="29500" y="6460551"/>
            <a:ext cx="5190780" cy="369332"/>
          </a:xfrm>
          <a:prstGeom prst="rect">
            <a:avLst/>
          </a:prstGeom>
          <a:noFill/>
        </p:spPr>
        <p:txBody>
          <a:bodyPr wrap="none" rtlCol="0">
            <a:spAutoFit/>
          </a:bodyPr>
          <a:lstStyle/>
          <a:p>
            <a:r>
              <a:rPr lang="da-DK" dirty="0">
                <a:solidFill>
                  <a:srgbClr val="4472C4">
                    <a:lumMod val="75000"/>
                  </a:srgbClr>
                </a:solidFill>
              </a:rPr>
              <a:t>RGNS </a:t>
            </a:r>
            <a:r>
              <a:rPr lang="da-DK" dirty="0" err="1">
                <a:solidFill>
                  <a:srgbClr val="4472C4">
                    <a:lumMod val="75000"/>
                  </a:srgbClr>
                </a:solidFill>
              </a:rPr>
              <a:t>RegIP</a:t>
            </a:r>
            <a:r>
              <a:rPr lang="da-DK" dirty="0">
                <a:solidFill>
                  <a:srgbClr val="4472C4">
                    <a:lumMod val="75000"/>
                  </a:srgbClr>
                </a:solidFill>
              </a:rPr>
              <a:t> – </a:t>
            </a:r>
            <a:r>
              <a:rPr lang="da-DK" dirty="0" err="1">
                <a:solidFill>
                  <a:srgbClr val="4472C4">
                    <a:lumMod val="75000"/>
                  </a:srgbClr>
                </a:solidFill>
              </a:rPr>
              <a:t>details</a:t>
            </a:r>
            <a:r>
              <a:rPr lang="da-DK" dirty="0">
                <a:solidFill>
                  <a:srgbClr val="4472C4">
                    <a:lumMod val="75000"/>
                  </a:srgbClr>
                </a:solidFill>
              </a:rPr>
              <a:t> online: http://tyndp.entsoe.eu/ </a:t>
            </a:r>
          </a:p>
        </p:txBody>
      </p:sp>
    </p:spTree>
    <p:extLst>
      <p:ext uri="{BB962C8B-B14F-4D97-AF65-F5344CB8AC3E}">
        <p14:creationId xmlns:p14="http://schemas.microsoft.com/office/powerpoint/2010/main" val="28777094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952" y="860711"/>
            <a:ext cx="6265815" cy="555445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kstboks 3"/>
          <p:cNvSpPr txBox="1"/>
          <p:nvPr/>
        </p:nvSpPr>
        <p:spPr>
          <a:xfrm>
            <a:off x="401349" y="231015"/>
            <a:ext cx="3354316" cy="646331"/>
          </a:xfrm>
          <a:prstGeom prst="rect">
            <a:avLst/>
          </a:prstGeom>
          <a:noFill/>
        </p:spPr>
        <p:txBody>
          <a:bodyPr wrap="none" rtlCol="0">
            <a:spAutoFit/>
          </a:bodyPr>
          <a:lstStyle/>
          <a:p>
            <a:r>
              <a:rPr lang="da-DK" sz="3600" b="1" dirty="0" err="1">
                <a:solidFill>
                  <a:srgbClr val="090468"/>
                </a:solidFill>
              </a:rPr>
              <a:t>Identified</a:t>
            </a:r>
            <a:r>
              <a:rPr lang="da-DK" sz="3600" b="1" dirty="0">
                <a:solidFill>
                  <a:srgbClr val="090468"/>
                </a:solidFill>
              </a:rPr>
              <a:t> </a:t>
            </a:r>
            <a:r>
              <a:rPr lang="da-DK" sz="3600" b="1" dirty="0" err="1">
                <a:solidFill>
                  <a:srgbClr val="090468"/>
                </a:solidFill>
              </a:rPr>
              <a:t>Needs</a:t>
            </a:r>
            <a:endParaRPr lang="da-DK" sz="3600" b="1" dirty="0">
              <a:solidFill>
                <a:srgbClr val="090468"/>
              </a:solidFill>
            </a:endParaRPr>
          </a:p>
        </p:txBody>
      </p:sp>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196" y="6463279"/>
            <a:ext cx="5724525"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Pladsholder til indhold 2"/>
          <p:cNvSpPr>
            <a:spLocks noGrp="1"/>
          </p:cNvSpPr>
          <p:nvPr>
            <p:ph idx="1"/>
          </p:nvPr>
        </p:nvSpPr>
        <p:spPr>
          <a:xfrm>
            <a:off x="6923249" y="297562"/>
            <a:ext cx="4959923" cy="6349024"/>
          </a:xfrm>
        </p:spPr>
        <p:txBody>
          <a:bodyPr>
            <a:normAutofit fontScale="70000" lnSpcReduction="20000"/>
          </a:bodyPr>
          <a:lstStyle/>
          <a:p>
            <a:r>
              <a:rPr lang="en-US" dirty="0"/>
              <a:t>Further integration </a:t>
            </a:r>
            <a:r>
              <a:rPr lang="en-US" dirty="0">
                <a:solidFill>
                  <a:srgbClr val="FF0000"/>
                </a:solidFill>
              </a:rPr>
              <a:t>NO-GB </a:t>
            </a:r>
            <a:r>
              <a:rPr lang="en-US" dirty="0"/>
              <a:t>due to:</a:t>
            </a:r>
          </a:p>
          <a:p>
            <a:pPr lvl="1"/>
            <a:r>
              <a:rPr lang="en-US" dirty="0"/>
              <a:t>Price differences</a:t>
            </a:r>
          </a:p>
          <a:p>
            <a:pPr lvl="1"/>
            <a:r>
              <a:rPr lang="en-US" dirty="0"/>
              <a:t>Need for flexibility to optimize the RES generation (hydro / wind)</a:t>
            </a:r>
          </a:p>
          <a:p>
            <a:r>
              <a:rPr lang="en-US" dirty="0"/>
              <a:t>Further </a:t>
            </a:r>
            <a:r>
              <a:rPr lang="en-US" dirty="0" err="1"/>
              <a:t>integraton</a:t>
            </a:r>
            <a:r>
              <a:rPr lang="en-US" dirty="0"/>
              <a:t> </a:t>
            </a:r>
            <a:r>
              <a:rPr lang="en-US" dirty="0">
                <a:solidFill>
                  <a:srgbClr val="FF0000"/>
                </a:solidFill>
              </a:rPr>
              <a:t>NO-Continent</a:t>
            </a:r>
            <a:r>
              <a:rPr lang="en-US" dirty="0"/>
              <a:t> due to: </a:t>
            </a:r>
          </a:p>
          <a:p>
            <a:pPr lvl="1"/>
            <a:r>
              <a:rPr lang="en-US" dirty="0"/>
              <a:t>Price differences</a:t>
            </a:r>
          </a:p>
          <a:p>
            <a:pPr lvl="1"/>
            <a:r>
              <a:rPr lang="en-US" dirty="0"/>
              <a:t>Need for flexibility to optimize the RES generation (hydro / wind)</a:t>
            </a:r>
          </a:p>
          <a:p>
            <a:pPr lvl="1"/>
            <a:r>
              <a:rPr lang="en-US" dirty="0"/>
              <a:t>Provision of support to continental </a:t>
            </a:r>
            <a:r>
              <a:rPr lang="en-US" dirty="0" err="1"/>
              <a:t>SoS</a:t>
            </a:r>
            <a:r>
              <a:rPr lang="en-US" dirty="0"/>
              <a:t> in low-wind periods</a:t>
            </a:r>
          </a:p>
          <a:p>
            <a:r>
              <a:rPr lang="en-US" dirty="0"/>
              <a:t>Further integration </a:t>
            </a:r>
            <a:r>
              <a:rPr lang="en-US" dirty="0">
                <a:solidFill>
                  <a:srgbClr val="FF0000"/>
                </a:solidFill>
              </a:rPr>
              <a:t>GB-Continent</a:t>
            </a:r>
            <a:r>
              <a:rPr lang="en-US" dirty="0"/>
              <a:t>, due to</a:t>
            </a:r>
          </a:p>
          <a:p>
            <a:pPr lvl="1"/>
            <a:r>
              <a:rPr lang="en-US" dirty="0"/>
              <a:t>Price differences</a:t>
            </a:r>
          </a:p>
          <a:p>
            <a:pPr lvl="1"/>
            <a:r>
              <a:rPr lang="en-US" dirty="0"/>
              <a:t>Better optimization of RES generation</a:t>
            </a:r>
          </a:p>
          <a:p>
            <a:pPr lvl="1"/>
            <a:r>
              <a:rPr lang="en-US" dirty="0"/>
              <a:t>Challenged </a:t>
            </a:r>
            <a:r>
              <a:rPr lang="en-US" dirty="0" err="1"/>
              <a:t>SoS</a:t>
            </a:r>
            <a:r>
              <a:rPr lang="en-US" dirty="0"/>
              <a:t> in high demand/ low variable RES  (wind and solar) periods</a:t>
            </a:r>
          </a:p>
          <a:p>
            <a:r>
              <a:rPr lang="en-US" dirty="0"/>
              <a:t>Further integration </a:t>
            </a:r>
            <a:r>
              <a:rPr lang="en-US" dirty="0">
                <a:solidFill>
                  <a:srgbClr val="FF0000"/>
                </a:solidFill>
              </a:rPr>
              <a:t>DE-FR/BE</a:t>
            </a:r>
            <a:r>
              <a:rPr lang="en-US" dirty="0"/>
              <a:t>; </a:t>
            </a:r>
            <a:r>
              <a:rPr lang="en-US" dirty="0">
                <a:solidFill>
                  <a:srgbClr val="FF0000"/>
                </a:solidFill>
              </a:rPr>
              <a:t>BE-NL </a:t>
            </a:r>
            <a:r>
              <a:rPr lang="en-US" dirty="0"/>
              <a:t>(east-west), due to</a:t>
            </a:r>
          </a:p>
          <a:p>
            <a:pPr lvl="1"/>
            <a:r>
              <a:rPr lang="en-US" dirty="0"/>
              <a:t>optimization of the production system </a:t>
            </a:r>
          </a:p>
          <a:p>
            <a:pPr lvl="1"/>
            <a:r>
              <a:rPr lang="en-US" dirty="0"/>
              <a:t>Challenged </a:t>
            </a:r>
            <a:r>
              <a:rPr lang="en-US" dirty="0" err="1"/>
              <a:t>SoS</a:t>
            </a:r>
            <a:r>
              <a:rPr lang="en-US" dirty="0"/>
              <a:t> in high demand/ low variable RES  (wind and solar) periods</a:t>
            </a:r>
          </a:p>
          <a:p>
            <a:r>
              <a:rPr lang="en-US" dirty="0"/>
              <a:t>Further integration </a:t>
            </a:r>
            <a:r>
              <a:rPr lang="en-US" dirty="0">
                <a:solidFill>
                  <a:srgbClr val="FF0000"/>
                </a:solidFill>
              </a:rPr>
              <a:t>IE/GB -  FR</a:t>
            </a:r>
            <a:r>
              <a:rPr lang="en-US" dirty="0"/>
              <a:t>, due to</a:t>
            </a:r>
          </a:p>
          <a:p>
            <a:pPr lvl="1"/>
            <a:r>
              <a:rPr lang="en-US" dirty="0"/>
              <a:t>Price differences</a:t>
            </a:r>
          </a:p>
          <a:p>
            <a:pPr lvl="1"/>
            <a:r>
              <a:rPr lang="en-US" dirty="0"/>
              <a:t>Better optimization of RES generation</a:t>
            </a:r>
          </a:p>
          <a:p>
            <a:pPr lvl="1"/>
            <a:r>
              <a:rPr lang="en-US" dirty="0"/>
              <a:t>Challenged </a:t>
            </a:r>
            <a:r>
              <a:rPr lang="en-US" dirty="0" err="1"/>
              <a:t>SoS</a:t>
            </a:r>
            <a:r>
              <a:rPr lang="en-US" dirty="0"/>
              <a:t> in high demand/ low variable RES  (wind and solar) periods</a:t>
            </a:r>
          </a:p>
        </p:txBody>
      </p:sp>
      <p:sp>
        <p:nvSpPr>
          <p:cNvPr id="11" name="Tekstboks 10"/>
          <p:cNvSpPr txBox="1"/>
          <p:nvPr/>
        </p:nvSpPr>
        <p:spPr>
          <a:xfrm>
            <a:off x="10856121" y="6460551"/>
            <a:ext cx="1335879" cy="369332"/>
          </a:xfrm>
          <a:prstGeom prst="rect">
            <a:avLst/>
          </a:prstGeom>
          <a:noFill/>
        </p:spPr>
        <p:txBody>
          <a:bodyPr wrap="none" rtlCol="0">
            <a:spAutoFit/>
          </a:bodyPr>
          <a:lstStyle/>
          <a:p>
            <a:r>
              <a:rPr lang="da-DK" dirty="0">
                <a:solidFill>
                  <a:srgbClr val="4472C4">
                    <a:lumMod val="75000"/>
                  </a:srgbClr>
                </a:solidFill>
              </a:rPr>
              <a:t>RGNS </a:t>
            </a:r>
            <a:r>
              <a:rPr lang="da-DK" dirty="0" err="1">
                <a:solidFill>
                  <a:srgbClr val="4472C4">
                    <a:lumMod val="75000"/>
                  </a:srgbClr>
                </a:solidFill>
              </a:rPr>
              <a:t>RegIP</a:t>
            </a:r>
            <a:r>
              <a:rPr lang="da-DK" dirty="0">
                <a:solidFill>
                  <a:srgbClr val="4472C4">
                    <a:lumMod val="75000"/>
                  </a:srgbClr>
                </a:solidFill>
              </a:rPr>
              <a:t> </a:t>
            </a:r>
          </a:p>
        </p:txBody>
      </p:sp>
    </p:spTree>
    <p:extLst>
      <p:ext uri="{BB962C8B-B14F-4D97-AF65-F5344CB8AC3E}">
        <p14:creationId xmlns:p14="http://schemas.microsoft.com/office/powerpoint/2010/main" val="37945504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25" y="1434379"/>
            <a:ext cx="5476875" cy="4848225"/>
          </a:xfrm>
          <a:prstGeom prst="rect">
            <a:avLst/>
          </a:prstGeom>
          <a:noFill/>
          <a:ln w="9525">
            <a:solidFill>
              <a:schemeClr val="accent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6" name="Tekstboks 5"/>
          <p:cNvSpPr txBox="1"/>
          <p:nvPr/>
        </p:nvSpPr>
        <p:spPr>
          <a:xfrm>
            <a:off x="401349" y="231015"/>
            <a:ext cx="7640490" cy="646331"/>
          </a:xfrm>
          <a:prstGeom prst="rect">
            <a:avLst/>
          </a:prstGeom>
          <a:noFill/>
        </p:spPr>
        <p:txBody>
          <a:bodyPr wrap="none" rtlCol="0">
            <a:spAutoFit/>
          </a:bodyPr>
          <a:lstStyle/>
          <a:p>
            <a:r>
              <a:rPr lang="da-DK" sz="3600" b="1" dirty="0" err="1">
                <a:solidFill>
                  <a:srgbClr val="090468"/>
                </a:solidFill>
              </a:rPr>
              <a:t>Expected</a:t>
            </a:r>
            <a:r>
              <a:rPr lang="da-DK" sz="3600" b="1" dirty="0">
                <a:solidFill>
                  <a:srgbClr val="090468"/>
                </a:solidFill>
              </a:rPr>
              <a:t> Power Flows (</a:t>
            </a:r>
            <a:r>
              <a:rPr lang="da-DK" sz="3600" b="1" dirty="0" err="1">
                <a:solidFill>
                  <a:srgbClr val="090468"/>
                </a:solidFill>
              </a:rPr>
              <a:t>e.g</a:t>
            </a:r>
            <a:r>
              <a:rPr lang="da-DK" sz="3600" b="1" dirty="0">
                <a:solidFill>
                  <a:srgbClr val="090468"/>
                </a:solidFill>
              </a:rPr>
              <a:t>. 2040, GCA)</a:t>
            </a:r>
          </a:p>
        </p:txBody>
      </p:sp>
      <p:sp>
        <p:nvSpPr>
          <p:cNvPr id="5" name="Tekstboks 4"/>
          <p:cNvSpPr txBox="1"/>
          <p:nvPr/>
        </p:nvSpPr>
        <p:spPr>
          <a:xfrm>
            <a:off x="619125" y="6414655"/>
            <a:ext cx="4500527" cy="369332"/>
          </a:xfrm>
          <a:prstGeom prst="rect">
            <a:avLst/>
          </a:prstGeom>
          <a:noFill/>
        </p:spPr>
        <p:txBody>
          <a:bodyPr wrap="none" rtlCol="0">
            <a:spAutoFit/>
          </a:bodyPr>
          <a:lstStyle/>
          <a:p>
            <a:r>
              <a:rPr lang="da-DK" dirty="0">
                <a:solidFill>
                  <a:srgbClr val="002060"/>
                </a:solidFill>
              </a:rPr>
              <a:t>5th </a:t>
            </a:r>
            <a:r>
              <a:rPr lang="da-DK" dirty="0" err="1">
                <a:solidFill>
                  <a:srgbClr val="002060"/>
                </a:solidFill>
              </a:rPr>
              <a:t>percentile</a:t>
            </a:r>
            <a:r>
              <a:rPr lang="da-DK" dirty="0">
                <a:solidFill>
                  <a:srgbClr val="002060"/>
                </a:solidFill>
              </a:rPr>
              <a:t> [MW];  with scenario </a:t>
            </a:r>
            <a:r>
              <a:rPr lang="da-DK" dirty="0" err="1">
                <a:solidFill>
                  <a:srgbClr val="002060"/>
                </a:solidFill>
              </a:rPr>
              <a:t>capacities</a:t>
            </a:r>
            <a:endParaRPr lang="da-DK" dirty="0">
              <a:solidFill>
                <a:srgbClr val="002060"/>
              </a:solidFill>
            </a:endParaRPr>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1662" y="1432498"/>
            <a:ext cx="5406273" cy="4850106"/>
          </a:xfrm>
          <a:prstGeom prst="rect">
            <a:avLst/>
          </a:prstGeom>
          <a:noFill/>
          <a:ln w="9525">
            <a:solidFill>
              <a:schemeClr val="accent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9" name="Tekstboks 8"/>
          <p:cNvSpPr txBox="1"/>
          <p:nvPr/>
        </p:nvSpPr>
        <p:spPr>
          <a:xfrm>
            <a:off x="6009867" y="6414655"/>
            <a:ext cx="6198172" cy="369332"/>
          </a:xfrm>
          <a:prstGeom prst="rect">
            <a:avLst/>
          </a:prstGeom>
          <a:noFill/>
        </p:spPr>
        <p:txBody>
          <a:bodyPr wrap="none" rtlCol="0">
            <a:spAutoFit/>
          </a:bodyPr>
          <a:lstStyle/>
          <a:p>
            <a:r>
              <a:rPr lang="da-DK" dirty="0" err="1">
                <a:solidFill>
                  <a:srgbClr val="002060"/>
                </a:solidFill>
              </a:rPr>
              <a:t>Expected</a:t>
            </a:r>
            <a:r>
              <a:rPr lang="da-DK" dirty="0">
                <a:solidFill>
                  <a:srgbClr val="002060"/>
                </a:solidFill>
              </a:rPr>
              <a:t> </a:t>
            </a:r>
            <a:r>
              <a:rPr lang="da-DK" dirty="0" err="1">
                <a:solidFill>
                  <a:srgbClr val="002060"/>
                </a:solidFill>
              </a:rPr>
              <a:t>annual</a:t>
            </a:r>
            <a:r>
              <a:rPr lang="da-DK" dirty="0">
                <a:solidFill>
                  <a:srgbClr val="002060"/>
                </a:solidFill>
              </a:rPr>
              <a:t> </a:t>
            </a:r>
            <a:r>
              <a:rPr lang="da-DK" dirty="0" err="1">
                <a:solidFill>
                  <a:srgbClr val="002060"/>
                </a:solidFill>
              </a:rPr>
              <a:t>energy</a:t>
            </a:r>
            <a:r>
              <a:rPr lang="da-DK" dirty="0">
                <a:solidFill>
                  <a:srgbClr val="002060"/>
                </a:solidFill>
              </a:rPr>
              <a:t> transfer [</a:t>
            </a:r>
            <a:r>
              <a:rPr lang="da-DK" dirty="0" err="1">
                <a:solidFill>
                  <a:srgbClr val="002060"/>
                </a:solidFill>
              </a:rPr>
              <a:t>TWh</a:t>
            </a:r>
            <a:r>
              <a:rPr lang="da-DK" dirty="0">
                <a:solidFill>
                  <a:srgbClr val="002060"/>
                </a:solidFill>
              </a:rPr>
              <a:t>], with scenario </a:t>
            </a:r>
            <a:r>
              <a:rPr lang="da-DK" dirty="0" err="1">
                <a:solidFill>
                  <a:srgbClr val="002060"/>
                </a:solidFill>
              </a:rPr>
              <a:t>capacities</a:t>
            </a:r>
            <a:endParaRPr lang="da-DK" dirty="0">
              <a:solidFill>
                <a:srgbClr val="002060"/>
              </a:solidFill>
            </a:endParaRPr>
          </a:p>
        </p:txBody>
      </p:sp>
      <p:sp>
        <p:nvSpPr>
          <p:cNvPr id="10" name="Tekstboks 9"/>
          <p:cNvSpPr txBox="1"/>
          <p:nvPr/>
        </p:nvSpPr>
        <p:spPr>
          <a:xfrm>
            <a:off x="10514695" y="1078672"/>
            <a:ext cx="1335879" cy="369332"/>
          </a:xfrm>
          <a:prstGeom prst="rect">
            <a:avLst/>
          </a:prstGeom>
          <a:noFill/>
        </p:spPr>
        <p:txBody>
          <a:bodyPr wrap="none" rtlCol="0">
            <a:spAutoFit/>
          </a:bodyPr>
          <a:lstStyle/>
          <a:p>
            <a:r>
              <a:rPr lang="da-DK" dirty="0">
                <a:solidFill>
                  <a:srgbClr val="4472C4">
                    <a:lumMod val="75000"/>
                  </a:srgbClr>
                </a:solidFill>
              </a:rPr>
              <a:t>RGNS </a:t>
            </a:r>
            <a:r>
              <a:rPr lang="da-DK" dirty="0" err="1">
                <a:solidFill>
                  <a:srgbClr val="4472C4">
                    <a:lumMod val="75000"/>
                  </a:srgbClr>
                </a:solidFill>
              </a:rPr>
              <a:t>RegIP</a:t>
            </a:r>
            <a:r>
              <a:rPr lang="da-DK" dirty="0">
                <a:solidFill>
                  <a:srgbClr val="4472C4">
                    <a:lumMod val="75000"/>
                  </a:srgbClr>
                </a:solidFill>
              </a:rPr>
              <a:t> </a:t>
            </a:r>
          </a:p>
        </p:txBody>
      </p:sp>
    </p:spTree>
    <p:extLst>
      <p:ext uri="{BB962C8B-B14F-4D97-AF65-F5344CB8AC3E}">
        <p14:creationId xmlns:p14="http://schemas.microsoft.com/office/powerpoint/2010/main" val="15983623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pe 7"/>
          <p:cNvGrpSpPr/>
          <p:nvPr/>
        </p:nvGrpSpPr>
        <p:grpSpPr>
          <a:xfrm>
            <a:off x="5912395" y="520954"/>
            <a:ext cx="5992155" cy="5808409"/>
            <a:chOff x="5485142" y="527007"/>
            <a:chExt cx="5992155" cy="5808409"/>
          </a:xfrm>
        </p:grpSpPr>
        <p:pic>
          <p:nvPicPr>
            <p:cNvPr id="3" name="Picture 2">
              <a:extLst>
                <a:ext uri="{FF2B5EF4-FFF2-40B4-BE49-F238E27FC236}">
                  <a16:creationId xmlns:a16="http://schemas.microsoft.com/office/drawing/2014/main" id="{0C835EAD-11BB-4891-8339-0ADDE932310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50" t="11074" r="42376" b="40677"/>
            <a:stretch/>
          </p:blipFill>
          <p:spPr>
            <a:xfrm>
              <a:off x="5485142" y="527007"/>
              <a:ext cx="5992155" cy="5808409"/>
            </a:xfrm>
            <a:prstGeom prst="rect">
              <a:avLst/>
            </a:prstGeom>
          </p:spPr>
        </p:pic>
        <p:cxnSp>
          <p:nvCxnSpPr>
            <p:cNvPr id="7" name="Lige forbindelse 6"/>
            <p:cNvCxnSpPr/>
            <p:nvPr/>
          </p:nvCxnSpPr>
          <p:spPr>
            <a:xfrm>
              <a:off x="8908473" y="2817883"/>
              <a:ext cx="942109" cy="14699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3897" y="6329363"/>
            <a:ext cx="5238750" cy="504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252" y="2590950"/>
            <a:ext cx="4067175" cy="3257550"/>
          </a:xfrm>
          <a:prstGeom prst="rect">
            <a:avLst/>
          </a:prstGeom>
          <a:noFill/>
          <a:ln>
            <a:noFill/>
          </a:ln>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kstboks 8"/>
          <p:cNvSpPr txBox="1"/>
          <p:nvPr/>
        </p:nvSpPr>
        <p:spPr>
          <a:xfrm>
            <a:off x="413252" y="1422242"/>
            <a:ext cx="2065758" cy="646331"/>
          </a:xfrm>
          <a:prstGeom prst="rect">
            <a:avLst/>
          </a:prstGeom>
          <a:noFill/>
        </p:spPr>
        <p:txBody>
          <a:bodyPr wrap="none" rtlCol="0">
            <a:spAutoFit/>
          </a:bodyPr>
          <a:lstStyle/>
          <a:p>
            <a:r>
              <a:rPr lang="da-DK" sz="3600" b="1" dirty="0" err="1">
                <a:solidFill>
                  <a:srgbClr val="090468"/>
                </a:solidFill>
              </a:rPr>
              <a:t>Benefits</a:t>
            </a:r>
            <a:r>
              <a:rPr lang="da-DK" sz="3600" b="1" dirty="0">
                <a:solidFill>
                  <a:srgbClr val="090468"/>
                </a:solidFill>
              </a:rPr>
              <a:t>…</a:t>
            </a:r>
          </a:p>
        </p:txBody>
      </p:sp>
      <p:sp>
        <p:nvSpPr>
          <p:cNvPr id="10" name="Tekstboks 9"/>
          <p:cNvSpPr txBox="1"/>
          <p:nvPr/>
        </p:nvSpPr>
        <p:spPr>
          <a:xfrm>
            <a:off x="29500" y="6460551"/>
            <a:ext cx="5779916" cy="369332"/>
          </a:xfrm>
          <a:prstGeom prst="rect">
            <a:avLst/>
          </a:prstGeom>
          <a:noFill/>
        </p:spPr>
        <p:txBody>
          <a:bodyPr wrap="none" rtlCol="0">
            <a:spAutoFit/>
          </a:bodyPr>
          <a:lstStyle/>
          <a:p>
            <a:r>
              <a:rPr lang="da-DK" dirty="0">
                <a:solidFill>
                  <a:srgbClr val="4472C4">
                    <a:lumMod val="75000"/>
                  </a:srgbClr>
                </a:solidFill>
              </a:rPr>
              <a:t>RGNS </a:t>
            </a:r>
            <a:r>
              <a:rPr lang="da-DK" dirty="0" err="1">
                <a:solidFill>
                  <a:srgbClr val="4472C4">
                    <a:lumMod val="75000"/>
                  </a:srgbClr>
                </a:solidFill>
              </a:rPr>
              <a:t>RegIP</a:t>
            </a:r>
            <a:r>
              <a:rPr lang="da-DK" dirty="0">
                <a:solidFill>
                  <a:srgbClr val="4472C4">
                    <a:lumMod val="75000"/>
                  </a:srgbClr>
                </a:solidFill>
              </a:rPr>
              <a:t>   -&gt;    online </a:t>
            </a:r>
            <a:r>
              <a:rPr lang="da-DK" dirty="0" err="1">
                <a:solidFill>
                  <a:srgbClr val="4472C4">
                    <a:lumMod val="75000"/>
                  </a:srgbClr>
                </a:solidFill>
              </a:rPr>
              <a:t>map</a:t>
            </a:r>
            <a:r>
              <a:rPr lang="da-DK" dirty="0">
                <a:solidFill>
                  <a:srgbClr val="4472C4">
                    <a:lumMod val="75000"/>
                  </a:srgbClr>
                </a:solidFill>
              </a:rPr>
              <a:t>:  http://tyndp.entsoe.eu/map/</a:t>
            </a:r>
          </a:p>
        </p:txBody>
      </p:sp>
      <p:sp>
        <p:nvSpPr>
          <p:cNvPr id="2" name="Tekstboks 1"/>
          <p:cNvSpPr txBox="1"/>
          <p:nvPr/>
        </p:nvSpPr>
        <p:spPr>
          <a:xfrm>
            <a:off x="521898" y="1944619"/>
            <a:ext cx="3730573" cy="646331"/>
          </a:xfrm>
          <a:prstGeom prst="rect">
            <a:avLst/>
          </a:prstGeom>
          <a:noFill/>
        </p:spPr>
        <p:txBody>
          <a:bodyPr wrap="none" rtlCol="0">
            <a:spAutoFit/>
          </a:bodyPr>
          <a:lstStyle/>
          <a:p>
            <a:r>
              <a:rPr lang="en-US" i="1" dirty="0">
                <a:solidFill>
                  <a:srgbClr val="090468"/>
                </a:solidFill>
              </a:rPr>
              <a:t>…referring to  </a:t>
            </a:r>
            <a:r>
              <a:rPr lang="en-US" i="1" dirty="0" err="1">
                <a:solidFill>
                  <a:srgbClr val="090468"/>
                </a:solidFill>
              </a:rPr>
              <a:t>IoSN</a:t>
            </a:r>
            <a:r>
              <a:rPr lang="en-US" i="1" dirty="0">
                <a:solidFill>
                  <a:srgbClr val="090468"/>
                </a:solidFill>
              </a:rPr>
              <a:t> 2040 capacities </a:t>
            </a:r>
            <a:br>
              <a:rPr lang="en-US" i="1" dirty="0">
                <a:solidFill>
                  <a:srgbClr val="090468"/>
                </a:solidFill>
              </a:rPr>
            </a:br>
            <a:r>
              <a:rPr lang="en-US" i="1" dirty="0">
                <a:solidFill>
                  <a:srgbClr val="090468"/>
                </a:solidFill>
              </a:rPr>
              <a:t>                   compared to the 2020  grid</a:t>
            </a:r>
            <a:endParaRPr lang="da-DK" dirty="0">
              <a:solidFill>
                <a:srgbClr val="090468"/>
              </a:solidFill>
            </a:endParaRPr>
          </a:p>
        </p:txBody>
      </p:sp>
      <p:sp>
        <p:nvSpPr>
          <p:cNvPr id="6" name="Tekstboks 5"/>
          <p:cNvSpPr txBox="1"/>
          <p:nvPr/>
        </p:nvSpPr>
        <p:spPr>
          <a:xfrm>
            <a:off x="6588387" y="203841"/>
            <a:ext cx="4069447" cy="646331"/>
          </a:xfrm>
          <a:prstGeom prst="rect">
            <a:avLst/>
          </a:prstGeom>
          <a:noFill/>
        </p:spPr>
        <p:txBody>
          <a:bodyPr wrap="none" rtlCol="0">
            <a:spAutoFit/>
          </a:bodyPr>
          <a:lstStyle/>
          <a:p>
            <a:r>
              <a:rPr lang="da-DK" sz="3600" b="1" dirty="0" err="1">
                <a:solidFill>
                  <a:srgbClr val="090468"/>
                </a:solidFill>
              </a:rPr>
              <a:t>Promoted</a:t>
            </a:r>
            <a:r>
              <a:rPr lang="da-DK" sz="3600" b="1" dirty="0">
                <a:solidFill>
                  <a:srgbClr val="090468"/>
                </a:solidFill>
              </a:rPr>
              <a:t> Projects…</a:t>
            </a:r>
          </a:p>
        </p:txBody>
      </p:sp>
      <p:sp>
        <p:nvSpPr>
          <p:cNvPr id="4" name="Tekstboks 3"/>
          <p:cNvSpPr txBox="1"/>
          <p:nvPr/>
        </p:nvSpPr>
        <p:spPr>
          <a:xfrm>
            <a:off x="7487049" y="815594"/>
            <a:ext cx="3627641" cy="1200329"/>
          </a:xfrm>
          <a:prstGeom prst="rect">
            <a:avLst/>
          </a:prstGeom>
          <a:noFill/>
        </p:spPr>
        <p:txBody>
          <a:bodyPr wrap="square" rtlCol="0">
            <a:spAutoFit/>
          </a:bodyPr>
          <a:lstStyle/>
          <a:p>
            <a:r>
              <a:rPr lang="da-DK" sz="2400" dirty="0">
                <a:solidFill>
                  <a:srgbClr val="002060"/>
                </a:solidFill>
              </a:rPr>
              <a:t>.. </a:t>
            </a:r>
            <a:r>
              <a:rPr lang="da-DK" sz="2400" dirty="0" err="1">
                <a:solidFill>
                  <a:srgbClr val="002060"/>
                </a:solidFill>
              </a:rPr>
              <a:t>which</a:t>
            </a:r>
            <a:r>
              <a:rPr lang="da-DK" sz="2400" dirty="0">
                <a:solidFill>
                  <a:srgbClr val="002060"/>
                </a:solidFill>
              </a:rPr>
              <a:t> </a:t>
            </a:r>
            <a:r>
              <a:rPr lang="da-DK" sz="2400" dirty="0" err="1">
                <a:solidFill>
                  <a:srgbClr val="002060"/>
                </a:solidFill>
              </a:rPr>
              <a:t>will</a:t>
            </a:r>
            <a:r>
              <a:rPr lang="da-DK" sz="2400" dirty="0">
                <a:solidFill>
                  <a:srgbClr val="002060"/>
                </a:solidFill>
              </a:rPr>
              <a:t> </a:t>
            </a:r>
            <a:r>
              <a:rPr lang="da-DK" sz="2400" dirty="0" err="1">
                <a:solidFill>
                  <a:srgbClr val="002060"/>
                </a:solidFill>
              </a:rPr>
              <a:t>be</a:t>
            </a:r>
            <a:r>
              <a:rPr lang="da-DK" sz="2400" dirty="0">
                <a:solidFill>
                  <a:srgbClr val="002060"/>
                </a:solidFill>
              </a:rPr>
              <a:t> </a:t>
            </a:r>
            <a:r>
              <a:rPr lang="da-DK" sz="2400" dirty="0" err="1">
                <a:solidFill>
                  <a:srgbClr val="002060"/>
                </a:solidFill>
              </a:rPr>
              <a:t>analysed</a:t>
            </a:r>
            <a:r>
              <a:rPr lang="da-DK" sz="2400" dirty="0">
                <a:solidFill>
                  <a:srgbClr val="002060"/>
                </a:solidFill>
              </a:rPr>
              <a:t> </a:t>
            </a:r>
            <a:br>
              <a:rPr lang="da-DK" sz="2400" dirty="0">
                <a:solidFill>
                  <a:srgbClr val="002060"/>
                </a:solidFill>
              </a:rPr>
            </a:br>
            <a:r>
              <a:rPr lang="da-DK" sz="2400" dirty="0">
                <a:solidFill>
                  <a:srgbClr val="002060"/>
                </a:solidFill>
              </a:rPr>
              <a:t>      with CBA </a:t>
            </a:r>
            <a:r>
              <a:rPr lang="da-DK" sz="2400" dirty="0" err="1">
                <a:solidFill>
                  <a:srgbClr val="002060"/>
                </a:solidFill>
              </a:rPr>
              <a:t>methodology</a:t>
            </a:r>
            <a:r>
              <a:rPr lang="da-DK" sz="2400" dirty="0">
                <a:solidFill>
                  <a:srgbClr val="002060"/>
                </a:solidFill>
              </a:rPr>
              <a:t> </a:t>
            </a:r>
          </a:p>
          <a:p>
            <a:r>
              <a:rPr lang="da-DK" sz="2400" dirty="0">
                <a:solidFill>
                  <a:srgbClr val="002060"/>
                </a:solidFill>
              </a:rPr>
              <a:t>                  in  TYNDP18</a:t>
            </a:r>
          </a:p>
        </p:txBody>
      </p:sp>
    </p:spTree>
    <p:extLst>
      <p:ext uri="{BB962C8B-B14F-4D97-AF65-F5344CB8AC3E}">
        <p14:creationId xmlns:p14="http://schemas.microsoft.com/office/powerpoint/2010/main" val="17825513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D4E6D71C-ACD7-49D2-9689-F9C4024FAC38}" type="slidenum">
              <a:rPr lang="en-IE" smtClean="0">
                <a:solidFill>
                  <a:srgbClr val="3F3F3F">
                    <a:lumMod val="75000"/>
                    <a:lumOff val="25000"/>
                  </a:srgbClr>
                </a:solidFill>
              </a:rPr>
              <a:pPr/>
              <a:t>37</a:t>
            </a:fld>
            <a:endParaRPr lang="en-IE" dirty="0">
              <a:solidFill>
                <a:srgbClr val="3F3F3F">
                  <a:lumMod val="75000"/>
                  <a:lumOff val="25000"/>
                </a:srgbClr>
              </a:solidFill>
            </a:endParaRPr>
          </a:p>
        </p:txBody>
      </p:sp>
      <p:sp>
        <p:nvSpPr>
          <p:cNvPr id="4" name="Title 12"/>
          <p:cNvSpPr txBox="1">
            <a:spLocks/>
          </p:cNvSpPr>
          <p:nvPr/>
        </p:nvSpPr>
        <p:spPr>
          <a:xfrm>
            <a:off x="1784495" y="3745544"/>
            <a:ext cx="8753895" cy="1470288"/>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6600" b="1" kern="1200">
                <a:solidFill>
                  <a:schemeClr val="bg1"/>
                </a:solidFill>
                <a:latin typeface="Century Gothic" panose="020B0502020202020204" pitchFamily="34" charset="0"/>
                <a:ea typeface="+mj-ea"/>
                <a:cs typeface="+mj-cs"/>
              </a:defRPr>
            </a:lvl1pPr>
          </a:lstStyle>
          <a:p>
            <a:endParaRPr lang="en-GB" sz="4000" dirty="0"/>
          </a:p>
        </p:txBody>
      </p:sp>
      <p:sp>
        <p:nvSpPr>
          <p:cNvPr id="5" name="Title 12"/>
          <p:cNvSpPr txBox="1">
            <a:spLocks/>
          </p:cNvSpPr>
          <p:nvPr/>
        </p:nvSpPr>
        <p:spPr>
          <a:xfrm>
            <a:off x="640915" y="3307134"/>
            <a:ext cx="10947748" cy="1470288"/>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6600" b="1" kern="1200">
                <a:solidFill>
                  <a:schemeClr val="bg1"/>
                </a:solidFill>
                <a:latin typeface="Century Gothic" panose="020B0502020202020204" pitchFamily="34" charset="0"/>
                <a:ea typeface="+mj-ea"/>
                <a:cs typeface="+mj-cs"/>
              </a:defRPr>
            </a:lvl1pPr>
          </a:lstStyle>
          <a:p>
            <a:endParaRPr lang="en-GB" sz="4000" i="1" dirty="0"/>
          </a:p>
        </p:txBody>
      </p:sp>
      <p:sp>
        <p:nvSpPr>
          <p:cNvPr id="3" name="Titolo 2"/>
          <p:cNvSpPr>
            <a:spLocks noGrp="1"/>
          </p:cNvSpPr>
          <p:nvPr>
            <p:ph type="title"/>
          </p:nvPr>
        </p:nvSpPr>
        <p:spPr/>
        <p:txBody>
          <a:bodyPr/>
          <a:lstStyle/>
          <a:p>
            <a:r>
              <a:rPr lang="it-IT" dirty="0" err="1"/>
              <a:t>Thank</a:t>
            </a:r>
            <a:r>
              <a:rPr lang="it-IT" dirty="0"/>
              <a:t> </a:t>
            </a:r>
            <a:r>
              <a:rPr lang="it-IT" dirty="0" err="1"/>
              <a:t>you</a:t>
            </a:r>
            <a:r>
              <a:rPr lang="it-IT" dirty="0"/>
              <a:t> for </a:t>
            </a:r>
            <a:r>
              <a:rPr lang="it-IT" dirty="0" err="1"/>
              <a:t>attention</a:t>
            </a:r>
            <a:endParaRPr lang="it-IT" dirty="0"/>
          </a:p>
        </p:txBody>
      </p:sp>
      <p:sp>
        <p:nvSpPr>
          <p:cNvPr id="7" name="Title 12"/>
          <p:cNvSpPr txBox="1">
            <a:spLocks/>
          </p:cNvSpPr>
          <p:nvPr/>
        </p:nvSpPr>
        <p:spPr>
          <a:xfrm>
            <a:off x="651421" y="5256858"/>
            <a:ext cx="10947748" cy="1470288"/>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6600" b="1" kern="1200">
                <a:solidFill>
                  <a:schemeClr val="bg1"/>
                </a:solidFill>
                <a:latin typeface="Century Gothic" panose="020B0502020202020204" pitchFamily="34" charset="0"/>
                <a:ea typeface="+mj-ea"/>
                <a:cs typeface="+mj-cs"/>
              </a:defRPr>
            </a:lvl1pPr>
          </a:lstStyle>
          <a:p>
            <a:endParaRPr lang="en-GB" sz="2000" b="0" i="1" dirty="0"/>
          </a:p>
        </p:txBody>
      </p:sp>
    </p:spTree>
    <p:extLst>
      <p:ext uri="{BB962C8B-B14F-4D97-AF65-F5344CB8AC3E}">
        <p14:creationId xmlns:p14="http://schemas.microsoft.com/office/powerpoint/2010/main" val="7329884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1B144B"/>
        </a:solidFill>
        <a:effectLst/>
      </p:bgPr>
    </p:bg>
    <p:spTree>
      <p:nvGrpSpPr>
        <p:cNvPr id="1" name=""/>
        <p:cNvGrpSpPr/>
        <p:nvPr/>
      </p:nvGrpSpPr>
      <p:grpSpPr>
        <a:xfrm>
          <a:off x="0" y="0"/>
          <a:ext cx="0" cy="0"/>
          <a:chOff x="0" y="0"/>
          <a:chExt cx="0" cy="0"/>
        </a:xfrm>
      </p:grpSpPr>
      <p:sp>
        <p:nvSpPr>
          <p:cNvPr id="10" name="Content Placeholder 9"/>
          <p:cNvSpPr>
            <a:spLocks noGrp="1"/>
          </p:cNvSpPr>
          <p:nvPr>
            <p:ph idx="1"/>
          </p:nvPr>
        </p:nvSpPr>
        <p:spPr>
          <a:xfrm>
            <a:off x="9136185" y="3001024"/>
            <a:ext cx="1977292" cy="855952"/>
          </a:xfrm>
        </p:spPr>
        <p:txBody>
          <a:bodyPr vert="horz" lIns="91440" tIns="45720" rIns="91440" bIns="45720" rtlCol="0">
            <a:normAutofit lnSpcReduction="10000"/>
          </a:bodyPr>
          <a:lstStyle/>
          <a:p>
            <a:pPr marL="0" indent="0" algn="r">
              <a:buNone/>
            </a:pPr>
            <a:r>
              <a:rPr lang="en-US" sz="2400" dirty="0">
                <a:solidFill>
                  <a:srgbClr val="FFFFFF"/>
                </a:solidFill>
              </a:rPr>
              <a:t>Antti </a:t>
            </a:r>
            <a:r>
              <a:rPr lang="en-US" sz="2400" dirty="0" err="1">
                <a:solidFill>
                  <a:srgbClr val="FFFFFF"/>
                </a:solidFill>
              </a:rPr>
              <a:t>Harjula</a:t>
            </a:r>
            <a:endParaRPr lang="en-US" sz="2400" dirty="0">
              <a:solidFill>
                <a:srgbClr val="FFFFFF"/>
              </a:solidFill>
            </a:endParaRPr>
          </a:p>
          <a:p>
            <a:pPr marL="0" indent="0" algn="r">
              <a:buNone/>
            </a:pPr>
            <a:r>
              <a:rPr lang="en-US" sz="2400" dirty="0">
                <a:solidFill>
                  <a:srgbClr val="FFFFFF"/>
                </a:solidFill>
              </a:rPr>
              <a:t>RG Baltic Sea</a:t>
            </a:r>
          </a:p>
        </p:txBody>
      </p:sp>
      <p:pic>
        <p:nvPicPr>
          <p:cNvPr id="3" name="Picture 2">
            <a:extLst>
              <a:ext uri="{FF2B5EF4-FFF2-40B4-BE49-F238E27FC236}">
                <a16:creationId xmlns:a16="http://schemas.microsoft.com/office/drawing/2014/main" id="{78B78423-E232-4A4D-82FD-A65748F2AC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1849" y="0"/>
            <a:ext cx="4848301" cy="6858000"/>
          </a:xfrm>
          <a:prstGeom prst="rect">
            <a:avLst/>
          </a:prstGeom>
        </p:spPr>
      </p:pic>
    </p:spTree>
    <p:extLst>
      <p:ext uri="{BB962C8B-B14F-4D97-AF65-F5344CB8AC3E}">
        <p14:creationId xmlns:p14="http://schemas.microsoft.com/office/powerpoint/2010/main" val="2155251171"/>
      </p:ext>
    </p:extLst>
  </p:cSld>
  <p:clrMapOvr>
    <a:overrideClrMapping bg1="dk1" tx1="lt1" bg2="dk2" tx2="lt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586439" y="2353469"/>
            <a:ext cx="2648246" cy="37490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hteck 4"/>
          <p:cNvSpPr/>
          <p:nvPr/>
        </p:nvSpPr>
        <p:spPr>
          <a:xfrm>
            <a:off x="8140391" y="836342"/>
            <a:ext cx="3676910" cy="1261884"/>
          </a:xfrm>
          <a:prstGeom prst="rect">
            <a:avLst/>
          </a:prstGeom>
        </p:spPr>
        <p:txBody>
          <a:bodyPr wrap="square">
            <a:spAutoFit/>
          </a:bodyPr>
          <a:lstStyle/>
          <a:p>
            <a:pPr>
              <a:spcBef>
                <a:spcPts val="600"/>
              </a:spcBef>
              <a:spcAft>
                <a:spcPts val="600"/>
              </a:spcAft>
            </a:pPr>
            <a:r>
              <a:rPr lang="en-US" sz="2000" dirty="0"/>
              <a:t>Regional Group </a:t>
            </a:r>
            <a:r>
              <a:rPr lang="en-US" sz="2000" u="sng" dirty="0"/>
              <a:t>Baltic Sea</a:t>
            </a:r>
            <a:r>
              <a:rPr lang="en-US" sz="2000" dirty="0"/>
              <a:t>: </a:t>
            </a:r>
            <a:br>
              <a:rPr lang="en-US" sz="2000" dirty="0"/>
            </a:br>
            <a:r>
              <a:rPr lang="en-US" dirty="0"/>
              <a:t>Norway, Sweden, Denmark, Finland, Estonia, Latvia, Lithuania, </a:t>
            </a:r>
            <a:br>
              <a:rPr lang="en-US" dirty="0"/>
            </a:br>
            <a:r>
              <a:rPr lang="en-US" dirty="0"/>
              <a:t>Poland and Germany</a:t>
            </a:r>
            <a:r>
              <a:rPr lang="en-US" sz="2000" dirty="0"/>
              <a:t>.</a:t>
            </a:r>
            <a:endParaRPr lang="de-DE" sz="2000" dirty="0"/>
          </a:p>
        </p:txBody>
      </p:sp>
      <p:sp>
        <p:nvSpPr>
          <p:cNvPr id="6" name="Pladsholder til indhold 2"/>
          <p:cNvSpPr txBox="1">
            <a:spLocks/>
          </p:cNvSpPr>
          <p:nvPr/>
        </p:nvSpPr>
        <p:spPr>
          <a:xfrm>
            <a:off x="838200" y="1750742"/>
            <a:ext cx="7061483" cy="473135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Continued structural </a:t>
            </a:r>
            <a:r>
              <a:rPr lang="en-US" u="sng" dirty="0"/>
              <a:t>changes of the generation fleet</a:t>
            </a:r>
            <a:r>
              <a:rPr lang="en-US" dirty="0"/>
              <a:t>, including:</a:t>
            </a:r>
          </a:p>
          <a:p>
            <a:pPr lvl="1"/>
            <a:r>
              <a:rPr lang="en-US" dirty="0"/>
              <a:t>A shift from thermal-  to RES- generation</a:t>
            </a:r>
          </a:p>
          <a:p>
            <a:pPr lvl="1"/>
            <a:r>
              <a:rPr lang="en-US" dirty="0"/>
              <a:t>A reduction of nuclear generation (DE, SE)</a:t>
            </a:r>
          </a:p>
          <a:p>
            <a:pPr lvl="1"/>
            <a:r>
              <a:rPr lang="en-US" dirty="0"/>
              <a:t>A shift from coal to less CO2 intensive generation</a:t>
            </a:r>
            <a:br>
              <a:rPr lang="en-US" dirty="0"/>
            </a:br>
            <a:endParaRPr lang="en-US" dirty="0"/>
          </a:p>
          <a:p>
            <a:r>
              <a:rPr lang="en-US" dirty="0"/>
              <a:t>Increased </a:t>
            </a:r>
            <a:r>
              <a:rPr lang="en-US" u="sng" dirty="0"/>
              <a:t>operational challenges</a:t>
            </a:r>
            <a:r>
              <a:rPr lang="en-US" dirty="0"/>
              <a:t> for the system</a:t>
            </a:r>
            <a:br>
              <a:rPr lang="en-US" dirty="0"/>
            </a:br>
            <a:endParaRPr lang="en-US" dirty="0"/>
          </a:p>
          <a:p>
            <a:r>
              <a:rPr lang="en-US" u="sng" dirty="0"/>
              <a:t>Need for exchange of flexibility</a:t>
            </a:r>
            <a:r>
              <a:rPr lang="en-US" dirty="0"/>
              <a:t> between different synchronous areas</a:t>
            </a:r>
            <a:br>
              <a:rPr lang="en-US" dirty="0"/>
            </a:br>
            <a:endParaRPr lang="en-US" dirty="0"/>
          </a:p>
          <a:p>
            <a:r>
              <a:rPr lang="en-US" u="sng" dirty="0"/>
              <a:t>Closer connection</a:t>
            </a:r>
            <a:r>
              <a:rPr lang="en-US" dirty="0"/>
              <a:t> across and out of the region to support adequacy and further integrated markets</a:t>
            </a:r>
          </a:p>
        </p:txBody>
      </p:sp>
      <p:sp>
        <p:nvSpPr>
          <p:cNvPr id="7" name="Tekstboks 4"/>
          <p:cNvSpPr txBox="1">
            <a:spLocks noGrp="1"/>
          </p:cNvSpPr>
          <p:nvPr>
            <p:ph type="title"/>
          </p:nvPr>
        </p:nvSpPr>
        <p:spPr>
          <a:xfrm>
            <a:off x="838200" y="732441"/>
            <a:ext cx="5357108" cy="590931"/>
          </a:xfrm>
          <a:prstGeom prst="rect">
            <a:avLst/>
          </a:prstGeom>
          <a:noFill/>
        </p:spPr>
        <p:txBody>
          <a:bodyPr wrap="none" rtlCol="0">
            <a:spAutoFit/>
          </a:bodyPr>
          <a:lstStyle/>
          <a:p>
            <a:r>
              <a:rPr lang="da-DK" sz="3600" b="1" dirty="0">
                <a:solidFill>
                  <a:srgbClr val="090468"/>
                </a:solidFill>
              </a:rPr>
              <a:t>The Region’s key messages...</a:t>
            </a:r>
          </a:p>
        </p:txBody>
      </p:sp>
      <p:sp>
        <p:nvSpPr>
          <p:cNvPr id="8" name="Tekstboks 16"/>
          <p:cNvSpPr txBox="1"/>
          <p:nvPr/>
        </p:nvSpPr>
        <p:spPr>
          <a:xfrm>
            <a:off x="29500" y="6460551"/>
            <a:ext cx="5190780" cy="369332"/>
          </a:xfrm>
          <a:prstGeom prst="rect">
            <a:avLst/>
          </a:prstGeom>
          <a:noFill/>
        </p:spPr>
        <p:txBody>
          <a:bodyPr wrap="none" rtlCol="0">
            <a:spAutoFit/>
          </a:bodyPr>
          <a:lstStyle/>
          <a:p>
            <a:r>
              <a:rPr lang="da-DK" dirty="0">
                <a:solidFill>
                  <a:srgbClr val="4472C4">
                    <a:lumMod val="75000"/>
                  </a:srgbClr>
                </a:solidFill>
              </a:rPr>
              <a:t>RGBS </a:t>
            </a:r>
            <a:r>
              <a:rPr lang="da-DK" dirty="0" err="1">
                <a:solidFill>
                  <a:srgbClr val="4472C4">
                    <a:lumMod val="75000"/>
                  </a:srgbClr>
                </a:solidFill>
              </a:rPr>
              <a:t>RegIP</a:t>
            </a:r>
            <a:r>
              <a:rPr lang="da-DK" dirty="0">
                <a:solidFill>
                  <a:srgbClr val="4472C4">
                    <a:lumMod val="75000"/>
                  </a:srgbClr>
                </a:solidFill>
              </a:rPr>
              <a:t> – </a:t>
            </a:r>
            <a:r>
              <a:rPr lang="da-DK" dirty="0" err="1">
                <a:solidFill>
                  <a:srgbClr val="4472C4">
                    <a:lumMod val="75000"/>
                  </a:srgbClr>
                </a:solidFill>
              </a:rPr>
              <a:t>details</a:t>
            </a:r>
            <a:r>
              <a:rPr lang="da-DK" dirty="0">
                <a:solidFill>
                  <a:srgbClr val="4472C4">
                    <a:lumMod val="75000"/>
                  </a:srgbClr>
                </a:solidFill>
              </a:rPr>
              <a:t> online: http://tyndp.entsoe.eu/ </a:t>
            </a:r>
          </a:p>
        </p:txBody>
      </p:sp>
    </p:spTree>
    <p:extLst>
      <p:ext uri="{BB962C8B-B14F-4D97-AF65-F5344CB8AC3E}">
        <p14:creationId xmlns:p14="http://schemas.microsoft.com/office/powerpoint/2010/main" val="3359497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6" name="Freeform: Shape 35">
            <a:extLst>
              <a:ext uri="{FF2B5EF4-FFF2-40B4-BE49-F238E27FC236}">
                <a16:creationId xmlns:a16="http://schemas.microsoft.com/office/drawing/2014/main" id="{1DB7C82F-AB7E-4F0C-B829-FA1B9C41518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70AD9A9F-D57F-41F9-95E7-A8CC4CF0CBF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919" r="-2" b="-2"/>
          <a:stretch/>
        </p:blipFill>
        <p:spPr>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2" name="Title 1">
            <a:extLst>
              <a:ext uri="{FF2B5EF4-FFF2-40B4-BE49-F238E27FC236}">
                <a16:creationId xmlns:a16="http://schemas.microsoft.com/office/drawing/2014/main" id="{7FADD986-3DF5-4C8F-8375-310A526C977B}"/>
              </a:ext>
            </a:extLst>
          </p:cNvPr>
          <p:cNvSpPr>
            <a:spLocks noGrp="1"/>
          </p:cNvSpPr>
          <p:nvPr>
            <p:ph type="title"/>
          </p:nvPr>
        </p:nvSpPr>
        <p:spPr>
          <a:xfrm>
            <a:off x="6746628" y="1783959"/>
            <a:ext cx="4645250" cy="2889114"/>
          </a:xfrm>
        </p:spPr>
        <p:txBody>
          <a:bodyPr vert="horz" lIns="91440" tIns="45720" rIns="91440" bIns="45720" rtlCol="0" anchor="b">
            <a:normAutofit/>
          </a:bodyPr>
          <a:lstStyle/>
          <a:p>
            <a:r>
              <a:rPr lang="en-US" sz="4700" kern="1200">
                <a:solidFill>
                  <a:schemeClr val="tx1"/>
                </a:solidFill>
                <a:latin typeface="+mj-lt"/>
                <a:ea typeface="+mj-ea"/>
                <a:cs typeface="+mj-cs"/>
              </a:rPr>
              <a:t>European System Needs 2040 </a:t>
            </a:r>
            <a:br>
              <a:rPr lang="en-US" sz="4700" kern="1200">
                <a:solidFill>
                  <a:schemeClr val="tx1"/>
                </a:solidFill>
                <a:latin typeface="+mj-lt"/>
                <a:ea typeface="+mj-ea"/>
                <a:cs typeface="+mj-cs"/>
              </a:rPr>
            </a:br>
            <a:r>
              <a:rPr lang="en-US" sz="4700" kern="1200">
                <a:solidFill>
                  <a:schemeClr val="tx1"/>
                </a:solidFill>
                <a:latin typeface="+mj-lt"/>
                <a:ea typeface="+mj-ea"/>
                <a:cs typeface="+mj-cs"/>
              </a:rPr>
              <a:t>Methodology</a:t>
            </a:r>
          </a:p>
        </p:txBody>
      </p:sp>
    </p:spTree>
    <p:extLst>
      <p:ext uri="{BB962C8B-B14F-4D97-AF65-F5344CB8AC3E}">
        <p14:creationId xmlns:p14="http://schemas.microsoft.com/office/powerpoint/2010/main" val="268518460"/>
      </p:ext>
    </p:extLst>
  </p:cSld>
  <p:clrMapOvr>
    <a:overrideClrMapping bg1="dk1" tx1="lt1" bg2="dk2" tx2="lt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2"/>
          <p:cNvSpPr>
            <a:spLocks noGrp="1"/>
          </p:cNvSpPr>
          <p:nvPr>
            <p:ph type="title"/>
          </p:nvPr>
        </p:nvSpPr>
        <p:spPr>
          <a:xfrm>
            <a:off x="1062926" y="193521"/>
            <a:ext cx="10515600" cy="1325563"/>
          </a:xfrm>
        </p:spPr>
        <p:txBody>
          <a:bodyPr>
            <a:normAutofit/>
          </a:bodyPr>
          <a:lstStyle/>
          <a:p>
            <a:r>
              <a:rPr lang="de-DE" sz="3600" b="1" dirty="0">
                <a:solidFill>
                  <a:srgbClr val="090468"/>
                </a:solidFill>
                <a:latin typeface="+mn-lt"/>
                <a:ea typeface="+mn-ea"/>
                <a:cs typeface="+mn-cs"/>
              </a:rPr>
              <a:t>Key </a:t>
            </a:r>
            <a:r>
              <a:rPr lang="de-DE" sz="3600" b="1" dirty="0" err="1">
                <a:solidFill>
                  <a:srgbClr val="090468"/>
                </a:solidFill>
                <a:latin typeface="+mn-lt"/>
                <a:ea typeface="+mn-ea"/>
                <a:cs typeface="+mn-cs"/>
              </a:rPr>
              <a:t>drivers</a:t>
            </a:r>
            <a:r>
              <a:rPr lang="de-DE" sz="3600" b="1" dirty="0">
                <a:solidFill>
                  <a:srgbClr val="090468"/>
                </a:solidFill>
                <a:latin typeface="+mn-lt"/>
                <a:ea typeface="+mn-ea"/>
                <a:cs typeface="+mn-cs"/>
              </a:rPr>
              <a:t> </a:t>
            </a:r>
            <a:r>
              <a:rPr lang="de-DE" sz="3600" b="1" dirty="0" err="1">
                <a:solidFill>
                  <a:srgbClr val="090468"/>
                </a:solidFill>
                <a:latin typeface="+mn-lt"/>
                <a:ea typeface="+mn-ea"/>
                <a:cs typeface="+mn-cs"/>
              </a:rPr>
              <a:t>for</a:t>
            </a:r>
            <a:r>
              <a:rPr lang="de-DE" sz="3600" b="1" dirty="0">
                <a:solidFill>
                  <a:srgbClr val="090468"/>
                </a:solidFill>
                <a:latin typeface="+mn-lt"/>
                <a:ea typeface="+mn-ea"/>
                <a:cs typeface="+mn-cs"/>
              </a:rPr>
              <a:t> </a:t>
            </a:r>
            <a:r>
              <a:rPr lang="de-DE" sz="3600" b="1" dirty="0" err="1">
                <a:solidFill>
                  <a:srgbClr val="090468"/>
                </a:solidFill>
                <a:latin typeface="+mn-lt"/>
                <a:ea typeface="+mn-ea"/>
                <a:cs typeface="+mn-cs"/>
              </a:rPr>
              <a:t>grid</a:t>
            </a:r>
            <a:r>
              <a:rPr lang="de-DE" sz="3600" b="1" dirty="0">
                <a:solidFill>
                  <a:srgbClr val="090468"/>
                </a:solidFill>
                <a:latin typeface="+mn-lt"/>
                <a:ea typeface="+mn-ea"/>
                <a:cs typeface="+mn-cs"/>
              </a:rPr>
              <a:t> </a:t>
            </a:r>
            <a:r>
              <a:rPr lang="de-DE" sz="3600" b="1" dirty="0" err="1">
                <a:solidFill>
                  <a:srgbClr val="090468"/>
                </a:solidFill>
                <a:latin typeface="+mn-lt"/>
                <a:ea typeface="+mn-ea"/>
                <a:cs typeface="+mn-cs"/>
              </a:rPr>
              <a:t>development</a:t>
            </a:r>
            <a:r>
              <a:rPr lang="de-DE" sz="3600" b="1" dirty="0">
                <a:solidFill>
                  <a:srgbClr val="090468"/>
                </a:solidFill>
                <a:latin typeface="+mn-lt"/>
                <a:ea typeface="+mn-ea"/>
                <a:cs typeface="+mn-cs"/>
              </a:rPr>
              <a:t> </a:t>
            </a:r>
            <a:r>
              <a:rPr lang="de-DE" sz="2000" dirty="0">
                <a:solidFill>
                  <a:srgbClr val="090468"/>
                </a:solidFill>
                <a:latin typeface="+mn-lt"/>
                <a:ea typeface="+mn-ea"/>
                <a:cs typeface="+mn-cs"/>
              </a:rPr>
              <a:t>Region Baltic </a:t>
            </a:r>
            <a:r>
              <a:rPr lang="de-DE" sz="2000" dirty="0" err="1">
                <a:solidFill>
                  <a:srgbClr val="090468"/>
                </a:solidFill>
                <a:latin typeface="+mn-lt"/>
                <a:ea typeface="+mn-ea"/>
                <a:cs typeface="+mn-cs"/>
              </a:rPr>
              <a:t>Sea</a:t>
            </a:r>
            <a:endParaRPr lang="de-DE" sz="3600" dirty="0">
              <a:solidFill>
                <a:srgbClr val="090468"/>
              </a:solidFill>
              <a:latin typeface="+mn-lt"/>
              <a:ea typeface="+mn-ea"/>
              <a:cs typeface="+mn-cs"/>
            </a:endParaRPr>
          </a:p>
        </p:txBody>
      </p:sp>
      <p:pic>
        <p:nvPicPr>
          <p:cNvPr id="5" name="Bilde 4"/>
          <p:cNvPicPr>
            <a:picLocks noChangeAspect="1"/>
          </p:cNvPicPr>
          <p:nvPr/>
        </p:nvPicPr>
        <p:blipFill rotWithShape="1">
          <a:blip r:embed="rId2"/>
          <a:srcRect l="16595"/>
          <a:stretch/>
        </p:blipFill>
        <p:spPr>
          <a:xfrm>
            <a:off x="1637071" y="1269586"/>
            <a:ext cx="4527987" cy="5360421"/>
          </a:xfrm>
          <a:prstGeom prst="rect">
            <a:avLst/>
          </a:prstGeom>
        </p:spPr>
      </p:pic>
      <p:sp>
        <p:nvSpPr>
          <p:cNvPr id="6" name="Tekstboks 2"/>
          <p:cNvSpPr txBox="1"/>
          <p:nvPr/>
        </p:nvSpPr>
        <p:spPr>
          <a:xfrm>
            <a:off x="6622026" y="1519084"/>
            <a:ext cx="4853933" cy="4093428"/>
          </a:xfrm>
          <a:prstGeom prst="rect">
            <a:avLst/>
          </a:prstGeom>
          <a:noFill/>
        </p:spPr>
        <p:txBody>
          <a:bodyPr wrap="square" rtlCol="0">
            <a:spAutoFit/>
          </a:bodyPr>
          <a:lstStyle/>
          <a:p>
            <a:pPr defTabSz="457200"/>
            <a:endParaRPr lang="en-GB" sz="2000" dirty="0">
              <a:solidFill>
                <a:prstClr val="black"/>
              </a:solidFill>
              <a:latin typeface="Arial" panose="020B0604020202020204" pitchFamily="34" charset="0"/>
              <a:cs typeface="Arial" panose="020B0604020202020204" pitchFamily="34" charset="0"/>
            </a:endParaRPr>
          </a:p>
          <a:p>
            <a:pPr marL="342900" indent="-342900" defTabSz="457200">
              <a:buFont typeface="+mj-lt"/>
              <a:buAutoNum type="arabicPeriod"/>
            </a:pPr>
            <a:r>
              <a:rPr lang="en-GB" sz="2000" dirty="0">
                <a:solidFill>
                  <a:prstClr val="black"/>
                </a:solidFill>
                <a:latin typeface="Arial" panose="020B0604020202020204" pitchFamily="34" charset="0"/>
                <a:cs typeface="Arial" panose="020B0604020202020204" pitchFamily="34" charset="0"/>
              </a:rPr>
              <a:t>Further integration between Nordic countries and the Continent/UK</a:t>
            </a:r>
          </a:p>
          <a:p>
            <a:pPr marL="342900" indent="-342900" defTabSz="457200">
              <a:buFont typeface="+mj-lt"/>
              <a:buAutoNum type="arabicPeriod"/>
            </a:pPr>
            <a:endParaRPr lang="en-GB" sz="2000" dirty="0">
              <a:solidFill>
                <a:prstClr val="black"/>
              </a:solidFill>
              <a:latin typeface="Arial" panose="020B0604020202020204" pitchFamily="34" charset="0"/>
              <a:cs typeface="Arial" panose="020B0604020202020204" pitchFamily="34" charset="0"/>
            </a:endParaRPr>
          </a:p>
          <a:p>
            <a:pPr marL="342900" indent="-342900" defTabSz="457200">
              <a:buFont typeface="+mj-lt"/>
              <a:buAutoNum type="arabicPeriod"/>
            </a:pPr>
            <a:r>
              <a:rPr lang="en-GB" sz="2000" dirty="0">
                <a:solidFill>
                  <a:prstClr val="black"/>
                </a:solidFill>
                <a:latin typeface="Arial" panose="020B0604020202020204" pitchFamily="34" charset="0"/>
                <a:cs typeface="Arial" panose="020B0604020202020204" pitchFamily="34" charset="0"/>
              </a:rPr>
              <a:t>RES-integration </a:t>
            </a:r>
            <a:br>
              <a:rPr lang="en-GB" sz="2000" dirty="0">
                <a:solidFill>
                  <a:prstClr val="black"/>
                </a:solidFill>
                <a:latin typeface="Arial" panose="020B0604020202020204" pitchFamily="34" charset="0"/>
                <a:cs typeface="Arial" panose="020B0604020202020204" pitchFamily="34" charset="0"/>
              </a:rPr>
            </a:br>
            <a:br>
              <a:rPr lang="en-GB" sz="2000" dirty="0">
                <a:solidFill>
                  <a:prstClr val="black"/>
                </a:solidFill>
                <a:latin typeface="Arial" panose="020B0604020202020204" pitchFamily="34" charset="0"/>
                <a:cs typeface="Arial" panose="020B0604020202020204" pitchFamily="34" charset="0"/>
              </a:rPr>
            </a:br>
            <a:r>
              <a:rPr lang="en-GB" sz="2000" dirty="0">
                <a:solidFill>
                  <a:prstClr val="black"/>
                </a:solidFill>
                <a:latin typeface="Arial" panose="020B0604020202020204" pitchFamily="34" charset="0"/>
                <a:cs typeface="Arial" panose="020B0604020202020204" pitchFamily="34" charset="0"/>
              </a:rPr>
              <a:t>		</a:t>
            </a:r>
            <a:r>
              <a:rPr lang="en-GB" sz="2000" b="1" dirty="0">
                <a:solidFill>
                  <a:prstClr val="black"/>
                </a:solidFill>
                <a:latin typeface="Arial" panose="020B0604020202020204" pitchFamily="34" charset="0"/>
                <a:cs typeface="Arial" panose="020B0604020202020204" pitchFamily="34" charset="0"/>
                <a:sym typeface="Wingdings" panose="05000000000000000000" pitchFamily="2" charset="2"/>
              </a:rPr>
              <a:t>  </a:t>
            </a:r>
            <a:r>
              <a:rPr lang="en-GB" sz="2000" b="1" dirty="0">
                <a:solidFill>
                  <a:prstClr val="black"/>
                </a:solidFill>
                <a:latin typeface="Arial" panose="020B0604020202020204" pitchFamily="34" charset="0"/>
                <a:cs typeface="Arial" panose="020B0604020202020204" pitchFamily="34" charset="0"/>
              </a:rPr>
              <a:t> North south flows</a:t>
            </a:r>
          </a:p>
          <a:p>
            <a:pPr marL="342900" indent="-342900" defTabSz="457200">
              <a:buFont typeface="+mj-lt"/>
              <a:buAutoNum type="arabicPeriod"/>
            </a:pPr>
            <a:endParaRPr lang="en-GB" sz="2000" dirty="0">
              <a:solidFill>
                <a:prstClr val="black"/>
              </a:solidFill>
              <a:latin typeface="Arial" panose="020B0604020202020204" pitchFamily="34" charset="0"/>
              <a:cs typeface="Arial" panose="020B0604020202020204" pitchFamily="34" charset="0"/>
            </a:endParaRPr>
          </a:p>
          <a:p>
            <a:pPr marL="342900" indent="-342900" defTabSz="457200">
              <a:buFont typeface="+mj-lt"/>
              <a:buAutoNum type="arabicPeriod"/>
            </a:pPr>
            <a:r>
              <a:rPr lang="en-GB" sz="2000" dirty="0">
                <a:solidFill>
                  <a:prstClr val="black"/>
                </a:solidFill>
                <a:latin typeface="Arial" panose="020B0604020202020204" pitchFamily="34" charset="0"/>
                <a:cs typeface="Arial" panose="020B0604020202020204" pitchFamily="34" charset="0"/>
              </a:rPr>
              <a:t>New consumption</a:t>
            </a:r>
          </a:p>
          <a:p>
            <a:pPr marL="342900" indent="-342900" defTabSz="457200">
              <a:buFont typeface="+mj-lt"/>
              <a:buAutoNum type="arabicPeriod"/>
            </a:pPr>
            <a:endParaRPr lang="en-GB" sz="2000" dirty="0">
              <a:solidFill>
                <a:prstClr val="black"/>
              </a:solidFill>
              <a:latin typeface="Arial" panose="020B0604020202020204" pitchFamily="34" charset="0"/>
              <a:cs typeface="Arial" panose="020B0604020202020204" pitchFamily="34" charset="0"/>
            </a:endParaRPr>
          </a:p>
          <a:p>
            <a:pPr marL="342900" indent="-342900" defTabSz="457200">
              <a:buFont typeface="+mj-lt"/>
              <a:buAutoNum type="arabicPeriod"/>
            </a:pPr>
            <a:r>
              <a:rPr lang="en-GB" sz="2000" dirty="0">
                <a:solidFill>
                  <a:prstClr val="black"/>
                </a:solidFill>
                <a:latin typeface="Arial" panose="020B0604020202020204" pitchFamily="34" charset="0"/>
                <a:cs typeface="Arial" panose="020B0604020202020204" pitchFamily="34" charset="0"/>
              </a:rPr>
              <a:t>Baltic integration/synchronization</a:t>
            </a:r>
          </a:p>
          <a:p>
            <a:pPr marL="342900" indent="-342900" defTabSz="457200">
              <a:buFont typeface="+mj-lt"/>
              <a:buAutoNum type="arabicPeriod"/>
            </a:pPr>
            <a:endParaRPr lang="en-GB" sz="2000" dirty="0">
              <a:solidFill>
                <a:prstClr val="black"/>
              </a:solidFill>
              <a:latin typeface="Arial" panose="020B0604020202020204" pitchFamily="34" charset="0"/>
              <a:cs typeface="Arial" panose="020B0604020202020204" pitchFamily="34" charset="0"/>
            </a:endParaRPr>
          </a:p>
          <a:p>
            <a:pPr marL="342900" indent="-342900" defTabSz="457200">
              <a:buFont typeface="+mj-lt"/>
              <a:buAutoNum type="arabicPeriod"/>
            </a:pPr>
            <a:r>
              <a:rPr lang="en-GB" sz="2000" dirty="0">
                <a:solidFill>
                  <a:prstClr val="black"/>
                </a:solidFill>
                <a:latin typeface="Arial" panose="020B0604020202020204" pitchFamily="34" charset="0"/>
                <a:cs typeface="Arial" panose="020B0604020202020204" pitchFamily="34" charset="0"/>
              </a:rPr>
              <a:t>Nuclear and thermal decommissioning</a:t>
            </a:r>
          </a:p>
        </p:txBody>
      </p:sp>
      <p:sp>
        <p:nvSpPr>
          <p:cNvPr id="2" name="Oval 1"/>
          <p:cNvSpPr/>
          <p:nvPr/>
        </p:nvSpPr>
        <p:spPr>
          <a:xfrm>
            <a:off x="2723606" y="5166360"/>
            <a:ext cx="1502228" cy="1143000"/>
          </a:xfrm>
          <a:prstGeom prst="ellipse">
            <a:avLst/>
          </a:prstGeom>
          <a:solidFill>
            <a:srgbClr val="FF0000">
              <a:alpha val="7843"/>
            </a:srgbClr>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600" dirty="0">
                <a:solidFill>
                  <a:schemeClr val="tx1"/>
                </a:solidFill>
              </a:rPr>
              <a:t>2&amp;5</a:t>
            </a:r>
          </a:p>
        </p:txBody>
      </p:sp>
    </p:spTree>
    <p:extLst>
      <p:ext uri="{BB962C8B-B14F-4D97-AF65-F5344CB8AC3E}">
        <p14:creationId xmlns:p14="http://schemas.microsoft.com/office/powerpoint/2010/main" val="23266620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boks 3"/>
          <p:cNvSpPr txBox="1"/>
          <p:nvPr/>
        </p:nvSpPr>
        <p:spPr>
          <a:xfrm>
            <a:off x="734563" y="200019"/>
            <a:ext cx="3354316" cy="646331"/>
          </a:xfrm>
          <a:prstGeom prst="rect">
            <a:avLst/>
          </a:prstGeom>
          <a:noFill/>
        </p:spPr>
        <p:txBody>
          <a:bodyPr wrap="none" rtlCol="0">
            <a:spAutoFit/>
          </a:bodyPr>
          <a:lstStyle/>
          <a:p>
            <a:r>
              <a:rPr lang="da-DK" sz="3600" b="1" dirty="0" err="1">
                <a:solidFill>
                  <a:srgbClr val="090468"/>
                </a:solidFill>
              </a:rPr>
              <a:t>Identified</a:t>
            </a:r>
            <a:r>
              <a:rPr lang="da-DK" sz="3600" b="1" dirty="0">
                <a:solidFill>
                  <a:srgbClr val="090468"/>
                </a:solidFill>
              </a:rPr>
              <a:t> </a:t>
            </a:r>
            <a:r>
              <a:rPr lang="da-DK" sz="3600" b="1" dirty="0" err="1">
                <a:solidFill>
                  <a:srgbClr val="090468"/>
                </a:solidFill>
              </a:rPr>
              <a:t>Needs</a:t>
            </a:r>
            <a:endParaRPr lang="da-DK" sz="3600" b="1" dirty="0">
              <a:solidFill>
                <a:srgbClr val="090468"/>
              </a:solidFill>
            </a:endParaRPr>
          </a:p>
        </p:txBody>
      </p:sp>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909" y="6396686"/>
            <a:ext cx="3688926"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kstboks 10"/>
          <p:cNvSpPr txBox="1"/>
          <p:nvPr/>
        </p:nvSpPr>
        <p:spPr>
          <a:xfrm>
            <a:off x="10856121" y="6460551"/>
            <a:ext cx="1311834" cy="369332"/>
          </a:xfrm>
          <a:prstGeom prst="rect">
            <a:avLst/>
          </a:prstGeom>
          <a:noFill/>
        </p:spPr>
        <p:txBody>
          <a:bodyPr wrap="none" rtlCol="0">
            <a:spAutoFit/>
          </a:bodyPr>
          <a:lstStyle/>
          <a:p>
            <a:r>
              <a:rPr lang="da-DK" dirty="0">
                <a:solidFill>
                  <a:schemeClr val="accent1">
                    <a:lumMod val="75000"/>
                  </a:schemeClr>
                </a:solidFill>
              </a:rPr>
              <a:t>RGBS RegIP </a:t>
            </a:r>
          </a:p>
        </p:txBody>
      </p:sp>
      <p:pic>
        <p:nvPicPr>
          <p:cNvPr id="2" name="Bilde 1"/>
          <p:cNvPicPr>
            <a:picLocks noChangeAspect="1"/>
          </p:cNvPicPr>
          <p:nvPr/>
        </p:nvPicPr>
        <p:blipFill>
          <a:blip r:embed="rId3"/>
          <a:stretch>
            <a:fillRect/>
          </a:stretch>
        </p:blipFill>
        <p:spPr>
          <a:xfrm>
            <a:off x="98602" y="744154"/>
            <a:ext cx="4181854" cy="5572219"/>
          </a:xfrm>
          <a:prstGeom prst="rect">
            <a:avLst/>
          </a:prstGeom>
        </p:spPr>
      </p:pic>
      <p:pic>
        <p:nvPicPr>
          <p:cNvPr id="7" name="Bilde 2"/>
          <p:cNvPicPr>
            <a:picLocks noChangeAspect="1"/>
          </p:cNvPicPr>
          <p:nvPr/>
        </p:nvPicPr>
        <p:blipFill>
          <a:blip r:embed="rId4"/>
          <a:stretch>
            <a:fillRect/>
          </a:stretch>
        </p:blipFill>
        <p:spPr>
          <a:xfrm>
            <a:off x="6323310" y="3275245"/>
            <a:ext cx="3554251" cy="3502441"/>
          </a:xfrm>
          <a:prstGeom prst="rect">
            <a:avLst/>
          </a:prstGeom>
        </p:spPr>
      </p:pic>
      <p:sp>
        <p:nvSpPr>
          <p:cNvPr id="8" name="Rectangle 7"/>
          <p:cNvSpPr/>
          <p:nvPr/>
        </p:nvSpPr>
        <p:spPr>
          <a:xfrm>
            <a:off x="6323310" y="3058831"/>
            <a:ext cx="4164677" cy="11391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Tekstboks 1"/>
          <p:cNvSpPr txBox="1"/>
          <p:nvPr/>
        </p:nvSpPr>
        <p:spPr>
          <a:xfrm>
            <a:off x="5315916" y="3820294"/>
            <a:ext cx="6196122" cy="369332"/>
          </a:xfrm>
          <a:prstGeom prst="rect">
            <a:avLst/>
          </a:prstGeom>
          <a:noFill/>
        </p:spPr>
        <p:txBody>
          <a:bodyPr wrap="square" rtlCol="0">
            <a:spAutoFit/>
          </a:bodyPr>
          <a:lstStyle/>
          <a:p>
            <a:r>
              <a:rPr lang="en-US" i="1" dirty="0">
                <a:solidFill>
                  <a:srgbClr val="090468"/>
                </a:solidFill>
              </a:rPr>
              <a:t>…referring to  </a:t>
            </a:r>
            <a:r>
              <a:rPr lang="en-US" i="1" dirty="0" err="1">
                <a:solidFill>
                  <a:srgbClr val="090468"/>
                </a:solidFill>
              </a:rPr>
              <a:t>IoSN</a:t>
            </a:r>
            <a:r>
              <a:rPr lang="en-US" i="1" dirty="0">
                <a:solidFill>
                  <a:srgbClr val="090468"/>
                </a:solidFill>
              </a:rPr>
              <a:t> 2040 capacities compared to the 2020  grid</a:t>
            </a:r>
            <a:endParaRPr lang="da-DK" dirty="0">
              <a:solidFill>
                <a:srgbClr val="090468"/>
              </a:solidFill>
            </a:endParaRPr>
          </a:p>
        </p:txBody>
      </p:sp>
      <p:sp>
        <p:nvSpPr>
          <p:cNvPr id="12" name="Tekstboks 8"/>
          <p:cNvSpPr txBox="1"/>
          <p:nvPr/>
        </p:nvSpPr>
        <p:spPr>
          <a:xfrm>
            <a:off x="4457013" y="3316937"/>
            <a:ext cx="2065758" cy="646331"/>
          </a:xfrm>
          <a:prstGeom prst="rect">
            <a:avLst/>
          </a:prstGeom>
          <a:noFill/>
        </p:spPr>
        <p:txBody>
          <a:bodyPr wrap="none" rtlCol="0">
            <a:spAutoFit/>
          </a:bodyPr>
          <a:lstStyle/>
          <a:p>
            <a:r>
              <a:rPr lang="da-DK" sz="3600" b="1" dirty="0" err="1">
                <a:solidFill>
                  <a:srgbClr val="090468"/>
                </a:solidFill>
              </a:rPr>
              <a:t>Benefits</a:t>
            </a:r>
            <a:r>
              <a:rPr lang="da-DK" sz="3600" b="1" dirty="0">
                <a:solidFill>
                  <a:srgbClr val="090468"/>
                </a:solidFill>
              </a:rPr>
              <a:t>…</a:t>
            </a:r>
          </a:p>
        </p:txBody>
      </p:sp>
      <p:sp>
        <p:nvSpPr>
          <p:cNvPr id="9" name="Pladsholder til indhold 2"/>
          <p:cNvSpPr>
            <a:spLocks noGrp="1"/>
          </p:cNvSpPr>
          <p:nvPr>
            <p:ph idx="1"/>
          </p:nvPr>
        </p:nvSpPr>
        <p:spPr>
          <a:xfrm>
            <a:off x="4457013" y="339954"/>
            <a:ext cx="7166517" cy="2723283"/>
          </a:xfrm>
        </p:spPr>
        <p:txBody>
          <a:bodyPr>
            <a:noAutofit/>
          </a:bodyPr>
          <a:lstStyle/>
          <a:p>
            <a:pPr lvl="0"/>
            <a:r>
              <a:rPr lang="en-US" sz="2000" dirty="0">
                <a:solidFill>
                  <a:srgbClr val="FF0000"/>
                </a:solidFill>
              </a:rPr>
              <a:t>Germany-Poland</a:t>
            </a:r>
          </a:p>
          <a:p>
            <a:pPr lvl="1"/>
            <a:r>
              <a:rPr lang="en-US" sz="1600" dirty="0"/>
              <a:t>increase market-integration</a:t>
            </a:r>
          </a:p>
          <a:p>
            <a:pPr lvl="1"/>
            <a:r>
              <a:rPr lang="en-US" sz="1600" dirty="0"/>
              <a:t>facilitate thermal decommissioning </a:t>
            </a:r>
            <a:endParaRPr lang="nb-NO" sz="1600" dirty="0"/>
          </a:p>
          <a:p>
            <a:pPr lvl="0"/>
            <a:r>
              <a:rPr lang="en-US" sz="2000" dirty="0">
                <a:solidFill>
                  <a:srgbClr val="FF0000"/>
                </a:solidFill>
              </a:rPr>
              <a:t>Sweden-Finland</a:t>
            </a:r>
          </a:p>
          <a:p>
            <a:pPr lvl="1"/>
            <a:r>
              <a:rPr lang="en-US" sz="1600" dirty="0"/>
              <a:t>increase Nordic market-integration </a:t>
            </a:r>
            <a:endParaRPr lang="nb-NO" sz="1600" dirty="0"/>
          </a:p>
          <a:p>
            <a:pPr lvl="0"/>
            <a:r>
              <a:rPr lang="en-US" sz="2000" dirty="0">
                <a:solidFill>
                  <a:srgbClr val="FF0000"/>
                </a:solidFill>
              </a:rPr>
              <a:t>Norway-Denmark</a:t>
            </a:r>
          </a:p>
          <a:p>
            <a:pPr lvl="1"/>
            <a:r>
              <a:rPr lang="en-US" sz="1600" dirty="0"/>
              <a:t>lower price-differences</a:t>
            </a:r>
          </a:p>
          <a:p>
            <a:pPr lvl="1"/>
            <a:r>
              <a:rPr lang="en-US" sz="1600" dirty="0"/>
              <a:t>increase Danish security of supply </a:t>
            </a:r>
            <a:br>
              <a:rPr lang="en-US" sz="1600" dirty="0"/>
            </a:br>
            <a:endParaRPr lang="nb-NO" sz="1600" dirty="0"/>
          </a:p>
        </p:txBody>
      </p:sp>
      <p:sp>
        <p:nvSpPr>
          <p:cNvPr id="3" name="Rectangle 2"/>
          <p:cNvSpPr/>
          <p:nvPr/>
        </p:nvSpPr>
        <p:spPr>
          <a:xfrm>
            <a:off x="8299907" y="346724"/>
            <a:ext cx="3691757" cy="2739211"/>
          </a:xfrm>
          <a:prstGeom prst="rect">
            <a:avLst/>
          </a:prstGeom>
        </p:spPr>
        <p:txBody>
          <a:bodyPr wrap="square">
            <a:spAutoFit/>
          </a:bodyPr>
          <a:lstStyle/>
          <a:p>
            <a:pPr lvl="0"/>
            <a:r>
              <a:rPr lang="en-US" sz="2000" dirty="0">
                <a:solidFill>
                  <a:srgbClr val="FF0000"/>
                </a:solidFill>
              </a:rPr>
              <a:t>Sweden/Denmark-Germany</a:t>
            </a:r>
          </a:p>
          <a:p>
            <a:pPr lvl="1"/>
            <a:r>
              <a:rPr lang="en-US" sz="1600" dirty="0"/>
              <a:t>lower price-differences</a:t>
            </a:r>
          </a:p>
          <a:p>
            <a:pPr lvl="1"/>
            <a:r>
              <a:rPr lang="en-US" sz="1600" dirty="0"/>
              <a:t>optimize RES-generation(hydro/wind) </a:t>
            </a:r>
            <a:br>
              <a:rPr lang="en-US" sz="1600" dirty="0"/>
            </a:br>
            <a:endParaRPr lang="nb-NO" sz="1600" dirty="0"/>
          </a:p>
          <a:p>
            <a:r>
              <a:rPr lang="en-US" sz="2000" dirty="0">
                <a:solidFill>
                  <a:srgbClr val="FF0000"/>
                </a:solidFill>
              </a:rPr>
              <a:t>Poland-the Baltics </a:t>
            </a:r>
            <a:r>
              <a:rPr lang="en-US" sz="2000" dirty="0"/>
              <a:t>and </a:t>
            </a:r>
            <a:r>
              <a:rPr lang="en-US" sz="2000" dirty="0">
                <a:solidFill>
                  <a:srgbClr val="FF0000"/>
                </a:solidFill>
              </a:rPr>
              <a:t>internal in the Baltics</a:t>
            </a:r>
          </a:p>
          <a:p>
            <a:pPr lvl="1"/>
            <a:r>
              <a:rPr lang="en-US" sz="1600" dirty="0"/>
              <a:t>increase market-integration</a:t>
            </a:r>
          </a:p>
          <a:p>
            <a:pPr lvl="1"/>
            <a:r>
              <a:rPr lang="en-US" sz="1600" dirty="0"/>
              <a:t>increase security of supply for the Baltics</a:t>
            </a:r>
          </a:p>
        </p:txBody>
      </p:sp>
    </p:spTree>
    <p:extLst>
      <p:ext uri="{BB962C8B-B14F-4D97-AF65-F5344CB8AC3E}">
        <p14:creationId xmlns:p14="http://schemas.microsoft.com/office/powerpoint/2010/main" val="17707987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7687" y="6329363"/>
            <a:ext cx="5238750" cy="504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kstboks 5"/>
          <p:cNvSpPr txBox="1"/>
          <p:nvPr/>
        </p:nvSpPr>
        <p:spPr>
          <a:xfrm>
            <a:off x="1804858" y="211239"/>
            <a:ext cx="4069447" cy="646331"/>
          </a:xfrm>
          <a:prstGeom prst="rect">
            <a:avLst/>
          </a:prstGeom>
          <a:noFill/>
        </p:spPr>
        <p:txBody>
          <a:bodyPr wrap="none" rtlCol="0">
            <a:spAutoFit/>
          </a:bodyPr>
          <a:lstStyle/>
          <a:p>
            <a:r>
              <a:rPr lang="da-DK" sz="3600" b="1" dirty="0" err="1">
                <a:solidFill>
                  <a:srgbClr val="090468"/>
                </a:solidFill>
              </a:rPr>
              <a:t>Promoted</a:t>
            </a:r>
            <a:r>
              <a:rPr lang="da-DK" sz="3600" b="1" dirty="0">
                <a:solidFill>
                  <a:srgbClr val="090468"/>
                </a:solidFill>
              </a:rPr>
              <a:t> Projects…</a:t>
            </a:r>
          </a:p>
        </p:txBody>
      </p:sp>
      <p:pic>
        <p:nvPicPr>
          <p:cNvPr id="7" name="Picture 6">
            <a:extLst>
              <a:ext uri="{FF2B5EF4-FFF2-40B4-BE49-F238E27FC236}">
                <a16:creationId xmlns:a16="http://schemas.microsoft.com/office/drawing/2014/main" id="{A5CCF933-A203-417E-8AD9-91D19B64410B}"/>
              </a:ext>
            </a:extLst>
          </p:cNvPr>
          <p:cNvPicPr>
            <a:picLocks noChangeAspect="1"/>
          </p:cNvPicPr>
          <p:nvPr/>
        </p:nvPicPr>
        <p:blipFill rotWithShape="1">
          <a:blip r:embed="rId3">
            <a:extLst>
              <a:ext uri="{28A0092B-C50C-407E-A947-70E740481C1C}">
                <a14:useLocalDpi xmlns:a14="http://schemas.microsoft.com/office/drawing/2010/main" val="0"/>
              </a:ext>
            </a:extLst>
          </a:blip>
          <a:srcRect l="34323" t="5332" r="13192" b="41092"/>
          <a:stretch/>
        </p:blipFill>
        <p:spPr>
          <a:xfrm>
            <a:off x="3429913" y="779842"/>
            <a:ext cx="5436524" cy="5549521"/>
          </a:xfrm>
          <a:prstGeom prst="rect">
            <a:avLst/>
          </a:prstGeom>
        </p:spPr>
      </p:pic>
      <p:sp>
        <p:nvSpPr>
          <p:cNvPr id="4" name="Tekstboks 3"/>
          <p:cNvSpPr txBox="1"/>
          <p:nvPr/>
        </p:nvSpPr>
        <p:spPr>
          <a:xfrm>
            <a:off x="1804858" y="935299"/>
            <a:ext cx="5719232" cy="1200329"/>
          </a:xfrm>
          <a:prstGeom prst="rect">
            <a:avLst/>
          </a:prstGeom>
          <a:noFill/>
        </p:spPr>
        <p:txBody>
          <a:bodyPr wrap="square" rtlCol="0">
            <a:spAutoFit/>
          </a:bodyPr>
          <a:lstStyle/>
          <a:p>
            <a:r>
              <a:rPr lang="da-DK" sz="2400" dirty="0">
                <a:solidFill>
                  <a:srgbClr val="002060"/>
                </a:solidFill>
              </a:rPr>
              <a:t>.. </a:t>
            </a:r>
            <a:r>
              <a:rPr lang="da-DK" sz="2400" dirty="0" err="1">
                <a:solidFill>
                  <a:srgbClr val="002060"/>
                </a:solidFill>
              </a:rPr>
              <a:t>which</a:t>
            </a:r>
            <a:r>
              <a:rPr lang="da-DK" sz="2400" dirty="0">
                <a:solidFill>
                  <a:srgbClr val="002060"/>
                </a:solidFill>
              </a:rPr>
              <a:t> </a:t>
            </a:r>
            <a:r>
              <a:rPr lang="da-DK" sz="2400" dirty="0" err="1">
                <a:solidFill>
                  <a:srgbClr val="002060"/>
                </a:solidFill>
              </a:rPr>
              <a:t>will</a:t>
            </a:r>
            <a:r>
              <a:rPr lang="da-DK" sz="2400" dirty="0">
                <a:solidFill>
                  <a:srgbClr val="002060"/>
                </a:solidFill>
              </a:rPr>
              <a:t> </a:t>
            </a:r>
            <a:r>
              <a:rPr lang="da-DK" sz="2400" dirty="0" err="1">
                <a:solidFill>
                  <a:srgbClr val="002060"/>
                </a:solidFill>
              </a:rPr>
              <a:t>be</a:t>
            </a:r>
            <a:r>
              <a:rPr lang="da-DK" sz="2400" dirty="0">
                <a:solidFill>
                  <a:srgbClr val="002060"/>
                </a:solidFill>
              </a:rPr>
              <a:t> </a:t>
            </a:r>
            <a:r>
              <a:rPr lang="da-DK" sz="2400" dirty="0" err="1">
                <a:solidFill>
                  <a:srgbClr val="002060"/>
                </a:solidFill>
              </a:rPr>
              <a:t>analysed</a:t>
            </a:r>
            <a:r>
              <a:rPr lang="da-DK" sz="2400" dirty="0">
                <a:solidFill>
                  <a:srgbClr val="002060"/>
                </a:solidFill>
              </a:rPr>
              <a:t> </a:t>
            </a:r>
            <a:br>
              <a:rPr lang="da-DK" sz="2400" dirty="0">
                <a:solidFill>
                  <a:srgbClr val="002060"/>
                </a:solidFill>
              </a:rPr>
            </a:br>
            <a:r>
              <a:rPr lang="da-DK" sz="2400" dirty="0">
                <a:solidFill>
                  <a:srgbClr val="002060"/>
                </a:solidFill>
              </a:rPr>
              <a:t>      with CBA </a:t>
            </a:r>
            <a:r>
              <a:rPr lang="da-DK" sz="2400" dirty="0" err="1">
                <a:solidFill>
                  <a:srgbClr val="002060"/>
                </a:solidFill>
              </a:rPr>
              <a:t>methodology</a:t>
            </a:r>
            <a:r>
              <a:rPr lang="da-DK" sz="2400" dirty="0">
                <a:solidFill>
                  <a:srgbClr val="002060"/>
                </a:solidFill>
              </a:rPr>
              <a:t> </a:t>
            </a:r>
          </a:p>
          <a:p>
            <a:r>
              <a:rPr lang="da-DK" sz="2400" dirty="0">
                <a:solidFill>
                  <a:srgbClr val="002060"/>
                </a:solidFill>
              </a:rPr>
              <a:t>      in  TYNDP18</a:t>
            </a:r>
          </a:p>
        </p:txBody>
      </p:sp>
      <p:sp>
        <p:nvSpPr>
          <p:cNvPr id="13" name="Tekstboks 9"/>
          <p:cNvSpPr txBox="1"/>
          <p:nvPr/>
        </p:nvSpPr>
        <p:spPr>
          <a:xfrm>
            <a:off x="0" y="6211669"/>
            <a:ext cx="3039871" cy="646331"/>
          </a:xfrm>
          <a:prstGeom prst="rect">
            <a:avLst/>
          </a:prstGeom>
          <a:noFill/>
        </p:spPr>
        <p:txBody>
          <a:bodyPr wrap="none" rtlCol="0">
            <a:spAutoFit/>
          </a:bodyPr>
          <a:lstStyle/>
          <a:p>
            <a:r>
              <a:rPr lang="da-DK" dirty="0">
                <a:solidFill>
                  <a:srgbClr val="4472C4">
                    <a:lumMod val="75000"/>
                  </a:srgbClr>
                </a:solidFill>
              </a:rPr>
              <a:t>RGBS </a:t>
            </a:r>
            <a:r>
              <a:rPr lang="da-DK" dirty="0" err="1">
                <a:solidFill>
                  <a:srgbClr val="4472C4">
                    <a:lumMod val="75000"/>
                  </a:srgbClr>
                </a:solidFill>
              </a:rPr>
              <a:t>RegIP</a:t>
            </a:r>
            <a:r>
              <a:rPr lang="da-DK" dirty="0">
                <a:solidFill>
                  <a:srgbClr val="4472C4">
                    <a:lumMod val="75000"/>
                  </a:srgbClr>
                </a:solidFill>
              </a:rPr>
              <a:t>   -&gt;    online </a:t>
            </a:r>
            <a:r>
              <a:rPr lang="da-DK" dirty="0" err="1">
                <a:solidFill>
                  <a:srgbClr val="4472C4">
                    <a:lumMod val="75000"/>
                  </a:srgbClr>
                </a:solidFill>
              </a:rPr>
              <a:t>map</a:t>
            </a:r>
            <a:r>
              <a:rPr lang="da-DK" dirty="0">
                <a:solidFill>
                  <a:srgbClr val="4472C4">
                    <a:lumMod val="75000"/>
                  </a:srgbClr>
                </a:solidFill>
              </a:rPr>
              <a:t>:  </a:t>
            </a:r>
          </a:p>
          <a:p>
            <a:r>
              <a:rPr lang="da-DK" dirty="0">
                <a:solidFill>
                  <a:srgbClr val="4472C4">
                    <a:lumMod val="75000"/>
                  </a:srgbClr>
                </a:solidFill>
              </a:rPr>
              <a:t>http://tyndp.entsoe.eu/map/</a:t>
            </a:r>
          </a:p>
        </p:txBody>
      </p:sp>
    </p:spTree>
    <p:extLst>
      <p:ext uri="{BB962C8B-B14F-4D97-AF65-F5344CB8AC3E}">
        <p14:creationId xmlns:p14="http://schemas.microsoft.com/office/powerpoint/2010/main" val="31655431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D4E6D71C-ACD7-49D2-9689-F9C4024FAC38}" type="slidenum">
              <a:rPr lang="en-IE" smtClean="0">
                <a:solidFill>
                  <a:srgbClr val="3F3F3F">
                    <a:lumMod val="75000"/>
                    <a:lumOff val="25000"/>
                  </a:srgbClr>
                </a:solidFill>
              </a:rPr>
              <a:pPr/>
              <a:t>43</a:t>
            </a:fld>
            <a:endParaRPr lang="en-IE" dirty="0">
              <a:solidFill>
                <a:srgbClr val="3F3F3F">
                  <a:lumMod val="75000"/>
                  <a:lumOff val="25000"/>
                </a:srgbClr>
              </a:solidFill>
            </a:endParaRPr>
          </a:p>
        </p:txBody>
      </p:sp>
      <p:sp>
        <p:nvSpPr>
          <p:cNvPr id="4" name="Title 12"/>
          <p:cNvSpPr txBox="1">
            <a:spLocks/>
          </p:cNvSpPr>
          <p:nvPr/>
        </p:nvSpPr>
        <p:spPr>
          <a:xfrm>
            <a:off x="1784495" y="3745544"/>
            <a:ext cx="8753895" cy="1470288"/>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6600" b="1" kern="1200">
                <a:solidFill>
                  <a:schemeClr val="bg1"/>
                </a:solidFill>
                <a:latin typeface="Century Gothic" panose="020B0502020202020204" pitchFamily="34" charset="0"/>
                <a:ea typeface="+mj-ea"/>
                <a:cs typeface="+mj-cs"/>
              </a:defRPr>
            </a:lvl1pPr>
          </a:lstStyle>
          <a:p>
            <a:endParaRPr lang="en-GB" sz="4000" dirty="0"/>
          </a:p>
        </p:txBody>
      </p:sp>
      <p:sp>
        <p:nvSpPr>
          <p:cNvPr id="5" name="Title 12"/>
          <p:cNvSpPr txBox="1">
            <a:spLocks/>
          </p:cNvSpPr>
          <p:nvPr/>
        </p:nvSpPr>
        <p:spPr>
          <a:xfrm>
            <a:off x="640915" y="3307134"/>
            <a:ext cx="10947748" cy="1470288"/>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6600" b="1" kern="1200">
                <a:solidFill>
                  <a:schemeClr val="bg1"/>
                </a:solidFill>
                <a:latin typeface="Century Gothic" panose="020B0502020202020204" pitchFamily="34" charset="0"/>
                <a:ea typeface="+mj-ea"/>
                <a:cs typeface="+mj-cs"/>
              </a:defRPr>
            </a:lvl1pPr>
          </a:lstStyle>
          <a:p>
            <a:endParaRPr lang="en-GB" sz="4000" i="1" dirty="0"/>
          </a:p>
        </p:txBody>
      </p:sp>
      <p:sp>
        <p:nvSpPr>
          <p:cNvPr id="3" name="Titolo 2"/>
          <p:cNvSpPr>
            <a:spLocks noGrp="1"/>
          </p:cNvSpPr>
          <p:nvPr>
            <p:ph type="title"/>
          </p:nvPr>
        </p:nvSpPr>
        <p:spPr/>
        <p:txBody>
          <a:bodyPr/>
          <a:lstStyle/>
          <a:p>
            <a:r>
              <a:rPr lang="it-IT" dirty="0" err="1"/>
              <a:t>Thank</a:t>
            </a:r>
            <a:r>
              <a:rPr lang="it-IT" dirty="0"/>
              <a:t> </a:t>
            </a:r>
            <a:r>
              <a:rPr lang="it-IT" dirty="0" err="1"/>
              <a:t>you</a:t>
            </a:r>
            <a:r>
              <a:rPr lang="it-IT" dirty="0"/>
              <a:t> for </a:t>
            </a:r>
            <a:r>
              <a:rPr lang="it-IT" dirty="0" err="1"/>
              <a:t>attention</a:t>
            </a:r>
            <a:endParaRPr lang="it-IT" dirty="0"/>
          </a:p>
        </p:txBody>
      </p:sp>
      <p:sp>
        <p:nvSpPr>
          <p:cNvPr id="7" name="Title 12"/>
          <p:cNvSpPr txBox="1">
            <a:spLocks/>
          </p:cNvSpPr>
          <p:nvPr/>
        </p:nvSpPr>
        <p:spPr>
          <a:xfrm>
            <a:off x="651421" y="5256858"/>
            <a:ext cx="10947748" cy="1470288"/>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6600" b="1" kern="1200">
                <a:solidFill>
                  <a:schemeClr val="bg1"/>
                </a:solidFill>
                <a:latin typeface="Century Gothic" panose="020B0502020202020204" pitchFamily="34" charset="0"/>
                <a:ea typeface="+mj-ea"/>
                <a:cs typeface="+mj-cs"/>
              </a:defRPr>
            </a:lvl1pPr>
          </a:lstStyle>
          <a:p>
            <a:endParaRPr lang="en-GB" sz="2000" b="0" i="1" dirty="0"/>
          </a:p>
        </p:txBody>
      </p:sp>
    </p:spTree>
    <p:extLst>
      <p:ext uri="{BB962C8B-B14F-4D97-AF65-F5344CB8AC3E}">
        <p14:creationId xmlns:p14="http://schemas.microsoft.com/office/powerpoint/2010/main" val="4790291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8" name="Content Placeholder 4">
            <a:extLst>
              <a:ext uri="{FF2B5EF4-FFF2-40B4-BE49-F238E27FC236}">
                <a16:creationId xmlns:a16="http://schemas.microsoft.com/office/drawing/2014/main" id="{195FA5DF-8893-4B3A-A3D5-A27D3C71411D}"/>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t="37046" b="23156"/>
          <a:stretch/>
        </p:blipFill>
        <p:spPr>
          <a:xfrm>
            <a:off x="-1" y="10"/>
            <a:ext cx="12192000" cy="6857990"/>
          </a:xfrm>
          <a:prstGeom prst="rect">
            <a:avLst/>
          </a:prstGeom>
        </p:spPr>
      </p:pic>
      <p:sp>
        <p:nvSpPr>
          <p:cNvPr id="2" name="Title 1">
            <a:extLst>
              <a:ext uri="{FF2B5EF4-FFF2-40B4-BE49-F238E27FC236}">
                <a16:creationId xmlns:a16="http://schemas.microsoft.com/office/drawing/2014/main" id="{63A5D0CF-EB27-4230-913B-AB63854B4DE0}"/>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6000" dirty="0">
                <a:solidFill>
                  <a:srgbClr val="FFFFFF"/>
                </a:solidFill>
              </a:rPr>
              <a:t>CSE</a:t>
            </a:r>
          </a:p>
        </p:txBody>
      </p:sp>
      <p:sp>
        <p:nvSpPr>
          <p:cNvPr id="10" name="Content Placeholder 9"/>
          <p:cNvSpPr>
            <a:spLocks noGrp="1"/>
          </p:cNvSpPr>
          <p:nvPr>
            <p:ph idx="1"/>
          </p:nvPr>
        </p:nvSpPr>
        <p:spPr>
          <a:xfrm>
            <a:off x="1524000" y="4159404"/>
            <a:ext cx="9144000" cy="1098395"/>
          </a:xfrm>
        </p:spPr>
        <p:txBody>
          <a:bodyPr vert="horz" lIns="91440" tIns="45720" rIns="91440" bIns="45720" rtlCol="0">
            <a:normAutofit/>
          </a:bodyPr>
          <a:lstStyle/>
          <a:p>
            <a:pPr marL="0" indent="0" algn="ctr">
              <a:buNone/>
            </a:pPr>
            <a:r>
              <a:rPr lang="en-US" sz="2400" dirty="0">
                <a:solidFill>
                  <a:srgbClr val="FFFFFF"/>
                </a:solidFill>
              </a:rPr>
              <a:t>Nebojsa </a:t>
            </a:r>
            <a:r>
              <a:rPr lang="en-US" sz="2400" dirty="0" err="1">
                <a:solidFill>
                  <a:srgbClr val="FFFFFF"/>
                </a:solidFill>
              </a:rPr>
              <a:t>Vucinic</a:t>
            </a:r>
            <a:endParaRPr lang="en-US" sz="2400" dirty="0">
              <a:solidFill>
                <a:srgbClr val="FFFFFF"/>
              </a:solidFill>
            </a:endParaRPr>
          </a:p>
          <a:p>
            <a:pPr marL="0" indent="0" algn="ctr">
              <a:buNone/>
            </a:pPr>
            <a:r>
              <a:rPr lang="en-US" sz="2400" dirty="0" err="1">
                <a:solidFill>
                  <a:srgbClr val="FFFFFF"/>
                </a:solidFill>
              </a:rPr>
              <a:t>Convenor</a:t>
            </a:r>
            <a:r>
              <a:rPr lang="en-US" sz="2400" dirty="0">
                <a:solidFill>
                  <a:srgbClr val="FFFFFF"/>
                </a:solidFill>
              </a:rPr>
              <a:t> RG Continental South East</a:t>
            </a:r>
          </a:p>
          <a:p>
            <a:pPr marL="0" indent="0" algn="ctr">
              <a:buNone/>
            </a:pPr>
            <a:endParaRPr lang="en-US" sz="2400" dirty="0">
              <a:solidFill>
                <a:srgbClr val="FFFFFF"/>
              </a:solidFill>
            </a:endParaRPr>
          </a:p>
        </p:txBody>
      </p:sp>
      <p:sp>
        <p:nvSpPr>
          <p:cNvPr id="7" name="Rectangle 6">
            <a:extLst>
              <a:ext uri="{FF2B5EF4-FFF2-40B4-BE49-F238E27FC236}">
                <a16:creationId xmlns:a16="http://schemas.microsoft.com/office/drawing/2014/main" id="{85FB59BC-44F8-4E0F-A83E-82C913B71F34}"/>
              </a:ext>
            </a:extLst>
          </p:cNvPr>
          <p:cNvSpPr/>
          <p:nvPr/>
        </p:nvSpPr>
        <p:spPr>
          <a:xfrm>
            <a:off x="7231380" y="3685541"/>
            <a:ext cx="482600" cy="507999"/>
          </a:xfrm>
          <a:prstGeom prst="rect">
            <a:avLst/>
          </a:prstGeom>
          <a:solidFill>
            <a:srgbClr val="566126"/>
          </a:solidFill>
          <a:ln>
            <a:solidFill>
              <a:srgbClr val="5661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5">
            <a:extLst>
              <a:ext uri="{FF2B5EF4-FFF2-40B4-BE49-F238E27FC236}">
                <a16:creationId xmlns:a16="http://schemas.microsoft.com/office/drawing/2014/main" id="{E7E35477-1953-4681-9B9A-C7847601E43E}"/>
              </a:ext>
            </a:extLst>
          </p:cNvPr>
          <p:cNvSpPr/>
          <p:nvPr/>
        </p:nvSpPr>
        <p:spPr>
          <a:xfrm>
            <a:off x="7212330" y="3787014"/>
            <a:ext cx="478163" cy="470661"/>
          </a:xfrm>
          <a:custGeom>
            <a:avLst/>
            <a:gdLst>
              <a:gd name="connsiteX0" fmla="*/ 0 w 478163"/>
              <a:gd name="connsiteY0" fmla="*/ 202056 h 470661"/>
              <a:gd name="connsiteX1" fmla="*/ 45720 w 478163"/>
              <a:gd name="connsiteY1" fmla="*/ 181101 h 470661"/>
              <a:gd name="connsiteX2" fmla="*/ 30480 w 478163"/>
              <a:gd name="connsiteY2" fmla="*/ 152526 h 470661"/>
              <a:gd name="connsiteX3" fmla="*/ 70485 w 478163"/>
              <a:gd name="connsiteY3" fmla="*/ 118236 h 470661"/>
              <a:gd name="connsiteX4" fmla="*/ 106680 w 478163"/>
              <a:gd name="connsiteY4" fmla="*/ 83946 h 470661"/>
              <a:gd name="connsiteX5" fmla="*/ 83820 w 478163"/>
              <a:gd name="connsiteY5" fmla="*/ 36321 h 470661"/>
              <a:gd name="connsiteX6" fmla="*/ 106680 w 478163"/>
              <a:gd name="connsiteY6" fmla="*/ 21081 h 470661"/>
              <a:gd name="connsiteX7" fmla="*/ 129540 w 478163"/>
              <a:gd name="connsiteY7" fmla="*/ 126 h 470661"/>
              <a:gd name="connsiteX8" fmla="*/ 171450 w 478163"/>
              <a:gd name="connsiteY8" fmla="*/ 13461 h 470661"/>
              <a:gd name="connsiteX9" fmla="*/ 167640 w 478163"/>
              <a:gd name="connsiteY9" fmla="*/ 36321 h 470661"/>
              <a:gd name="connsiteX10" fmla="*/ 236220 w 478163"/>
              <a:gd name="connsiteY10" fmla="*/ 78231 h 470661"/>
              <a:gd name="connsiteX11" fmla="*/ 245745 w 478163"/>
              <a:gd name="connsiteY11" fmla="*/ 78231 h 470661"/>
              <a:gd name="connsiteX12" fmla="*/ 264795 w 478163"/>
              <a:gd name="connsiteY12" fmla="*/ 127761 h 470661"/>
              <a:gd name="connsiteX13" fmla="*/ 293370 w 478163"/>
              <a:gd name="connsiteY13" fmla="*/ 125856 h 470661"/>
              <a:gd name="connsiteX14" fmla="*/ 297180 w 478163"/>
              <a:gd name="connsiteY14" fmla="*/ 165861 h 470661"/>
              <a:gd name="connsiteX15" fmla="*/ 352425 w 478163"/>
              <a:gd name="connsiteY15" fmla="*/ 184911 h 470661"/>
              <a:gd name="connsiteX16" fmla="*/ 350520 w 478163"/>
              <a:gd name="connsiteY16" fmla="*/ 240156 h 470661"/>
              <a:gd name="connsiteX17" fmla="*/ 409575 w 478163"/>
              <a:gd name="connsiteY17" fmla="*/ 245871 h 470661"/>
              <a:gd name="connsiteX18" fmla="*/ 434340 w 478163"/>
              <a:gd name="connsiteY18" fmla="*/ 276351 h 470661"/>
              <a:gd name="connsiteX19" fmla="*/ 462915 w 478163"/>
              <a:gd name="connsiteY19" fmla="*/ 261111 h 470661"/>
              <a:gd name="connsiteX20" fmla="*/ 478155 w 478163"/>
              <a:gd name="connsiteY20" fmla="*/ 285876 h 470661"/>
              <a:gd name="connsiteX21" fmla="*/ 461010 w 478163"/>
              <a:gd name="connsiteY21" fmla="*/ 318261 h 470661"/>
              <a:gd name="connsiteX22" fmla="*/ 432435 w 478163"/>
              <a:gd name="connsiteY22" fmla="*/ 377316 h 470661"/>
              <a:gd name="connsiteX23" fmla="*/ 424815 w 478163"/>
              <a:gd name="connsiteY23" fmla="*/ 415416 h 470661"/>
              <a:gd name="connsiteX24" fmla="*/ 384810 w 478163"/>
              <a:gd name="connsiteY24" fmla="*/ 423036 h 470661"/>
              <a:gd name="connsiteX25" fmla="*/ 413385 w 478163"/>
              <a:gd name="connsiteY25" fmla="*/ 470661 h 470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78163" h="470661">
                <a:moveTo>
                  <a:pt x="0" y="202056"/>
                </a:moveTo>
                <a:cubicBezTo>
                  <a:pt x="20320" y="195706"/>
                  <a:pt x="40640" y="189356"/>
                  <a:pt x="45720" y="181101"/>
                </a:cubicBezTo>
                <a:cubicBezTo>
                  <a:pt x="50800" y="172846"/>
                  <a:pt x="26353" y="163003"/>
                  <a:pt x="30480" y="152526"/>
                </a:cubicBezTo>
                <a:cubicBezTo>
                  <a:pt x="34608" y="142048"/>
                  <a:pt x="57785" y="129666"/>
                  <a:pt x="70485" y="118236"/>
                </a:cubicBezTo>
                <a:cubicBezTo>
                  <a:pt x="83185" y="106806"/>
                  <a:pt x="104458" y="97598"/>
                  <a:pt x="106680" y="83946"/>
                </a:cubicBezTo>
                <a:cubicBezTo>
                  <a:pt x="108902" y="70294"/>
                  <a:pt x="83820" y="46798"/>
                  <a:pt x="83820" y="36321"/>
                </a:cubicBezTo>
                <a:cubicBezTo>
                  <a:pt x="83820" y="25844"/>
                  <a:pt x="99060" y="27113"/>
                  <a:pt x="106680" y="21081"/>
                </a:cubicBezTo>
                <a:cubicBezTo>
                  <a:pt x="114300" y="15049"/>
                  <a:pt x="118745" y="1396"/>
                  <a:pt x="129540" y="126"/>
                </a:cubicBezTo>
                <a:cubicBezTo>
                  <a:pt x="140335" y="-1144"/>
                  <a:pt x="165100" y="7428"/>
                  <a:pt x="171450" y="13461"/>
                </a:cubicBezTo>
                <a:cubicBezTo>
                  <a:pt x="177800" y="19494"/>
                  <a:pt x="156845" y="25526"/>
                  <a:pt x="167640" y="36321"/>
                </a:cubicBezTo>
                <a:cubicBezTo>
                  <a:pt x="178435" y="47116"/>
                  <a:pt x="223203" y="71246"/>
                  <a:pt x="236220" y="78231"/>
                </a:cubicBezTo>
                <a:cubicBezTo>
                  <a:pt x="249237" y="85216"/>
                  <a:pt x="240983" y="69976"/>
                  <a:pt x="245745" y="78231"/>
                </a:cubicBezTo>
                <a:cubicBezTo>
                  <a:pt x="250507" y="86486"/>
                  <a:pt x="256858" y="119824"/>
                  <a:pt x="264795" y="127761"/>
                </a:cubicBezTo>
                <a:cubicBezTo>
                  <a:pt x="272732" y="135698"/>
                  <a:pt x="287973" y="119506"/>
                  <a:pt x="293370" y="125856"/>
                </a:cubicBezTo>
                <a:cubicBezTo>
                  <a:pt x="298767" y="132206"/>
                  <a:pt x="287338" y="156019"/>
                  <a:pt x="297180" y="165861"/>
                </a:cubicBezTo>
                <a:cubicBezTo>
                  <a:pt x="307022" y="175703"/>
                  <a:pt x="343535" y="172529"/>
                  <a:pt x="352425" y="184911"/>
                </a:cubicBezTo>
                <a:cubicBezTo>
                  <a:pt x="361315" y="197293"/>
                  <a:pt x="340995" y="229996"/>
                  <a:pt x="350520" y="240156"/>
                </a:cubicBezTo>
                <a:cubicBezTo>
                  <a:pt x="360045" y="250316"/>
                  <a:pt x="395605" y="239839"/>
                  <a:pt x="409575" y="245871"/>
                </a:cubicBezTo>
                <a:cubicBezTo>
                  <a:pt x="423545" y="251903"/>
                  <a:pt x="425450" y="273811"/>
                  <a:pt x="434340" y="276351"/>
                </a:cubicBezTo>
                <a:cubicBezTo>
                  <a:pt x="443230" y="278891"/>
                  <a:pt x="455613" y="259524"/>
                  <a:pt x="462915" y="261111"/>
                </a:cubicBezTo>
                <a:cubicBezTo>
                  <a:pt x="470217" y="262698"/>
                  <a:pt x="478473" y="276351"/>
                  <a:pt x="478155" y="285876"/>
                </a:cubicBezTo>
                <a:cubicBezTo>
                  <a:pt x="477838" y="295401"/>
                  <a:pt x="468630" y="303021"/>
                  <a:pt x="461010" y="318261"/>
                </a:cubicBezTo>
                <a:cubicBezTo>
                  <a:pt x="453390" y="333501"/>
                  <a:pt x="438468" y="361124"/>
                  <a:pt x="432435" y="377316"/>
                </a:cubicBezTo>
                <a:cubicBezTo>
                  <a:pt x="426403" y="393509"/>
                  <a:pt x="432752" y="407796"/>
                  <a:pt x="424815" y="415416"/>
                </a:cubicBezTo>
                <a:cubicBezTo>
                  <a:pt x="416878" y="423036"/>
                  <a:pt x="386715" y="413829"/>
                  <a:pt x="384810" y="423036"/>
                </a:cubicBezTo>
                <a:cubicBezTo>
                  <a:pt x="382905" y="432243"/>
                  <a:pt x="422275" y="468756"/>
                  <a:pt x="413385" y="470661"/>
                </a:cubicBezTo>
              </a:path>
            </a:pathLst>
          </a:custGeom>
          <a:noFill/>
          <a:ln w="12700">
            <a:solidFill>
              <a:srgbClr val="0E0A2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5778409"/>
      </p:ext>
    </p:extLst>
  </p:cSld>
  <p:clrMapOvr>
    <a:overrideClrMapping bg1="dk1" tx1="lt1" bg2="dk2" tx2="lt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7504054" y="552172"/>
            <a:ext cx="4335517" cy="984885"/>
          </a:xfrm>
          <a:prstGeom prst="rect">
            <a:avLst/>
          </a:prstGeom>
        </p:spPr>
        <p:txBody>
          <a:bodyPr wrap="square">
            <a:spAutoFit/>
          </a:bodyPr>
          <a:lstStyle/>
          <a:p>
            <a:pPr>
              <a:spcBef>
                <a:spcPts val="600"/>
              </a:spcBef>
              <a:spcAft>
                <a:spcPts val="600"/>
              </a:spcAft>
            </a:pPr>
            <a:r>
              <a:rPr lang="en-US" sz="2000" dirty="0"/>
              <a:t>Regional Group </a:t>
            </a:r>
            <a:r>
              <a:rPr lang="en-US" sz="2000" u="sng" dirty="0"/>
              <a:t>Continental South East</a:t>
            </a:r>
            <a:r>
              <a:rPr lang="en-US" sz="2000" dirty="0"/>
              <a:t>: </a:t>
            </a:r>
            <a:br>
              <a:rPr lang="en-US" sz="2000" dirty="0"/>
            </a:br>
            <a:r>
              <a:rPr lang="en-US" dirty="0"/>
              <a:t>AL,BA,BG,HR,CY,GR,HU,IT, ME, MK, RS, RO and SI</a:t>
            </a:r>
            <a:r>
              <a:rPr lang="en-US" sz="2000" dirty="0"/>
              <a:t>.</a:t>
            </a:r>
            <a:endParaRPr lang="de-DE" sz="2000" dirty="0"/>
          </a:p>
        </p:txBody>
      </p:sp>
      <p:sp>
        <p:nvSpPr>
          <p:cNvPr id="6" name="Pladsholder til indhold 2"/>
          <p:cNvSpPr txBox="1">
            <a:spLocks/>
          </p:cNvSpPr>
          <p:nvPr/>
        </p:nvSpPr>
        <p:spPr>
          <a:xfrm>
            <a:off x="838200" y="1750742"/>
            <a:ext cx="7061483" cy="4731352"/>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Today, the grid in the CSE region (especially in the Balkan area) is rather sparse compared to the rest of the continent. This leads to insufficient transfer capacities; the increase of existing transfer capacities (both cross-border and internal) is a prerequisite for market integration. </a:t>
            </a:r>
            <a:endParaRPr lang="el-GR" dirty="0"/>
          </a:p>
          <a:p>
            <a:pPr marL="0" indent="0">
              <a:buNone/>
            </a:pPr>
            <a:r>
              <a:rPr lang="en-US" dirty="0"/>
              <a:t>The main challenges and drivers of transmission grid development in the region are:</a:t>
            </a:r>
            <a:endParaRPr lang="el-GR" dirty="0"/>
          </a:p>
          <a:p>
            <a:pPr lvl="0"/>
            <a:r>
              <a:rPr lang="en-US" dirty="0"/>
              <a:t>Increase of Transfer Capacities and Market Integration facilitation.</a:t>
            </a:r>
            <a:endParaRPr lang="el-GR" dirty="0"/>
          </a:p>
          <a:p>
            <a:pPr lvl="0"/>
            <a:r>
              <a:rPr lang="en-US" dirty="0"/>
              <a:t>Massive RES integration in order to achieve EU and National targets.</a:t>
            </a:r>
            <a:endParaRPr lang="el-GR" dirty="0"/>
          </a:p>
          <a:p>
            <a:pPr lvl="0"/>
            <a:r>
              <a:rPr lang="en-US" dirty="0"/>
              <a:t>Flexibility needs, especially for the countries with the highest RES penetration in the region.</a:t>
            </a:r>
            <a:endParaRPr lang="el-GR" dirty="0"/>
          </a:p>
          <a:p>
            <a:pPr lvl="0"/>
            <a:r>
              <a:rPr lang="en-US" dirty="0"/>
              <a:t>Extensions of ENTSO-E system to the East and South.</a:t>
            </a:r>
            <a:endParaRPr lang="el-GR" dirty="0"/>
          </a:p>
          <a:p>
            <a:r>
              <a:rPr lang="en-US" dirty="0"/>
              <a:t>These challenges are reflected in the planned projects and are confirmed by the system needs identified for 2040.</a:t>
            </a:r>
          </a:p>
        </p:txBody>
      </p:sp>
      <p:sp>
        <p:nvSpPr>
          <p:cNvPr id="7" name="Tekstboks 4"/>
          <p:cNvSpPr txBox="1">
            <a:spLocks noGrp="1"/>
          </p:cNvSpPr>
          <p:nvPr>
            <p:ph type="title"/>
          </p:nvPr>
        </p:nvSpPr>
        <p:spPr>
          <a:xfrm>
            <a:off x="838200" y="732441"/>
            <a:ext cx="5357108" cy="590931"/>
          </a:xfrm>
          <a:prstGeom prst="rect">
            <a:avLst/>
          </a:prstGeom>
          <a:noFill/>
        </p:spPr>
        <p:txBody>
          <a:bodyPr wrap="none" rtlCol="0">
            <a:spAutoFit/>
          </a:bodyPr>
          <a:lstStyle/>
          <a:p>
            <a:r>
              <a:rPr lang="da-DK" sz="3600" b="1" dirty="0">
                <a:solidFill>
                  <a:srgbClr val="090468"/>
                </a:solidFill>
              </a:rPr>
              <a:t>The Region’s key messages...</a:t>
            </a:r>
          </a:p>
        </p:txBody>
      </p:sp>
      <p:pic>
        <p:nvPicPr>
          <p:cNvPr id="8" name="Billede 6" descr="C:\Temp\RegIP covers\14659_ENTSO_RGCSE_2pp_Continental South East_AW04.jpg"/>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8273757" y="1817742"/>
            <a:ext cx="3101575" cy="4351338"/>
          </a:xfrm>
          <a:prstGeom prst="rect">
            <a:avLst/>
          </a:prstGeom>
          <a:noFill/>
          <a:ln>
            <a:noFill/>
          </a:ln>
        </p:spPr>
      </p:pic>
    </p:spTree>
    <p:extLst>
      <p:ext uri="{BB962C8B-B14F-4D97-AF65-F5344CB8AC3E}">
        <p14:creationId xmlns:p14="http://schemas.microsoft.com/office/powerpoint/2010/main" val="37612396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FBD9AC7-CAD3-444C-A1AA-66582A460AE5}"/>
              </a:ext>
            </a:extLst>
          </p:cNvPr>
          <p:cNvSpPr txBox="1">
            <a:spLocks/>
          </p:cNvSpPr>
          <p:nvPr/>
        </p:nvSpPr>
        <p:spPr>
          <a:xfrm>
            <a:off x="168671" y="1138"/>
            <a:ext cx="1106971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090468"/>
                </a:solidFill>
                <a:latin typeface="+mn-lt"/>
              </a:rPr>
              <a:t>Main challenge</a:t>
            </a:r>
            <a:r>
              <a:rPr lang="sk-SK" sz="3600" b="1" dirty="0">
                <a:solidFill>
                  <a:srgbClr val="090468"/>
                </a:solidFill>
                <a:latin typeface="+mn-lt"/>
              </a:rPr>
              <a:t>s</a:t>
            </a:r>
            <a:r>
              <a:rPr lang="en-US" sz="3600" b="1" dirty="0">
                <a:solidFill>
                  <a:srgbClr val="090468"/>
                </a:solidFill>
                <a:latin typeface="+mn-lt"/>
              </a:rPr>
              <a:t> of the Region </a:t>
            </a:r>
          </a:p>
        </p:txBody>
      </p:sp>
      <p:sp>
        <p:nvSpPr>
          <p:cNvPr id="5" name="Content Placeholder 2">
            <a:extLst>
              <a:ext uri="{FF2B5EF4-FFF2-40B4-BE49-F238E27FC236}">
                <a16:creationId xmlns:a16="http://schemas.microsoft.com/office/drawing/2014/main" id="{4AB7E09D-104D-49FA-AE57-CACFADBAF406}"/>
              </a:ext>
            </a:extLst>
          </p:cNvPr>
          <p:cNvSpPr txBox="1">
            <a:spLocks/>
          </p:cNvSpPr>
          <p:nvPr/>
        </p:nvSpPr>
        <p:spPr>
          <a:xfrm>
            <a:off x="168671" y="1896016"/>
            <a:ext cx="6312024" cy="3065969"/>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Enlarging the synchronously connected Europe</a:t>
            </a:r>
          </a:p>
          <a:p>
            <a:pPr lvl="1"/>
            <a:r>
              <a:rPr lang="en-US" dirty="0"/>
              <a:t>Ukrainian and Moldavian synchronous interconnection to Continental Europe Power System</a:t>
            </a:r>
          </a:p>
          <a:p>
            <a:pPr lvl="1"/>
            <a:r>
              <a:rPr lang="en-US" dirty="0"/>
              <a:t>Identified needs for increasing cross-border capacity with Turkey</a:t>
            </a:r>
          </a:p>
          <a:p>
            <a:r>
              <a:rPr lang="en-US" dirty="0"/>
              <a:t>Increasing cross-border capacity in non-EU countries </a:t>
            </a:r>
          </a:p>
          <a:p>
            <a:endParaRPr lang="en-US" dirty="0"/>
          </a:p>
        </p:txBody>
      </p:sp>
      <p:pic>
        <p:nvPicPr>
          <p:cNvPr id="3" name="Picture 2"/>
          <p:cNvPicPr>
            <a:picLocks noChangeAspect="1"/>
          </p:cNvPicPr>
          <p:nvPr/>
        </p:nvPicPr>
        <p:blipFill>
          <a:blip r:embed="rId2"/>
          <a:stretch>
            <a:fillRect/>
          </a:stretch>
        </p:blipFill>
        <p:spPr>
          <a:xfrm>
            <a:off x="6725790" y="1790030"/>
            <a:ext cx="5076825" cy="3638550"/>
          </a:xfrm>
          <a:prstGeom prst="rect">
            <a:avLst/>
          </a:prstGeom>
        </p:spPr>
      </p:pic>
    </p:spTree>
    <p:extLst>
      <p:ext uri="{BB962C8B-B14F-4D97-AF65-F5344CB8AC3E}">
        <p14:creationId xmlns:p14="http://schemas.microsoft.com/office/powerpoint/2010/main" val="41008228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txBox="1">
            <a:spLocks noGrp="1"/>
          </p:cNvSpPr>
          <p:nvPr>
            <p:ph type="title"/>
          </p:nvPr>
        </p:nvSpPr>
        <p:spPr>
          <a:prstGeom prst="rect">
            <a:avLst/>
          </a:prstGeom>
          <a:noFill/>
        </p:spPr>
        <p:txBody>
          <a:bodyPr wrap="none" rtlCol="0">
            <a:spAutoFit/>
          </a:bodyPr>
          <a:lstStyle/>
          <a:p>
            <a:r>
              <a:rPr lang="da-DK" sz="3600" b="1" dirty="0" err="1">
                <a:solidFill>
                  <a:srgbClr val="090468"/>
                </a:solidFill>
              </a:rPr>
              <a:t>Identified</a:t>
            </a:r>
            <a:r>
              <a:rPr lang="da-DK" sz="3600" b="1" dirty="0">
                <a:solidFill>
                  <a:srgbClr val="090468"/>
                </a:solidFill>
              </a:rPr>
              <a:t> </a:t>
            </a:r>
            <a:r>
              <a:rPr lang="da-DK" sz="3600" b="1" dirty="0" err="1">
                <a:solidFill>
                  <a:srgbClr val="090468"/>
                </a:solidFill>
              </a:rPr>
              <a:t>Needs</a:t>
            </a:r>
            <a:endParaRPr lang="da-DK" sz="3600" b="1" dirty="0">
              <a:solidFill>
                <a:srgbClr val="090468"/>
              </a:solidFill>
            </a:endParaRPr>
          </a:p>
        </p:txBody>
      </p:sp>
      <p:pic>
        <p:nvPicPr>
          <p:cNvPr id="5" name="Billede 8"/>
          <p:cNvPicPr>
            <a:picLocks noGrp="1"/>
          </p:cNvPicPr>
          <p:nvPr>
            <p:ph idx="1"/>
          </p:nvPr>
        </p:nvPicPr>
        <p:blipFill>
          <a:blip r:embed="rId2"/>
          <a:stretch>
            <a:fillRect/>
          </a:stretch>
        </p:blipFill>
        <p:spPr>
          <a:xfrm>
            <a:off x="473948" y="1439370"/>
            <a:ext cx="5694639" cy="4351338"/>
          </a:xfrm>
          <a:prstGeom prst="rect">
            <a:avLst/>
          </a:prstGeom>
        </p:spPr>
      </p:pic>
      <p:sp>
        <p:nvSpPr>
          <p:cNvPr id="7" name="TextBox 6"/>
          <p:cNvSpPr txBox="1"/>
          <p:nvPr/>
        </p:nvSpPr>
        <p:spPr>
          <a:xfrm>
            <a:off x="6511159" y="1442543"/>
            <a:ext cx="5297214" cy="2585323"/>
          </a:xfrm>
          <a:prstGeom prst="rect">
            <a:avLst/>
          </a:prstGeom>
          <a:noFill/>
        </p:spPr>
        <p:txBody>
          <a:bodyPr wrap="square" rtlCol="0">
            <a:spAutoFit/>
          </a:bodyPr>
          <a:lstStyle/>
          <a:p>
            <a:r>
              <a:rPr lang="en-US" dirty="0"/>
              <a:t>Strengthen the E-W and N-S axis by increasing transfer capacities in the respective borders in order to: </a:t>
            </a:r>
          </a:p>
          <a:p>
            <a:pPr marL="285750" indent="-285750">
              <a:buFont typeface="Arial" pitchFamily="34" charset="0"/>
              <a:buChar char="•"/>
            </a:pPr>
            <a:r>
              <a:rPr lang="en-US" dirty="0"/>
              <a:t>Cope with the assumed high RES penetration in TR, RO and GR</a:t>
            </a:r>
          </a:p>
          <a:p>
            <a:pPr marL="285750" indent="-285750">
              <a:buFont typeface="Arial" pitchFamily="34" charset="0"/>
              <a:buChar char="•"/>
            </a:pPr>
            <a:r>
              <a:rPr lang="en-US" dirty="0"/>
              <a:t>Cope with high transit power flows in the RS transmission network</a:t>
            </a:r>
          </a:p>
          <a:p>
            <a:pPr marL="285750" indent="-285750">
              <a:buFont typeface="Arial" pitchFamily="34" charset="0"/>
              <a:buChar char="•"/>
            </a:pPr>
            <a:r>
              <a:rPr lang="en-US" dirty="0"/>
              <a:t>Assist market integration in the Region</a:t>
            </a:r>
          </a:p>
          <a:p>
            <a:pPr marL="285750" indent="-285750">
              <a:buFont typeface="Arial" pitchFamily="34" charset="0"/>
              <a:buChar char="•"/>
            </a:pPr>
            <a:endParaRPr lang="en-US" dirty="0"/>
          </a:p>
          <a:p>
            <a:pPr marL="285750" indent="-285750">
              <a:buFont typeface="Arial" pitchFamily="34" charset="0"/>
              <a:buChar char="•"/>
            </a:pPr>
            <a:endParaRPr lang="en-US" dirty="0"/>
          </a:p>
        </p:txBody>
      </p:sp>
    </p:spTree>
    <p:extLst>
      <p:ext uri="{BB962C8B-B14F-4D97-AF65-F5344CB8AC3E}">
        <p14:creationId xmlns:p14="http://schemas.microsoft.com/office/powerpoint/2010/main" val="20975737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boks 5"/>
          <p:cNvSpPr txBox="1">
            <a:spLocks noGrp="1"/>
          </p:cNvSpPr>
          <p:nvPr>
            <p:ph type="title"/>
          </p:nvPr>
        </p:nvSpPr>
        <p:spPr>
          <a:prstGeom prst="rect">
            <a:avLst/>
          </a:prstGeom>
          <a:noFill/>
        </p:spPr>
        <p:txBody>
          <a:bodyPr wrap="none" rtlCol="0">
            <a:spAutoFit/>
          </a:bodyPr>
          <a:lstStyle/>
          <a:p>
            <a:r>
              <a:rPr lang="da-DK" sz="3600" b="1" dirty="0" err="1">
                <a:solidFill>
                  <a:srgbClr val="090468"/>
                </a:solidFill>
              </a:rPr>
              <a:t>Promoted</a:t>
            </a:r>
            <a:r>
              <a:rPr lang="da-DK" sz="3600" b="1" dirty="0">
                <a:solidFill>
                  <a:srgbClr val="090468"/>
                </a:solidFill>
              </a:rPr>
              <a:t> Projects…</a:t>
            </a:r>
          </a:p>
        </p:txBody>
      </p:sp>
      <p:pic>
        <p:nvPicPr>
          <p:cNvPr id="5" name="Picture 16" descr="\\entsoe-dc01\Users\dpowell\My_Documents\Projects\TF CDD\Map Jpgs\Projects Map_CSE.jpg"/>
          <p:cNvPicPr>
            <a:picLocks noGrp="1"/>
          </p:cNvPicPr>
          <p:nvPr>
            <p:ph idx="1"/>
          </p:nvPr>
        </p:nvPicPr>
        <p:blipFill rotWithShape="1">
          <a:blip r:embed="rId2" cstate="print">
            <a:extLst>
              <a:ext uri="{28A0092B-C50C-407E-A947-70E740481C1C}">
                <a14:useLocalDpi xmlns:a14="http://schemas.microsoft.com/office/drawing/2010/main" val="0"/>
              </a:ext>
            </a:extLst>
          </a:blip>
          <a:srcRect l="37660" t="41159" r="6898" b="13339"/>
          <a:stretch/>
        </p:blipFill>
        <p:spPr bwMode="auto">
          <a:xfrm>
            <a:off x="6519964" y="1831046"/>
            <a:ext cx="4827658" cy="3962124"/>
          </a:xfrm>
          <a:prstGeom prst="rect">
            <a:avLst/>
          </a:prstGeom>
          <a:noFill/>
          <a:ln>
            <a:noFill/>
          </a:ln>
          <a:extLst>
            <a:ext uri="{53640926-AAD7-44D8-BBD7-CCE9431645EC}">
              <a14:shadowObscured xmlns:a14="http://schemas.microsoft.com/office/drawing/2010/main"/>
            </a:ext>
          </a:extLst>
        </p:spPr>
      </p:pic>
      <p:sp>
        <p:nvSpPr>
          <p:cNvPr id="6" name="Tekstboks 3"/>
          <p:cNvSpPr txBox="1"/>
          <p:nvPr/>
        </p:nvSpPr>
        <p:spPr>
          <a:xfrm>
            <a:off x="220045" y="2007584"/>
            <a:ext cx="5719232" cy="830997"/>
          </a:xfrm>
          <a:prstGeom prst="rect">
            <a:avLst/>
          </a:prstGeom>
          <a:noFill/>
        </p:spPr>
        <p:txBody>
          <a:bodyPr wrap="square" rtlCol="0">
            <a:spAutoFit/>
          </a:bodyPr>
          <a:lstStyle/>
          <a:p>
            <a:r>
              <a:rPr lang="en-US" sz="2400" dirty="0">
                <a:solidFill>
                  <a:srgbClr val="002060"/>
                </a:solidFill>
              </a:rPr>
              <a:t>... which will be analyzed </a:t>
            </a:r>
            <a:br>
              <a:rPr lang="en-US" sz="2400" dirty="0">
                <a:solidFill>
                  <a:srgbClr val="002060"/>
                </a:solidFill>
              </a:rPr>
            </a:br>
            <a:r>
              <a:rPr lang="en-US" sz="2400" dirty="0">
                <a:solidFill>
                  <a:srgbClr val="002060"/>
                </a:solidFill>
              </a:rPr>
              <a:t>      with CBA methodology in  TYNDP18</a:t>
            </a:r>
          </a:p>
        </p:txBody>
      </p:sp>
      <p:sp>
        <p:nvSpPr>
          <p:cNvPr id="7" name="Tekstboks 8"/>
          <p:cNvSpPr txBox="1"/>
          <p:nvPr/>
        </p:nvSpPr>
        <p:spPr>
          <a:xfrm>
            <a:off x="220045" y="2911000"/>
            <a:ext cx="1714700" cy="646331"/>
          </a:xfrm>
          <a:prstGeom prst="rect">
            <a:avLst/>
          </a:prstGeom>
          <a:noFill/>
        </p:spPr>
        <p:txBody>
          <a:bodyPr wrap="none" rtlCol="0">
            <a:spAutoFit/>
          </a:bodyPr>
          <a:lstStyle/>
          <a:p>
            <a:r>
              <a:rPr lang="en-US" sz="3600" dirty="0">
                <a:solidFill>
                  <a:srgbClr val="090468"/>
                </a:solidFill>
              </a:rPr>
              <a:t>Benefits</a:t>
            </a:r>
          </a:p>
        </p:txBody>
      </p:sp>
      <p:pic>
        <p:nvPicPr>
          <p:cNvPr id="8" name="Εικόνα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6689" y="3673830"/>
            <a:ext cx="2971008" cy="2845212"/>
          </a:xfrm>
          <a:prstGeom prst="rect">
            <a:avLst/>
          </a:prstGeom>
        </p:spPr>
      </p:pic>
    </p:spTree>
    <p:extLst>
      <p:ext uri="{BB962C8B-B14F-4D97-AF65-F5344CB8AC3E}">
        <p14:creationId xmlns:p14="http://schemas.microsoft.com/office/powerpoint/2010/main" val="19147564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D4E6D71C-ACD7-49D2-9689-F9C4024FAC38}" type="slidenum">
              <a:rPr lang="en-IE" smtClean="0">
                <a:solidFill>
                  <a:srgbClr val="3F3F3F">
                    <a:lumMod val="75000"/>
                    <a:lumOff val="25000"/>
                  </a:srgbClr>
                </a:solidFill>
              </a:rPr>
              <a:pPr/>
              <a:t>49</a:t>
            </a:fld>
            <a:endParaRPr lang="en-IE" dirty="0">
              <a:solidFill>
                <a:srgbClr val="3F3F3F">
                  <a:lumMod val="75000"/>
                  <a:lumOff val="25000"/>
                </a:srgbClr>
              </a:solidFill>
            </a:endParaRPr>
          </a:p>
        </p:txBody>
      </p:sp>
      <p:sp>
        <p:nvSpPr>
          <p:cNvPr id="4" name="Title 12"/>
          <p:cNvSpPr txBox="1">
            <a:spLocks/>
          </p:cNvSpPr>
          <p:nvPr/>
        </p:nvSpPr>
        <p:spPr>
          <a:xfrm>
            <a:off x="1784495" y="3745544"/>
            <a:ext cx="8753895" cy="1470288"/>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6600" b="1" kern="1200">
                <a:solidFill>
                  <a:schemeClr val="bg1"/>
                </a:solidFill>
                <a:latin typeface="Century Gothic" panose="020B0502020202020204" pitchFamily="34" charset="0"/>
                <a:ea typeface="+mj-ea"/>
                <a:cs typeface="+mj-cs"/>
              </a:defRPr>
            </a:lvl1pPr>
          </a:lstStyle>
          <a:p>
            <a:endParaRPr lang="en-GB" sz="4000" dirty="0"/>
          </a:p>
        </p:txBody>
      </p:sp>
      <p:sp>
        <p:nvSpPr>
          <p:cNvPr id="5" name="Title 12"/>
          <p:cNvSpPr txBox="1">
            <a:spLocks/>
          </p:cNvSpPr>
          <p:nvPr/>
        </p:nvSpPr>
        <p:spPr>
          <a:xfrm>
            <a:off x="640915" y="3307134"/>
            <a:ext cx="10947748" cy="1470288"/>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6600" b="1" kern="1200">
                <a:solidFill>
                  <a:schemeClr val="bg1"/>
                </a:solidFill>
                <a:latin typeface="Century Gothic" panose="020B0502020202020204" pitchFamily="34" charset="0"/>
                <a:ea typeface="+mj-ea"/>
                <a:cs typeface="+mj-cs"/>
              </a:defRPr>
            </a:lvl1pPr>
          </a:lstStyle>
          <a:p>
            <a:endParaRPr lang="en-GB" sz="4000" i="1" dirty="0"/>
          </a:p>
        </p:txBody>
      </p:sp>
      <p:sp>
        <p:nvSpPr>
          <p:cNvPr id="3" name="Titolo 2"/>
          <p:cNvSpPr>
            <a:spLocks noGrp="1"/>
          </p:cNvSpPr>
          <p:nvPr>
            <p:ph type="title"/>
          </p:nvPr>
        </p:nvSpPr>
        <p:spPr/>
        <p:txBody>
          <a:bodyPr/>
          <a:lstStyle/>
          <a:p>
            <a:r>
              <a:rPr lang="it-IT" dirty="0" err="1"/>
              <a:t>Thank</a:t>
            </a:r>
            <a:r>
              <a:rPr lang="it-IT" dirty="0"/>
              <a:t> </a:t>
            </a:r>
            <a:r>
              <a:rPr lang="it-IT" dirty="0" err="1"/>
              <a:t>you</a:t>
            </a:r>
            <a:r>
              <a:rPr lang="it-IT" dirty="0"/>
              <a:t> for </a:t>
            </a:r>
            <a:r>
              <a:rPr lang="it-IT" dirty="0" err="1"/>
              <a:t>attention</a:t>
            </a:r>
            <a:endParaRPr lang="it-IT" dirty="0"/>
          </a:p>
        </p:txBody>
      </p:sp>
      <p:sp>
        <p:nvSpPr>
          <p:cNvPr id="7" name="Title 12"/>
          <p:cNvSpPr txBox="1">
            <a:spLocks/>
          </p:cNvSpPr>
          <p:nvPr/>
        </p:nvSpPr>
        <p:spPr>
          <a:xfrm>
            <a:off x="651421" y="5256858"/>
            <a:ext cx="10947748" cy="1470288"/>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6600" b="1" kern="1200">
                <a:solidFill>
                  <a:schemeClr val="bg1"/>
                </a:solidFill>
                <a:latin typeface="Century Gothic" panose="020B0502020202020204" pitchFamily="34" charset="0"/>
                <a:ea typeface="+mj-ea"/>
                <a:cs typeface="+mj-cs"/>
              </a:defRPr>
            </a:lvl1pPr>
          </a:lstStyle>
          <a:p>
            <a:endParaRPr lang="en-GB" sz="2000" b="0" i="1" dirty="0"/>
          </a:p>
        </p:txBody>
      </p:sp>
    </p:spTree>
    <p:extLst>
      <p:ext uri="{BB962C8B-B14F-4D97-AF65-F5344CB8AC3E}">
        <p14:creationId xmlns:p14="http://schemas.microsoft.com/office/powerpoint/2010/main" val="30804561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Nadpis 1"/>
          <p:cNvSpPr txBox="1">
            <a:spLocks/>
          </p:cNvSpPr>
          <p:nvPr/>
        </p:nvSpPr>
        <p:spPr>
          <a:xfrm>
            <a:off x="347244" y="440992"/>
            <a:ext cx="11509200" cy="496800"/>
          </a:xfrm>
          <a:prstGeom prst="rect">
            <a:avLst/>
          </a:prstGeom>
        </p:spPr>
        <p:txBody>
          <a:bodyPr vert="horz" lIns="91440" tIns="45720" rIns="91440" bIns="45720" rtlCol="0" anchor="ctr">
            <a:noAutofit/>
          </a:bodyPr>
          <a:lstStyle>
            <a:lvl1pPr marL="0" algn="l" defTabSz="914400" rtl="0" eaLnBrk="1" latinLnBrk="0" hangingPunct="1">
              <a:lnSpc>
                <a:spcPct val="90000"/>
              </a:lnSpc>
              <a:spcBef>
                <a:spcPct val="0"/>
              </a:spcBef>
              <a:buNone/>
              <a:defRPr lang="en-US" sz="4000" b="1" kern="1200" spc="-150">
                <a:solidFill>
                  <a:schemeClr val="tx1"/>
                </a:solidFill>
                <a:latin typeface="Century Gothic" panose="020B0502020202020204" pitchFamily="34" charset="0"/>
                <a:ea typeface="+mj-ea"/>
                <a:cs typeface="+mj-cs"/>
              </a:defRPr>
            </a:lvl1pPr>
          </a:lstStyle>
          <a:p>
            <a:r>
              <a:rPr lang="en-US" sz="3200" dirty="0"/>
              <a:t>Identification of the System Needs Methodology </a:t>
            </a:r>
          </a:p>
        </p:txBody>
      </p:sp>
      <p:sp>
        <p:nvSpPr>
          <p:cNvPr id="56" name="Nadpis 1"/>
          <p:cNvSpPr txBox="1">
            <a:spLocks/>
          </p:cNvSpPr>
          <p:nvPr/>
        </p:nvSpPr>
        <p:spPr>
          <a:xfrm>
            <a:off x="263847" y="1856101"/>
            <a:ext cx="11509200" cy="4418886"/>
          </a:xfrm>
          <a:prstGeom prst="rect">
            <a:avLst/>
          </a:prstGeom>
        </p:spPr>
        <p:txBody>
          <a:bodyPr anchor="ctr"/>
          <a:lstStyle>
            <a:lvl1pPr marL="0" algn="l" defTabSz="914400" rtl="0" eaLnBrk="1" latinLnBrk="0" hangingPunct="1">
              <a:lnSpc>
                <a:spcPct val="90000"/>
              </a:lnSpc>
              <a:spcBef>
                <a:spcPct val="0"/>
              </a:spcBef>
              <a:buNone/>
              <a:defRPr lang="en-US" sz="4000" b="1" kern="1200" spc="-150">
                <a:solidFill>
                  <a:schemeClr val="tx1"/>
                </a:solidFill>
                <a:latin typeface="Century Gothic" panose="020B0502020202020204" pitchFamily="34" charset="0"/>
                <a:ea typeface="+mj-ea"/>
                <a:cs typeface="+mj-cs"/>
              </a:defRPr>
            </a:lvl1pPr>
          </a:lstStyle>
          <a:p>
            <a:pPr marL="342900" indent="-342900">
              <a:buFont typeface="Wingdings" panose="05000000000000000000" pitchFamily="2" charset="2"/>
              <a:buChar char="ü"/>
            </a:pPr>
            <a:r>
              <a:rPr lang="en-US" sz="2400" dirty="0">
                <a:solidFill>
                  <a:srgbClr val="00B050"/>
                </a:solidFill>
                <a:latin typeface="Calibri" panose="020F0502020204030204" pitchFamily="34" charset="0"/>
              </a:rPr>
              <a:t>Introduction</a:t>
            </a:r>
          </a:p>
          <a:p>
            <a:pPr marL="342900" indent="-342900">
              <a:buFont typeface="Wingdings" panose="05000000000000000000" pitchFamily="2" charset="2"/>
              <a:buChar char="ü"/>
            </a:pPr>
            <a:endParaRPr lang="en-US" sz="2400" b="0" dirty="0">
              <a:solidFill>
                <a:srgbClr val="002060"/>
              </a:solidFill>
              <a:latin typeface="Calibri" panose="020F0502020204030204" pitchFamily="34" charset="0"/>
            </a:endParaRPr>
          </a:p>
          <a:p>
            <a:pPr marL="342900" indent="-342900">
              <a:buFont typeface="Wingdings" panose="05000000000000000000" pitchFamily="2" charset="2"/>
              <a:buChar char="ü"/>
            </a:pPr>
            <a:endParaRPr lang="en-US" sz="2400" b="0" dirty="0">
              <a:solidFill>
                <a:schemeClr val="bg1">
                  <a:lumMod val="50000"/>
                </a:schemeClr>
              </a:solidFill>
              <a:latin typeface="Calibri" panose="020F0502020204030204" pitchFamily="34" charset="0"/>
            </a:endParaRPr>
          </a:p>
          <a:p>
            <a:pPr marL="342900" indent="-342900">
              <a:buFont typeface="Wingdings" panose="05000000000000000000" pitchFamily="2" charset="2"/>
              <a:buChar char="ü"/>
            </a:pPr>
            <a:r>
              <a:rPr lang="en-US" sz="2400" b="0" dirty="0">
                <a:solidFill>
                  <a:schemeClr val="bg1">
                    <a:lumMod val="50000"/>
                  </a:schemeClr>
                </a:solidFill>
                <a:latin typeface="Calibri" panose="020F0502020204030204" pitchFamily="34" charset="0"/>
              </a:rPr>
              <a:t>References: data and modelling</a:t>
            </a:r>
          </a:p>
          <a:p>
            <a:pPr marL="342900" indent="-342900">
              <a:buFont typeface="Wingdings" panose="05000000000000000000" pitchFamily="2" charset="2"/>
              <a:buChar char="ü"/>
            </a:pPr>
            <a:endParaRPr lang="en-US" sz="2400" b="0" dirty="0">
              <a:solidFill>
                <a:schemeClr val="bg1">
                  <a:lumMod val="50000"/>
                </a:schemeClr>
              </a:solidFill>
              <a:latin typeface="Calibri" panose="020F0502020204030204" pitchFamily="34" charset="0"/>
            </a:endParaRPr>
          </a:p>
          <a:p>
            <a:pPr marL="342900" indent="-342900">
              <a:buFont typeface="Wingdings" panose="05000000000000000000" pitchFamily="2" charset="2"/>
              <a:buChar char="ü"/>
            </a:pPr>
            <a:r>
              <a:rPr lang="en-US" sz="2400" b="0" dirty="0">
                <a:solidFill>
                  <a:schemeClr val="bg1">
                    <a:lumMod val="50000"/>
                  </a:schemeClr>
                </a:solidFill>
                <a:latin typeface="Calibri" panose="020F0502020204030204" pitchFamily="34" charset="0"/>
              </a:rPr>
              <a:t>Approach used</a:t>
            </a:r>
          </a:p>
          <a:p>
            <a:endParaRPr lang="en-US" sz="2400" b="0" dirty="0">
              <a:solidFill>
                <a:schemeClr val="bg1">
                  <a:lumMod val="50000"/>
                </a:schemeClr>
              </a:solidFill>
              <a:latin typeface="Calibri" panose="020F0502020204030204" pitchFamily="34" charset="0"/>
            </a:endParaRPr>
          </a:p>
          <a:p>
            <a:pPr marL="342900" indent="-342900">
              <a:buFont typeface="Wingdings" panose="05000000000000000000" pitchFamily="2" charset="2"/>
              <a:buChar char="ü"/>
            </a:pPr>
            <a:r>
              <a:rPr lang="en-US" sz="2400" b="0" dirty="0">
                <a:solidFill>
                  <a:schemeClr val="bg1">
                    <a:lumMod val="50000"/>
                  </a:schemeClr>
                </a:solidFill>
                <a:latin typeface="Calibri" panose="020F0502020204030204" pitchFamily="34" charset="0"/>
              </a:rPr>
              <a:t>General results</a:t>
            </a:r>
          </a:p>
          <a:p>
            <a:pPr marL="342900" indent="-342900">
              <a:buFont typeface="Wingdings" panose="05000000000000000000" pitchFamily="2" charset="2"/>
              <a:buChar char="ü"/>
            </a:pPr>
            <a:endParaRPr lang="en-US" sz="2400" b="0" dirty="0">
              <a:solidFill>
                <a:srgbClr val="002060"/>
              </a:solidFill>
              <a:latin typeface="Calibri" panose="020F0502020204030204" pitchFamily="34" charset="0"/>
            </a:endParaRPr>
          </a:p>
          <a:p>
            <a:pPr marL="342900" indent="-342900">
              <a:buFont typeface="Wingdings" panose="05000000000000000000" pitchFamily="2" charset="2"/>
              <a:buChar char="ü"/>
            </a:pPr>
            <a:endParaRPr lang="en-US" sz="2400" b="0" dirty="0">
              <a:solidFill>
                <a:srgbClr val="002060"/>
              </a:solidFill>
              <a:latin typeface="Calibri" panose="020F0502020204030204" pitchFamily="34" charset="0"/>
            </a:endParaRPr>
          </a:p>
          <a:p>
            <a:pPr marL="342900" indent="-342900">
              <a:buFont typeface="Wingdings" panose="05000000000000000000" pitchFamily="2" charset="2"/>
              <a:buChar char="ü"/>
            </a:pPr>
            <a:endParaRPr lang="en-US" sz="2400" b="0" dirty="0">
              <a:solidFill>
                <a:srgbClr val="002060"/>
              </a:solidFill>
              <a:latin typeface="Calibri" panose="020F0502020204030204" pitchFamily="34" charset="0"/>
            </a:endParaRPr>
          </a:p>
          <a:p>
            <a:pPr marL="342900" indent="-342900">
              <a:buFont typeface="Wingdings" panose="05000000000000000000" pitchFamily="2" charset="2"/>
              <a:buChar char="ü"/>
            </a:pPr>
            <a:endParaRPr lang="en-US" sz="2400" b="0" dirty="0">
              <a:solidFill>
                <a:srgbClr val="002060"/>
              </a:solidFill>
              <a:latin typeface="Calibri" panose="020F0502020204030204" pitchFamily="34" charset="0"/>
            </a:endParaRPr>
          </a:p>
        </p:txBody>
      </p:sp>
      <p:sp>
        <p:nvSpPr>
          <p:cNvPr id="4" name="Nadpis 1"/>
          <p:cNvSpPr txBox="1">
            <a:spLocks/>
          </p:cNvSpPr>
          <p:nvPr/>
        </p:nvSpPr>
        <p:spPr>
          <a:xfrm>
            <a:off x="349516" y="907296"/>
            <a:ext cx="11509200" cy="496800"/>
          </a:xfrm>
          <a:prstGeom prst="rect">
            <a:avLst/>
          </a:prstGeom>
        </p:spPr>
        <p:txBody>
          <a:bodyPr vert="horz" lIns="91440" tIns="45720" rIns="91440" bIns="45720" rtlCol="0" anchor="ctr">
            <a:noAutofit/>
          </a:bodyPr>
          <a:lstStyle>
            <a:lvl1pPr marL="0" algn="l" defTabSz="914400" rtl="0" eaLnBrk="1" latinLnBrk="0" hangingPunct="1">
              <a:lnSpc>
                <a:spcPct val="90000"/>
              </a:lnSpc>
              <a:spcBef>
                <a:spcPct val="0"/>
              </a:spcBef>
              <a:buNone/>
              <a:defRPr lang="en-US" sz="4000" b="1" kern="1200" spc="-150">
                <a:solidFill>
                  <a:schemeClr val="tx1"/>
                </a:solidFill>
                <a:latin typeface="Century Gothic" panose="020B0502020202020204" pitchFamily="34" charset="0"/>
                <a:ea typeface="+mj-ea"/>
                <a:cs typeface="+mj-cs"/>
              </a:defRPr>
            </a:lvl1pPr>
          </a:lstStyle>
          <a:p>
            <a:r>
              <a:rPr lang="en-US" sz="2400" b="0" dirty="0"/>
              <a:t>Agenda</a:t>
            </a:r>
          </a:p>
        </p:txBody>
      </p:sp>
    </p:spTree>
    <p:extLst>
      <p:ext uri="{BB962C8B-B14F-4D97-AF65-F5344CB8AC3E}">
        <p14:creationId xmlns:p14="http://schemas.microsoft.com/office/powerpoint/2010/main" val="17789590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8" name="Content Placeholder 4">
            <a:extLst>
              <a:ext uri="{FF2B5EF4-FFF2-40B4-BE49-F238E27FC236}">
                <a16:creationId xmlns:a16="http://schemas.microsoft.com/office/drawing/2014/main" id="{FF0EB484-F9E5-416E-B5F9-1440C7F995BA}"/>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t="30463" b="29740"/>
          <a:stretch/>
        </p:blipFill>
        <p:spPr>
          <a:xfrm>
            <a:off x="-1" y="10"/>
            <a:ext cx="12192000" cy="6857990"/>
          </a:xfrm>
          <a:prstGeom prst="rect">
            <a:avLst/>
          </a:prstGeom>
        </p:spPr>
      </p:pic>
      <p:sp>
        <p:nvSpPr>
          <p:cNvPr id="2" name="Title 1">
            <a:extLst>
              <a:ext uri="{FF2B5EF4-FFF2-40B4-BE49-F238E27FC236}">
                <a16:creationId xmlns:a16="http://schemas.microsoft.com/office/drawing/2014/main" id="{1ED1529F-A100-4B64-9DC6-728FAE82171A}"/>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6000" dirty="0">
                <a:solidFill>
                  <a:srgbClr val="FFFFFF"/>
                </a:solidFill>
              </a:rPr>
              <a:t>ccs</a:t>
            </a:r>
          </a:p>
        </p:txBody>
      </p:sp>
      <p:sp>
        <p:nvSpPr>
          <p:cNvPr id="10" name="Content Placeholder 9"/>
          <p:cNvSpPr>
            <a:spLocks noGrp="1"/>
          </p:cNvSpPr>
          <p:nvPr>
            <p:ph idx="1"/>
          </p:nvPr>
        </p:nvSpPr>
        <p:spPr>
          <a:xfrm>
            <a:off x="1524000" y="4159404"/>
            <a:ext cx="9144000" cy="1098395"/>
          </a:xfrm>
        </p:spPr>
        <p:txBody>
          <a:bodyPr vert="horz" lIns="91440" tIns="45720" rIns="91440" bIns="45720" rtlCol="0">
            <a:normAutofit/>
          </a:bodyPr>
          <a:lstStyle/>
          <a:p>
            <a:pPr marL="0" indent="0" algn="ctr">
              <a:buNone/>
            </a:pPr>
            <a:r>
              <a:rPr lang="en-US" sz="2400" dirty="0">
                <a:solidFill>
                  <a:srgbClr val="FFFFFF"/>
                </a:solidFill>
              </a:rPr>
              <a:t>Ettore Elia</a:t>
            </a:r>
          </a:p>
          <a:p>
            <a:pPr marL="0" indent="0" algn="ctr">
              <a:buNone/>
            </a:pPr>
            <a:r>
              <a:rPr lang="en-US" sz="2400" dirty="0">
                <a:solidFill>
                  <a:srgbClr val="FFFFFF"/>
                </a:solidFill>
              </a:rPr>
              <a:t>Continental Central South</a:t>
            </a:r>
          </a:p>
        </p:txBody>
      </p:sp>
    </p:spTree>
    <p:extLst>
      <p:ext uri="{BB962C8B-B14F-4D97-AF65-F5344CB8AC3E}">
        <p14:creationId xmlns:p14="http://schemas.microsoft.com/office/powerpoint/2010/main" val="3482687562"/>
      </p:ext>
    </p:extLst>
  </p:cSld>
  <p:clrMapOvr>
    <a:overrideClrMapping bg1="dk1" tx1="lt1" bg2="dk2" tx2="lt2" accent1="accent1" accent2="accent2" accent3="accent3" accent4="accent4" accent5="accent5" accent6="accent6" hlink="hlink" folHlink="folHlink"/>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boks 4"/>
          <p:cNvSpPr txBox="1"/>
          <p:nvPr/>
        </p:nvSpPr>
        <p:spPr>
          <a:xfrm>
            <a:off x="401349" y="20703"/>
            <a:ext cx="9407255" cy="646331"/>
          </a:xfrm>
          <a:prstGeom prst="rect">
            <a:avLst/>
          </a:prstGeom>
          <a:noFill/>
        </p:spPr>
        <p:txBody>
          <a:bodyPr wrap="none" rtlCol="0">
            <a:spAutoFit/>
          </a:bodyPr>
          <a:lstStyle/>
          <a:p>
            <a:r>
              <a:rPr lang="en-US" sz="3600" b="1" dirty="0">
                <a:solidFill>
                  <a:srgbClr val="090468"/>
                </a:solidFill>
              </a:rPr>
              <a:t>The Region’s key messages for its evolution are..</a:t>
            </a:r>
          </a:p>
        </p:txBody>
      </p:sp>
      <p:pic>
        <p:nvPicPr>
          <p:cNvPr id="6" name="Immagine 5"/>
          <p:cNvPicPr>
            <a:picLocks noChangeAspect="1"/>
          </p:cNvPicPr>
          <p:nvPr/>
        </p:nvPicPr>
        <p:blipFill rotWithShape="1">
          <a:blip r:embed="rId2"/>
          <a:srcRect t="889"/>
          <a:stretch/>
        </p:blipFill>
        <p:spPr>
          <a:xfrm>
            <a:off x="6670766" y="753063"/>
            <a:ext cx="4921346" cy="2538778"/>
          </a:xfrm>
          <a:prstGeom prst="rect">
            <a:avLst/>
          </a:prstGeom>
        </p:spPr>
      </p:pic>
      <p:sp>
        <p:nvSpPr>
          <p:cNvPr id="7" name="Rettangolo 6"/>
          <p:cNvSpPr/>
          <p:nvPr/>
        </p:nvSpPr>
        <p:spPr>
          <a:xfrm>
            <a:off x="314263" y="1029486"/>
            <a:ext cx="6095245" cy="2031325"/>
          </a:xfrm>
          <a:prstGeom prst="rect">
            <a:avLst/>
          </a:prstGeom>
        </p:spPr>
        <p:txBody>
          <a:bodyPr wrap="square">
            <a:spAutoFit/>
          </a:bodyPr>
          <a:lstStyle/>
          <a:p>
            <a:pPr algn="just"/>
            <a:r>
              <a:rPr lang="en-US" dirty="0"/>
              <a:t>Large developments of variable wind and photovoltaic power, especially at the corners of the CCS region, the nuclear phase-out, mainly gas-based thermal generation, and the pump storage potentials in the Alps are some of the outstanding characteristics of the region that will challenge the whole future electricity system and especially the transmission system.</a:t>
            </a:r>
          </a:p>
        </p:txBody>
      </p:sp>
      <p:sp>
        <p:nvSpPr>
          <p:cNvPr id="12" name="Rettangolo 11"/>
          <p:cNvSpPr/>
          <p:nvPr/>
        </p:nvSpPr>
        <p:spPr>
          <a:xfrm>
            <a:off x="227993" y="708489"/>
            <a:ext cx="11546811" cy="258335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ttangolo 12"/>
          <p:cNvSpPr/>
          <p:nvPr/>
        </p:nvSpPr>
        <p:spPr>
          <a:xfrm>
            <a:off x="218468" y="3291840"/>
            <a:ext cx="7046103" cy="3139321"/>
          </a:xfrm>
          <a:prstGeom prst="rect">
            <a:avLst/>
          </a:prstGeom>
        </p:spPr>
        <p:txBody>
          <a:bodyPr wrap="square">
            <a:spAutoFit/>
          </a:bodyPr>
          <a:lstStyle/>
          <a:p>
            <a:pPr algn="just">
              <a:spcAft>
                <a:spcPts val="600"/>
              </a:spcAft>
            </a:pPr>
            <a:r>
              <a:rPr lang="en-US" sz="2400" b="1" dirty="0">
                <a:solidFill>
                  <a:srgbClr val="090468"/>
                </a:solidFill>
              </a:rPr>
              <a:t>Main drivers for power system evolution:</a:t>
            </a:r>
          </a:p>
          <a:p>
            <a:pPr marL="285750" indent="-285750" algn="just">
              <a:spcAft>
                <a:spcPts val="600"/>
              </a:spcAft>
              <a:buFont typeface="Arial" panose="020B0604020202020204" pitchFamily="34" charset="0"/>
              <a:buChar char="•"/>
            </a:pPr>
            <a:r>
              <a:rPr lang="en-US" dirty="0"/>
              <a:t>Massive </a:t>
            </a:r>
            <a:r>
              <a:rPr lang="en-US" u="sng" dirty="0"/>
              <a:t>RES integration</a:t>
            </a:r>
          </a:p>
          <a:p>
            <a:pPr marL="285750" indent="-285750" algn="just">
              <a:spcAft>
                <a:spcPts val="600"/>
              </a:spcAft>
              <a:buFont typeface="Arial" panose="020B0604020202020204" pitchFamily="34" charset="0"/>
              <a:buChar char="•"/>
            </a:pPr>
            <a:r>
              <a:rPr lang="en-US" u="sng" dirty="0"/>
              <a:t>Nuclear phase-out</a:t>
            </a:r>
            <a:r>
              <a:rPr lang="en-US" dirty="0"/>
              <a:t> and existing thermal capacity dismissing or mothballing</a:t>
            </a:r>
          </a:p>
          <a:p>
            <a:pPr marL="285750" indent="-285750" algn="just">
              <a:spcAft>
                <a:spcPts val="600"/>
              </a:spcAft>
              <a:buFont typeface="Arial" panose="020B0604020202020204" pitchFamily="34" charset="0"/>
              <a:buChar char="•"/>
            </a:pPr>
            <a:r>
              <a:rPr lang="en-US" dirty="0"/>
              <a:t>Efficient </a:t>
            </a:r>
            <a:r>
              <a:rPr lang="en-US" u="sng" dirty="0"/>
              <a:t>integration of storage plants </a:t>
            </a:r>
            <a:r>
              <a:rPr lang="en-US" dirty="0"/>
              <a:t>in order to facilitate the full exploitation of RES</a:t>
            </a:r>
          </a:p>
          <a:p>
            <a:pPr marL="285750" indent="-285750" algn="just">
              <a:spcAft>
                <a:spcPts val="600"/>
              </a:spcAft>
              <a:buFont typeface="Arial" panose="020B0604020202020204" pitchFamily="34" charset="0"/>
              <a:buChar char="•"/>
            </a:pPr>
            <a:r>
              <a:rPr lang="en-US" dirty="0"/>
              <a:t>Gas dependence of thermal generation</a:t>
            </a:r>
          </a:p>
          <a:p>
            <a:pPr marL="285750" indent="-285750" algn="just">
              <a:spcAft>
                <a:spcPts val="600"/>
              </a:spcAft>
              <a:buFont typeface="Arial" panose="020B0604020202020204" pitchFamily="34" charset="0"/>
              <a:buChar char="•"/>
            </a:pPr>
            <a:r>
              <a:rPr lang="en-US" u="sng" dirty="0"/>
              <a:t>Wide area power flows</a:t>
            </a:r>
          </a:p>
          <a:p>
            <a:pPr marL="285750" indent="-285750" algn="just">
              <a:spcAft>
                <a:spcPts val="600"/>
              </a:spcAft>
              <a:buFont typeface="Arial" panose="020B0604020202020204" pitchFamily="34" charset="0"/>
              <a:buChar char="•"/>
            </a:pPr>
            <a:r>
              <a:rPr lang="en-US" u="sng" dirty="0"/>
              <a:t>System stability</a:t>
            </a:r>
            <a:r>
              <a:rPr lang="en-US" dirty="0"/>
              <a:t> and </a:t>
            </a:r>
            <a:r>
              <a:rPr lang="en-US" u="sng" dirty="0"/>
              <a:t>security of supply</a:t>
            </a:r>
          </a:p>
        </p:txBody>
      </p:sp>
      <p:sp>
        <p:nvSpPr>
          <p:cNvPr id="17" name="Rettangolo 16"/>
          <p:cNvSpPr/>
          <p:nvPr/>
        </p:nvSpPr>
        <p:spPr>
          <a:xfrm>
            <a:off x="235884" y="3336413"/>
            <a:ext cx="11546811" cy="323159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14" name="Gruppo 13"/>
          <p:cNvGrpSpPr/>
          <p:nvPr/>
        </p:nvGrpSpPr>
        <p:grpSpPr>
          <a:xfrm>
            <a:off x="7264571" y="3374134"/>
            <a:ext cx="4488138" cy="3193876"/>
            <a:chOff x="3279030" y="0"/>
            <a:chExt cx="5633939" cy="4149617"/>
          </a:xfrm>
        </p:grpSpPr>
        <p:pic>
          <p:nvPicPr>
            <p:cNvPr id="15" name="Immagine 14"/>
            <p:cNvPicPr>
              <a:picLocks noChangeAspect="1"/>
            </p:cNvPicPr>
            <p:nvPr/>
          </p:nvPicPr>
          <p:blipFill rotWithShape="1">
            <a:blip r:embed="rId3"/>
            <a:srcRect b="54921"/>
            <a:stretch/>
          </p:blipFill>
          <p:spPr>
            <a:xfrm>
              <a:off x="3279030" y="0"/>
              <a:ext cx="5633939" cy="3091543"/>
            </a:xfrm>
            <a:prstGeom prst="rect">
              <a:avLst/>
            </a:prstGeom>
          </p:spPr>
        </p:pic>
        <p:pic>
          <p:nvPicPr>
            <p:cNvPr id="16" name="Immagine 15"/>
            <p:cNvPicPr>
              <a:picLocks noChangeAspect="1"/>
            </p:cNvPicPr>
            <p:nvPr/>
          </p:nvPicPr>
          <p:blipFill rotWithShape="1">
            <a:blip r:embed="rId3"/>
            <a:srcRect t="84571"/>
            <a:stretch/>
          </p:blipFill>
          <p:spPr>
            <a:xfrm>
              <a:off x="3279030" y="3091526"/>
              <a:ext cx="5633939" cy="1058091"/>
            </a:xfrm>
            <a:prstGeom prst="rect">
              <a:avLst/>
            </a:prstGeom>
          </p:spPr>
        </p:pic>
      </p:grpSp>
    </p:spTree>
    <p:extLst>
      <p:ext uri="{BB962C8B-B14F-4D97-AF65-F5344CB8AC3E}">
        <p14:creationId xmlns:p14="http://schemas.microsoft.com/office/powerpoint/2010/main" val="3674210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4"/>
                                        </p:tgtEl>
                                      </p:cBhvr>
                                      <p:by x="200000" y="200000"/>
                                    </p:animScale>
                                  </p:childTnLst>
                                </p:cTn>
                              </p:par>
                              <p:par>
                                <p:cTn id="7" presetID="42" presetClass="path" presetSubtype="0" accel="50000" decel="50000" fill="hold" nodeType="withEffect">
                                  <p:stCondLst>
                                    <p:cond delay="0"/>
                                  </p:stCondLst>
                                  <p:childTnLst>
                                    <p:animMotion origin="layout" path="M 2.29167E-6 1.48148E-6 L -0.28854 -0.23171 " pathEditMode="relative" rAng="0" ptsTypes="AA">
                                      <p:cBhvr>
                                        <p:cTn id="8" dur="2000" fill="hold"/>
                                        <p:tgtEl>
                                          <p:spTgt spid="14"/>
                                        </p:tgtEl>
                                        <p:attrNameLst>
                                          <p:attrName>ppt_x</p:attrName>
                                          <p:attrName>ppt_y</p:attrName>
                                        </p:attrNameLst>
                                      </p:cBhvr>
                                      <p:rCtr x="-14427" y="-1159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p:cNvSpPr/>
          <p:nvPr/>
        </p:nvSpPr>
        <p:spPr>
          <a:xfrm>
            <a:off x="218470" y="854793"/>
            <a:ext cx="11783030" cy="580476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Tekstboks 4"/>
          <p:cNvSpPr txBox="1"/>
          <p:nvPr/>
        </p:nvSpPr>
        <p:spPr>
          <a:xfrm>
            <a:off x="372774" y="102948"/>
            <a:ext cx="6283771" cy="646331"/>
          </a:xfrm>
          <a:prstGeom prst="rect">
            <a:avLst/>
          </a:prstGeom>
          <a:noFill/>
        </p:spPr>
        <p:txBody>
          <a:bodyPr wrap="none" rtlCol="0">
            <a:spAutoFit/>
          </a:bodyPr>
          <a:lstStyle/>
          <a:p>
            <a:r>
              <a:rPr lang="en-US" sz="3600" b="1" dirty="0">
                <a:solidFill>
                  <a:srgbClr val="090468"/>
                </a:solidFill>
              </a:rPr>
              <a:t>System Challenges to be faced…</a:t>
            </a:r>
          </a:p>
        </p:txBody>
      </p:sp>
      <p:sp>
        <p:nvSpPr>
          <p:cNvPr id="2" name="Rettangolo 1"/>
          <p:cNvSpPr/>
          <p:nvPr/>
        </p:nvSpPr>
        <p:spPr>
          <a:xfrm>
            <a:off x="218470" y="877347"/>
            <a:ext cx="11783030" cy="1754326"/>
          </a:xfrm>
          <a:prstGeom prst="rect">
            <a:avLst/>
          </a:prstGeom>
        </p:spPr>
        <p:txBody>
          <a:bodyPr wrap="square">
            <a:spAutoFit/>
          </a:bodyPr>
          <a:lstStyle/>
          <a:p>
            <a:pPr algn="just"/>
            <a:r>
              <a:rPr lang="en-US" dirty="0">
                <a:solidFill>
                  <a:srgbClr val="000000"/>
                </a:solidFill>
              </a:rPr>
              <a:t>Results from MST and NST on all three 2040 scenarios (Sustainable Transition, Global Climate Action and Distributed Generation) have revealed challenges that the power system will have to face if the grid would not evolve beyond 2020, like: </a:t>
            </a:r>
          </a:p>
          <a:p>
            <a:pPr marL="428625" indent="-342900" algn="just">
              <a:buFont typeface="+mj-lt"/>
              <a:buAutoNum type="arabicPeriod"/>
            </a:pPr>
            <a:r>
              <a:rPr lang="en-US" dirty="0">
                <a:solidFill>
                  <a:srgbClr val="000000"/>
                </a:solidFill>
              </a:rPr>
              <a:t>bottlenecks between market areas and inside these areas </a:t>
            </a:r>
          </a:p>
          <a:p>
            <a:pPr marL="428625" indent="-342900" algn="just">
              <a:buFont typeface="+mj-lt"/>
              <a:buAutoNum type="arabicPeriod"/>
            </a:pPr>
            <a:r>
              <a:rPr lang="it-IT" dirty="0">
                <a:solidFill>
                  <a:srgbClr val="000000"/>
                </a:solidFill>
              </a:rPr>
              <a:t>security of </a:t>
            </a:r>
            <a:r>
              <a:rPr lang="it-IT" dirty="0" err="1">
                <a:solidFill>
                  <a:srgbClr val="000000"/>
                </a:solidFill>
              </a:rPr>
              <a:t>supply</a:t>
            </a:r>
            <a:r>
              <a:rPr lang="it-IT" dirty="0">
                <a:solidFill>
                  <a:srgbClr val="000000"/>
                </a:solidFill>
              </a:rPr>
              <a:t> </a:t>
            </a:r>
            <a:r>
              <a:rPr lang="it-IT" dirty="0" err="1">
                <a:solidFill>
                  <a:srgbClr val="000000"/>
                </a:solidFill>
              </a:rPr>
              <a:t>issues</a:t>
            </a:r>
            <a:r>
              <a:rPr lang="it-IT" dirty="0">
                <a:solidFill>
                  <a:srgbClr val="000000"/>
                </a:solidFill>
              </a:rPr>
              <a:t> </a:t>
            </a:r>
          </a:p>
          <a:p>
            <a:pPr marL="428625" indent="-342900" algn="just">
              <a:buFont typeface="+mj-lt"/>
              <a:buAutoNum type="arabicPeriod"/>
            </a:pPr>
            <a:r>
              <a:rPr lang="en-US" dirty="0">
                <a:solidFill>
                  <a:srgbClr val="000000"/>
                </a:solidFill>
              </a:rPr>
              <a:t>poor integration of renewables (high amounts of curtailed energy) </a:t>
            </a:r>
          </a:p>
          <a:p>
            <a:pPr marL="428625" indent="-342900" algn="just">
              <a:buFont typeface="+mj-lt"/>
              <a:buAutoNum type="arabicPeriod"/>
            </a:pPr>
            <a:r>
              <a:rPr lang="en-US" dirty="0">
                <a:solidFill>
                  <a:srgbClr val="000000"/>
                </a:solidFill>
              </a:rPr>
              <a:t>high price differences between market areas </a:t>
            </a:r>
          </a:p>
        </p:txBody>
      </p:sp>
      <p:pic>
        <p:nvPicPr>
          <p:cNvPr id="38" name="Immagine 37"/>
          <p:cNvPicPr>
            <a:picLocks noChangeAspect="1"/>
          </p:cNvPicPr>
          <p:nvPr/>
        </p:nvPicPr>
        <p:blipFill rotWithShape="1">
          <a:blip r:embed="rId2"/>
          <a:srcRect l="16806" t="25061" r="55764" b="24567"/>
          <a:stretch/>
        </p:blipFill>
        <p:spPr>
          <a:xfrm>
            <a:off x="589254" y="2737187"/>
            <a:ext cx="3725503" cy="3746463"/>
          </a:xfrm>
          <a:prstGeom prst="rect">
            <a:avLst/>
          </a:prstGeom>
        </p:spPr>
      </p:pic>
      <p:pic>
        <p:nvPicPr>
          <p:cNvPr id="33" name="Immagine 32"/>
          <p:cNvPicPr>
            <a:picLocks noChangeAspect="1"/>
          </p:cNvPicPr>
          <p:nvPr/>
        </p:nvPicPr>
        <p:blipFill rotWithShape="1">
          <a:blip r:embed="rId3"/>
          <a:srcRect l="45781" t="29861" r="26953" b="20416"/>
          <a:stretch/>
        </p:blipFill>
        <p:spPr>
          <a:xfrm>
            <a:off x="5410132" y="2737187"/>
            <a:ext cx="3751378" cy="3746463"/>
          </a:xfrm>
          <a:prstGeom prst="rect">
            <a:avLst/>
          </a:prstGeom>
        </p:spPr>
      </p:pic>
    </p:spTree>
    <p:extLst>
      <p:ext uri="{BB962C8B-B14F-4D97-AF65-F5344CB8AC3E}">
        <p14:creationId xmlns:p14="http://schemas.microsoft.com/office/powerpoint/2010/main" val="14388683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ttangolo 11"/>
          <p:cNvSpPr/>
          <p:nvPr/>
        </p:nvSpPr>
        <p:spPr>
          <a:xfrm>
            <a:off x="391824" y="877346"/>
            <a:ext cx="11600151" cy="519960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Tekstboks 4"/>
          <p:cNvSpPr txBox="1"/>
          <p:nvPr/>
        </p:nvSpPr>
        <p:spPr>
          <a:xfrm>
            <a:off x="401350" y="176617"/>
            <a:ext cx="3354316" cy="646331"/>
          </a:xfrm>
          <a:prstGeom prst="rect">
            <a:avLst/>
          </a:prstGeom>
          <a:noFill/>
        </p:spPr>
        <p:txBody>
          <a:bodyPr wrap="none" rtlCol="0">
            <a:spAutoFit/>
          </a:bodyPr>
          <a:lstStyle/>
          <a:p>
            <a:r>
              <a:rPr lang="en-US" sz="3600" b="1" dirty="0">
                <a:solidFill>
                  <a:srgbClr val="090468"/>
                </a:solidFill>
              </a:rPr>
              <a:t>Identified Needs</a:t>
            </a:r>
          </a:p>
        </p:txBody>
      </p:sp>
      <p:sp>
        <p:nvSpPr>
          <p:cNvPr id="14" name="Rettangolo 13"/>
          <p:cNvSpPr/>
          <p:nvPr/>
        </p:nvSpPr>
        <p:spPr>
          <a:xfrm>
            <a:off x="401350" y="967547"/>
            <a:ext cx="6737639" cy="4893647"/>
          </a:xfrm>
          <a:prstGeom prst="rect">
            <a:avLst/>
          </a:prstGeom>
        </p:spPr>
        <p:txBody>
          <a:bodyPr wrap="square">
            <a:spAutoFit/>
          </a:bodyPr>
          <a:lstStyle/>
          <a:p>
            <a:pPr marL="285750" indent="-285750" algn="just">
              <a:lnSpc>
                <a:spcPct val="150000"/>
              </a:lnSpc>
              <a:buFont typeface="Wingdings" panose="05000000000000000000" pitchFamily="2" charset="2"/>
              <a:buChar char="Ø"/>
            </a:pPr>
            <a:r>
              <a:rPr lang="en-US" sz="1600" dirty="0"/>
              <a:t>The outcomes of the analyses highlighted the importance of the confirmed TYNDP 2016 projects to meet market integration needs, increase the sustainably of the transmission system by integrating more RES generation and improving the security of supply.</a:t>
            </a:r>
          </a:p>
          <a:p>
            <a:pPr algn="just">
              <a:lnSpc>
                <a:spcPct val="150000"/>
              </a:lnSpc>
            </a:pPr>
            <a:endParaRPr lang="en-US" sz="1600" dirty="0"/>
          </a:p>
          <a:p>
            <a:pPr marL="285750" indent="-285750" algn="just">
              <a:lnSpc>
                <a:spcPct val="150000"/>
              </a:lnSpc>
              <a:buFont typeface="Wingdings" panose="05000000000000000000" pitchFamily="2" charset="2"/>
              <a:buChar char="Ø"/>
            </a:pPr>
            <a:r>
              <a:rPr lang="en-US" sz="1600" dirty="0"/>
              <a:t>The following additional four new transmission projects were proposed for inclusion in the TYNDP 2018, on top of TYNDP 2016 confirmed projects:</a:t>
            </a:r>
          </a:p>
          <a:p>
            <a:pPr marL="742950" lvl="1" indent="-285750" algn="just">
              <a:lnSpc>
                <a:spcPct val="150000"/>
              </a:lnSpc>
              <a:buFont typeface="Courier New" panose="02070309020205020404" pitchFamily="49" charset="0"/>
              <a:buChar char="o"/>
            </a:pPr>
            <a:r>
              <a:rPr lang="en-US" sz="1600" b="1" dirty="0">
                <a:solidFill>
                  <a:srgbClr val="FF0000"/>
                </a:solidFill>
              </a:rPr>
              <a:t>AT-SI</a:t>
            </a:r>
            <a:r>
              <a:rPr lang="en-US" sz="1600" dirty="0">
                <a:solidFill>
                  <a:srgbClr val="FF0000"/>
                </a:solidFill>
              </a:rPr>
              <a:t>:</a:t>
            </a:r>
            <a:r>
              <a:rPr lang="en-US" sz="1600" dirty="0"/>
              <a:t> 500 MW (improvement of the existing cross-border network). </a:t>
            </a:r>
          </a:p>
          <a:p>
            <a:pPr marL="742950" lvl="1" indent="-285750" algn="just">
              <a:lnSpc>
                <a:spcPct val="150000"/>
              </a:lnSpc>
              <a:buFont typeface="Courier New" panose="02070309020205020404" pitchFamily="49" charset="0"/>
              <a:buChar char="o"/>
            </a:pPr>
            <a:r>
              <a:rPr lang="en-US" sz="1600" b="1" dirty="0">
                <a:solidFill>
                  <a:srgbClr val="FF0000"/>
                </a:solidFill>
              </a:rPr>
              <a:t>CH-FR</a:t>
            </a:r>
            <a:r>
              <a:rPr lang="en-US" sz="1600" dirty="0">
                <a:solidFill>
                  <a:srgbClr val="FF0000"/>
                </a:solidFill>
              </a:rPr>
              <a:t>:</a:t>
            </a:r>
            <a:r>
              <a:rPr lang="en-US" sz="1600" dirty="0"/>
              <a:t> 1500 MW (the three following projects: PST </a:t>
            </a:r>
            <a:r>
              <a:rPr lang="en-US" sz="1600" dirty="0" err="1"/>
              <a:t>Foretaille</a:t>
            </a:r>
            <a:r>
              <a:rPr lang="en-US" sz="1600" dirty="0"/>
              <a:t>, Lake Geneva South and upstream reinforcements in France).</a:t>
            </a:r>
          </a:p>
          <a:p>
            <a:pPr marL="742950" lvl="1" indent="-285750" algn="just">
              <a:lnSpc>
                <a:spcPct val="150000"/>
              </a:lnSpc>
              <a:buFont typeface="Courier New" panose="02070309020205020404" pitchFamily="49" charset="0"/>
              <a:buChar char="o"/>
            </a:pPr>
            <a:r>
              <a:rPr lang="en-US" sz="1600" b="1" dirty="0" err="1">
                <a:solidFill>
                  <a:srgbClr val="FF0000"/>
                </a:solidFill>
              </a:rPr>
              <a:t>ITcs-ITcn</a:t>
            </a:r>
            <a:r>
              <a:rPr lang="en-US" sz="1600" dirty="0">
                <a:solidFill>
                  <a:srgbClr val="FF0000"/>
                </a:solidFill>
              </a:rPr>
              <a:t>:</a:t>
            </a:r>
            <a:r>
              <a:rPr lang="en-US" sz="1600" dirty="0"/>
              <a:t> 1000 MW (project HVDC internal Adriatic link).</a:t>
            </a:r>
          </a:p>
          <a:p>
            <a:pPr marL="742950" lvl="1" indent="-285750" algn="just">
              <a:lnSpc>
                <a:spcPct val="150000"/>
              </a:lnSpc>
              <a:buFont typeface="Courier New" panose="02070309020205020404" pitchFamily="49" charset="0"/>
              <a:buChar char="o"/>
            </a:pPr>
            <a:r>
              <a:rPr lang="en-US" sz="1600" b="1" dirty="0" err="1">
                <a:solidFill>
                  <a:srgbClr val="FF0000"/>
                </a:solidFill>
              </a:rPr>
              <a:t>ITsar-ITsic-ITcs</a:t>
            </a:r>
            <a:r>
              <a:rPr lang="en-US" sz="1600" dirty="0">
                <a:solidFill>
                  <a:srgbClr val="FF0000"/>
                </a:solidFill>
              </a:rPr>
              <a:t>:</a:t>
            </a:r>
            <a:r>
              <a:rPr lang="en-US" sz="1600" dirty="0"/>
              <a:t> 1000 MW (project tri-terminal HVDC link </a:t>
            </a:r>
            <a:r>
              <a:rPr lang="it-IT" sz="1600" dirty="0" err="1"/>
              <a:t>connecting</a:t>
            </a:r>
            <a:r>
              <a:rPr lang="it-IT" sz="1600" dirty="0"/>
              <a:t> </a:t>
            </a:r>
            <a:r>
              <a:rPr lang="it-IT" sz="1600" dirty="0" err="1"/>
              <a:t>main</a:t>
            </a:r>
            <a:r>
              <a:rPr lang="it-IT" sz="1600" dirty="0"/>
              <a:t> </a:t>
            </a:r>
            <a:r>
              <a:rPr lang="it-IT" sz="1600" dirty="0" err="1"/>
              <a:t>Italian</a:t>
            </a:r>
            <a:r>
              <a:rPr lang="it-IT" sz="1600" dirty="0"/>
              <a:t> </a:t>
            </a:r>
            <a:r>
              <a:rPr lang="it-IT" sz="1600" dirty="0" err="1"/>
              <a:t>islands</a:t>
            </a:r>
            <a:r>
              <a:rPr lang="it-IT" sz="1600" dirty="0"/>
              <a:t>).</a:t>
            </a:r>
            <a:endParaRPr lang="en-US" sz="1600" dirty="0"/>
          </a:p>
        </p:txBody>
      </p:sp>
      <p:pic>
        <p:nvPicPr>
          <p:cNvPr id="2" name="Immagine 1"/>
          <p:cNvPicPr>
            <a:picLocks noChangeAspect="1"/>
          </p:cNvPicPr>
          <p:nvPr/>
        </p:nvPicPr>
        <p:blipFill rotWithShape="1">
          <a:blip r:embed="rId3"/>
          <a:srcRect l="7540" t="10031" r="44445" b="8698"/>
          <a:stretch/>
        </p:blipFill>
        <p:spPr>
          <a:xfrm>
            <a:off x="7353872" y="1138235"/>
            <a:ext cx="4471988" cy="4730698"/>
          </a:xfrm>
          <a:prstGeom prst="rect">
            <a:avLst/>
          </a:prstGeom>
          <a:ln w="12700">
            <a:solidFill>
              <a:schemeClr val="accent1"/>
            </a:solidFill>
          </a:ln>
        </p:spPr>
      </p:pic>
    </p:spTree>
    <p:extLst>
      <p:ext uri="{BB962C8B-B14F-4D97-AF65-F5344CB8AC3E}">
        <p14:creationId xmlns:p14="http://schemas.microsoft.com/office/powerpoint/2010/main" val="8628934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1858" y="6209446"/>
            <a:ext cx="5238750" cy="504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kstboks 5"/>
          <p:cNvSpPr txBox="1"/>
          <p:nvPr/>
        </p:nvSpPr>
        <p:spPr>
          <a:xfrm>
            <a:off x="401349" y="231015"/>
            <a:ext cx="4069447" cy="646331"/>
          </a:xfrm>
          <a:prstGeom prst="rect">
            <a:avLst/>
          </a:prstGeom>
          <a:noFill/>
        </p:spPr>
        <p:txBody>
          <a:bodyPr wrap="none" rtlCol="0">
            <a:spAutoFit/>
          </a:bodyPr>
          <a:lstStyle/>
          <a:p>
            <a:r>
              <a:rPr lang="da-DK" sz="3600" b="1" dirty="0" err="1">
                <a:solidFill>
                  <a:srgbClr val="090468"/>
                </a:solidFill>
              </a:rPr>
              <a:t>Promoted</a:t>
            </a:r>
            <a:r>
              <a:rPr lang="da-DK" sz="3600" b="1" dirty="0">
                <a:solidFill>
                  <a:srgbClr val="090468"/>
                </a:solidFill>
              </a:rPr>
              <a:t> Projects…</a:t>
            </a:r>
          </a:p>
        </p:txBody>
      </p:sp>
      <p:sp>
        <p:nvSpPr>
          <p:cNvPr id="4" name="Tekstboks 3"/>
          <p:cNvSpPr txBox="1"/>
          <p:nvPr/>
        </p:nvSpPr>
        <p:spPr>
          <a:xfrm>
            <a:off x="401349" y="1006474"/>
            <a:ext cx="5719232" cy="830997"/>
          </a:xfrm>
          <a:prstGeom prst="rect">
            <a:avLst/>
          </a:prstGeom>
          <a:noFill/>
        </p:spPr>
        <p:txBody>
          <a:bodyPr wrap="square" rtlCol="0">
            <a:spAutoFit/>
          </a:bodyPr>
          <a:lstStyle/>
          <a:p>
            <a:r>
              <a:rPr lang="da-DK" sz="2400" dirty="0">
                <a:solidFill>
                  <a:srgbClr val="002060"/>
                </a:solidFill>
              </a:rPr>
              <a:t>.. which will be assessed</a:t>
            </a:r>
            <a:br>
              <a:rPr lang="da-DK" sz="2400" dirty="0">
                <a:solidFill>
                  <a:srgbClr val="002060"/>
                </a:solidFill>
              </a:rPr>
            </a:br>
            <a:r>
              <a:rPr lang="da-DK" sz="2400" dirty="0">
                <a:solidFill>
                  <a:srgbClr val="002060"/>
                </a:solidFill>
              </a:rPr>
              <a:t>      with CBA methodology in  TYNDP 2018</a:t>
            </a:r>
          </a:p>
        </p:txBody>
      </p:sp>
      <p:sp>
        <p:nvSpPr>
          <p:cNvPr id="9" name="Tekstboks 8"/>
          <p:cNvSpPr txBox="1"/>
          <p:nvPr/>
        </p:nvSpPr>
        <p:spPr>
          <a:xfrm>
            <a:off x="939741" y="2201195"/>
            <a:ext cx="1714700" cy="646331"/>
          </a:xfrm>
          <a:prstGeom prst="rect">
            <a:avLst/>
          </a:prstGeom>
          <a:noFill/>
        </p:spPr>
        <p:txBody>
          <a:bodyPr wrap="none" rtlCol="0">
            <a:spAutoFit/>
          </a:bodyPr>
          <a:lstStyle/>
          <a:p>
            <a:r>
              <a:rPr lang="da-DK" sz="3600" dirty="0">
                <a:solidFill>
                  <a:srgbClr val="090468"/>
                </a:solidFill>
              </a:rPr>
              <a:t>Benefits</a:t>
            </a:r>
          </a:p>
        </p:txBody>
      </p:sp>
      <p:pic>
        <p:nvPicPr>
          <p:cNvPr id="3" name="Immagine 2"/>
          <p:cNvPicPr>
            <a:picLocks noChangeAspect="1"/>
          </p:cNvPicPr>
          <p:nvPr/>
        </p:nvPicPr>
        <p:blipFill rotWithShape="1">
          <a:blip r:embed="rId3"/>
          <a:srcRect l="51406" t="42640" r="28047" b="27500"/>
          <a:stretch/>
        </p:blipFill>
        <p:spPr>
          <a:xfrm>
            <a:off x="549783" y="2847526"/>
            <a:ext cx="3963349" cy="3240000"/>
          </a:xfrm>
          <a:prstGeom prst="rect">
            <a:avLst/>
          </a:prstGeom>
        </p:spPr>
      </p:pic>
      <p:pic>
        <p:nvPicPr>
          <p:cNvPr id="5" name="Immagine 4"/>
          <p:cNvPicPr>
            <a:picLocks noChangeAspect="1"/>
          </p:cNvPicPr>
          <p:nvPr/>
        </p:nvPicPr>
        <p:blipFill rotWithShape="1">
          <a:blip r:embed="rId4"/>
          <a:srcRect l="45399" t="12640" r="6250" b="11666"/>
          <a:stretch/>
        </p:blipFill>
        <p:spPr>
          <a:xfrm>
            <a:off x="6416481" y="877346"/>
            <a:ext cx="5449504" cy="5332100"/>
          </a:xfrm>
          <a:prstGeom prst="rect">
            <a:avLst/>
          </a:prstGeom>
        </p:spPr>
      </p:pic>
      <p:sp>
        <p:nvSpPr>
          <p:cNvPr id="8" name="SI"/>
          <p:cNvSpPr>
            <a:spLocks/>
          </p:cNvSpPr>
          <p:nvPr/>
        </p:nvSpPr>
        <p:spPr bwMode="auto">
          <a:xfrm>
            <a:off x="9955943" y="3603457"/>
            <a:ext cx="513657" cy="342312"/>
          </a:xfrm>
          <a:custGeom>
            <a:avLst/>
            <a:gdLst>
              <a:gd name="T0" fmla="*/ 11 w 690"/>
              <a:gd name="T1" fmla="*/ 166 h 485"/>
              <a:gd name="T2" fmla="*/ 17 w 690"/>
              <a:gd name="T3" fmla="*/ 195 h 485"/>
              <a:gd name="T4" fmla="*/ 23 w 690"/>
              <a:gd name="T5" fmla="*/ 260 h 485"/>
              <a:gd name="T6" fmla="*/ 29 w 690"/>
              <a:gd name="T7" fmla="*/ 278 h 485"/>
              <a:gd name="T8" fmla="*/ 65 w 690"/>
              <a:gd name="T9" fmla="*/ 343 h 485"/>
              <a:gd name="T10" fmla="*/ 88 w 690"/>
              <a:gd name="T11" fmla="*/ 378 h 485"/>
              <a:gd name="T12" fmla="*/ 94 w 690"/>
              <a:gd name="T13" fmla="*/ 408 h 485"/>
              <a:gd name="T14" fmla="*/ 76 w 690"/>
              <a:gd name="T15" fmla="*/ 413 h 485"/>
              <a:gd name="T16" fmla="*/ 41 w 690"/>
              <a:gd name="T17" fmla="*/ 438 h 485"/>
              <a:gd name="T18" fmla="*/ 11 w 690"/>
              <a:gd name="T19" fmla="*/ 444 h 485"/>
              <a:gd name="T20" fmla="*/ 124 w 690"/>
              <a:gd name="T21" fmla="*/ 474 h 485"/>
              <a:gd name="T22" fmla="*/ 190 w 690"/>
              <a:gd name="T23" fmla="*/ 462 h 485"/>
              <a:gd name="T24" fmla="*/ 202 w 690"/>
              <a:gd name="T25" fmla="*/ 432 h 485"/>
              <a:gd name="T26" fmla="*/ 225 w 690"/>
              <a:gd name="T27" fmla="*/ 419 h 485"/>
              <a:gd name="T28" fmla="*/ 255 w 690"/>
              <a:gd name="T29" fmla="*/ 426 h 485"/>
              <a:gd name="T30" fmla="*/ 356 w 690"/>
              <a:gd name="T31" fmla="*/ 480 h 485"/>
              <a:gd name="T32" fmla="*/ 403 w 690"/>
              <a:gd name="T33" fmla="*/ 432 h 485"/>
              <a:gd name="T34" fmla="*/ 433 w 690"/>
              <a:gd name="T35" fmla="*/ 396 h 485"/>
              <a:gd name="T36" fmla="*/ 505 w 690"/>
              <a:gd name="T37" fmla="*/ 354 h 485"/>
              <a:gd name="T38" fmla="*/ 517 w 690"/>
              <a:gd name="T39" fmla="*/ 337 h 485"/>
              <a:gd name="T40" fmla="*/ 505 w 690"/>
              <a:gd name="T41" fmla="*/ 319 h 485"/>
              <a:gd name="T42" fmla="*/ 487 w 690"/>
              <a:gd name="T43" fmla="*/ 272 h 485"/>
              <a:gd name="T44" fmla="*/ 493 w 690"/>
              <a:gd name="T45" fmla="*/ 219 h 485"/>
              <a:gd name="T46" fmla="*/ 661 w 690"/>
              <a:gd name="T47" fmla="*/ 160 h 485"/>
              <a:gd name="T48" fmla="*/ 690 w 690"/>
              <a:gd name="T49" fmla="*/ 0 h 485"/>
              <a:gd name="T50" fmla="*/ 655 w 690"/>
              <a:gd name="T51" fmla="*/ 6 h 485"/>
              <a:gd name="T52" fmla="*/ 593 w 690"/>
              <a:gd name="T53" fmla="*/ 36 h 485"/>
              <a:gd name="T54" fmla="*/ 558 w 690"/>
              <a:gd name="T55" fmla="*/ 42 h 485"/>
              <a:gd name="T56" fmla="*/ 456 w 690"/>
              <a:gd name="T57" fmla="*/ 53 h 485"/>
              <a:gd name="T58" fmla="*/ 433 w 690"/>
              <a:gd name="T59" fmla="*/ 65 h 485"/>
              <a:gd name="T60" fmla="*/ 415 w 690"/>
              <a:gd name="T61" fmla="*/ 59 h 485"/>
              <a:gd name="T62" fmla="*/ 397 w 690"/>
              <a:gd name="T63" fmla="*/ 53 h 485"/>
              <a:gd name="T64" fmla="*/ 333 w 690"/>
              <a:gd name="T65" fmla="*/ 89 h 485"/>
              <a:gd name="T66" fmla="*/ 272 w 690"/>
              <a:gd name="T67" fmla="*/ 124 h 485"/>
              <a:gd name="T68" fmla="*/ 249 w 690"/>
              <a:gd name="T69" fmla="*/ 130 h 485"/>
              <a:gd name="T70" fmla="*/ 82 w 690"/>
              <a:gd name="T71" fmla="*/ 118 h 485"/>
              <a:gd name="T72" fmla="*/ 6 w 690"/>
              <a:gd name="T73" fmla="*/ 160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90" h="485">
                <a:moveTo>
                  <a:pt x="6" y="160"/>
                </a:moveTo>
                <a:lnTo>
                  <a:pt x="11" y="166"/>
                </a:lnTo>
                <a:lnTo>
                  <a:pt x="11" y="171"/>
                </a:lnTo>
                <a:lnTo>
                  <a:pt x="17" y="195"/>
                </a:lnTo>
                <a:lnTo>
                  <a:pt x="17" y="225"/>
                </a:lnTo>
                <a:lnTo>
                  <a:pt x="23" y="260"/>
                </a:lnTo>
                <a:lnTo>
                  <a:pt x="23" y="272"/>
                </a:lnTo>
                <a:lnTo>
                  <a:pt x="29" y="278"/>
                </a:lnTo>
                <a:lnTo>
                  <a:pt x="53" y="313"/>
                </a:lnTo>
                <a:lnTo>
                  <a:pt x="65" y="343"/>
                </a:lnTo>
                <a:lnTo>
                  <a:pt x="82" y="366"/>
                </a:lnTo>
                <a:lnTo>
                  <a:pt x="88" y="378"/>
                </a:lnTo>
                <a:lnTo>
                  <a:pt x="94" y="396"/>
                </a:lnTo>
                <a:lnTo>
                  <a:pt x="94" y="408"/>
                </a:lnTo>
                <a:lnTo>
                  <a:pt x="88" y="413"/>
                </a:lnTo>
                <a:lnTo>
                  <a:pt x="76" y="413"/>
                </a:lnTo>
                <a:lnTo>
                  <a:pt x="41" y="426"/>
                </a:lnTo>
                <a:lnTo>
                  <a:pt x="41" y="438"/>
                </a:lnTo>
                <a:lnTo>
                  <a:pt x="35" y="444"/>
                </a:lnTo>
                <a:lnTo>
                  <a:pt x="11" y="444"/>
                </a:lnTo>
                <a:lnTo>
                  <a:pt x="0" y="450"/>
                </a:lnTo>
                <a:lnTo>
                  <a:pt x="124" y="474"/>
                </a:lnTo>
                <a:lnTo>
                  <a:pt x="172" y="468"/>
                </a:lnTo>
                <a:lnTo>
                  <a:pt x="190" y="462"/>
                </a:lnTo>
                <a:lnTo>
                  <a:pt x="202" y="450"/>
                </a:lnTo>
                <a:lnTo>
                  <a:pt x="202" y="432"/>
                </a:lnTo>
                <a:lnTo>
                  <a:pt x="213" y="419"/>
                </a:lnTo>
                <a:lnTo>
                  <a:pt x="225" y="419"/>
                </a:lnTo>
                <a:lnTo>
                  <a:pt x="243" y="413"/>
                </a:lnTo>
                <a:lnTo>
                  <a:pt x="255" y="426"/>
                </a:lnTo>
                <a:lnTo>
                  <a:pt x="278" y="444"/>
                </a:lnTo>
                <a:lnTo>
                  <a:pt x="356" y="480"/>
                </a:lnTo>
                <a:lnTo>
                  <a:pt x="397" y="485"/>
                </a:lnTo>
                <a:lnTo>
                  <a:pt x="403" y="432"/>
                </a:lnTo>
                <a:lnTo>
                  <a:pt x="415" y="413"/>
                </a:lnTo>
                <a:lnTo>
                  <a:pt x="433" y="396"/>
                </a:lnTo>
                <a:lnTo>
                  <a:pt x="481" y="372"/>
                </a:lnTo>
                <a:lnTo>
                  <a:pt x="505" y="354"/>
                </a:lnTo>
                <a:lnTo>
                  <a:pt x="511" y="349"/>
                </a:lnTo>
                <a:lnTo>
                  <a:pt x="517" y="337"/>
                </a:lnTo>
                <a:lnTo>
                  <a:pt x="511" y="325"/>
                </a:lnTo>
                <a:lnTo>
                  <a:pt x="505" y="319"/>
                </a:lnTo>
                <a:lnTo>
                  <a:pt x="493" y="295"/>
                </a:lnTo>
                <a:lnTo>
                  <a:pt x="487" y="272"/>
                </a:lnTo>
                <a:lnTo>
                  <a:pt x="493" y="248"/>
                </a:lnTo>
                <a:lnTo>
                  <a:pt x="493" y="219"/>
                </a:lnTo>
                <a:lnTo>
                  <a:pt x="582" y="201"/>
                </a:lnTo>
                <a:lnTo>
                  <a:pt x="661" y="160"/>
                </a:lnTo>
                <a:lnTo>
                  <a:pt x="690" y="83"/>
                </a:lnTo>
                <a:lnTo>
                  <a:pt x="690" y="0"/>
                </a:lnTo>
                <a:lnTo>
                  <a:pt x="673" y="0"/>
                </a:lnTo>
                <a:lnTo>
                  <a:pt x="655" y="6"/>
                </a:lnTo>
                <a:lnTo>
                  <a:pt x="599" y="30"/>
                </a:lnTo>
                <a:lnTo>
                  <a:pt x="593" y="36"/>
                </a:lnTo>
                <a:lnTo>
                  <a:pt x="582" y="42"/>
                </a:lnTo>
                <a:lnTo>
                  <a:pt x="558" y="42"/>
                </a:lnTo>
                <a:lnTo>
                  <a:pt x="546" y="36"/>
                </a:lnTo>
                <a:lnTo>
                  <a:pt x="456" y="53"/>
                </a:lnTo>
                <a:lnTo>
                  <a:pt x="439" y="59"/>
                </a:lnTo>
                <a:lnTo>
                  <a:pt x="433" y="65"/>
                </a:lnTo>
                <a:lnTo>
                  <a:pt x="421" y="65"/>
                </a:lnTo>
                <a:lnTo>
                  <a:pt x="415" y="59"/>
                </a:lnTo>
                <a:lnTo>
                  <a:pt x="403" y="53"/>
                </a:lnTo>
                <a:lnTo>
                  <a:pt x="397" y="53"/>
                </a:lnTo>
                <a:lnTo>
                  <a:pt x="374" y="59"/>
                </a:lnTo>
                <a:lnTo>
                  <a:pt x="333" y="89"/>
                </a:lnTo>
                <a:lnTo>
                  <a:pt x="296" y="107"/>
                </a:lnTo>
                <a:lnTo>
                  <a:pt x="272" y="124"/>
                </a:lnTo>
                <a:lnTo>
                  <a:pt x="266" y="130"/>
                </a:lnTo>
                <a:lnTo>
                  <a:pt x="249" y="130"/>
                </a:lnTo>
                <a:lnTo>
                  <a:pt x="118" y="118"/>
                </a:lnTo>
                <a:lnTo>
                  <a:pt x="82" y="118"/>
                </a:lnTo>
                <a:lnTo>
                  <a:pt x="17" y="148"/>
                </a:lnTo>
                <a:lnTo>
                  <a:pt x="6" y="160"/>
                </a:lnTo>
              </a:path>
            </a:pathLst>
          </a:custGeom>
          <a:solidFill>
            <a:schemeClr val="accent1">
              <a:lumMod val="60000"/>
              <a:lumOff val="40000"/>
              <a:alpha val="70000"/>
            </a:schemeClr>
          </a:solidFill>
          <a:ln w="12700">
            <a:solidFill>
              <a:schemeClr val="bg1">
                <a:alpha val="41000"/>
              </a:schemeClr>
            </a:solidFill>
            <a:prstDash val="solid"/>
            <a:round/>
            <a:headEnd/>
            <a:tailEnd/>
          </a:ln>
          <a:extLst/>
        </p:spPr>
        <p:txBody>
          <a:bodyPr vert="horz" wrap="square" lIns="91440" tIns="45720" rIns="91440" bIns="45720" numCol="1" anchor="t" anchorCtr="0" compatLnSpc="1">
            <a:prstTxWarp prst="textNoShape">
              <a:avLst/>
            </a:prstTxWarp>
          </a:bodyPr>
          <a:lstStyle/>
          <a:p>
            <a:endParaRPr lang="fr-FR"/>
          </a:p>
        </p:txBody>
      </p:sp>
      <p:sp>
        <p:nvSpPr>
          <p:cNvPr id="2" name="Rettangolo 1"/>
          <p:cNvSpPr/>
          <p:nvPr/>
        </p:nvSpPr>
        <p:spPr>
          <a:xfrm>
            <a:off x="2455632" y="2225579"/>
            <a:ext cx="300082" cy="369332"/>
          </a:xfrm>
          <a:prstGeom prst="rect">
            <a:avLst/>
          </a:prstGeom>
        </p:spPr>
        <p:txBody>
          <a:bodyPr wrap="none">
            <a:spAutoFit/>
          </a:bodyPr>
          <a:lstStyle/>
          <a:p>
            <a:r>
              <a:rPr lang="da-DK" dirty="0">
                <a:solidFill>
                  <a:srgbClr val="090468"/>
                </a:solidFill>
              </a:rPr>
              <a:t>*</a:t>
            </a:r>
            <a:endParaRPr lang="it-IT" dirty="0"/>
          </a:p>
        </p:txBody>
      </p:sp>
      <p:sp>
        <p:nvSpPr>
          <p:cNvPr id="7" name="Rettangolo 6"/>
          <p:cNvSpPr/>
          <p:nvPr/>
        </p:nvSpPr>
        <p:spPr>
          <a:xfrm>
            <a:off x="540415" y="6246022"/>
            <a:ext cx="4076757" cy="276999"/>
          </a:xfrm>
          <a:prstGeom prst="rect">
            <a:avLst/>
          </a:prstGeom>
        </p:spPr>
        <p:txBody>
          <a:bodyPr wrap="none">
            <a:spAutoFit/>
          </a:bodyPr>
          <a:lstStyle/>
          <a:p>
            <a:r>
              <a:rPr lang="it-IT" sz="1200" i="1" dirty="0"/>
              <a:t>* </a:t>
            </a:r>
            <a:r>
              <a:rPr lang="it-IT" sz="1200" i="1" dirty="0" err="1"/>
              <a:t>Referred</a:t>
            </a:r>
            <a:r>
              <a:rPr lang="it-IT" sz="1200" i="1" dirty="0"/>
              <a:t> to </a:t>
            </a:r>
            <a:r>
              <a:rPr lang="it-IT" sz="1200" i="1" dirty="0" err="1"/>
              <a:t>IoSN</a:t>
            </a:r>
            <a:r>
              <a:rPr lang="it-IT" sz="1200" i="1" dirty="0"/>
              <a:t> 2040 </a:t>
            </a:r>
            <a:r>
              <a:rPr lang="it-IT" sz="1200" i="1" dirty="0" err="1"/>
              <a:t>capacities</a:t>
            </a:r>
            <a:r>
              <a:rPr lang="it-IT" sz="1200" i="1" dirty="0"/>
              <a:t> </a:t>
            </a:r>
            <a:r>
              <a:rPr lang="it-IT" sz="1200" i="1" dirty="0" err="1"/>
              <a:t>compared</a:t>
            </a:r>
            <a:r>
              <a:rPr lang="it-IT" sz="1200" i="1" dirty="0"/>
              <a:t> to the 2020 </a:t>
            </a:r>
            <a:r>
              <a:rPr lang="it-IT" sz="1200" i="1" dirty="0" err="1"/>
              <a:t>grid</a:t>
            </a:r>
            <a:r>
              <a:rPr lang="it-IT" sz="1200" i="1" dirty="0"/>
              <a:t>   </a:t>
            </a:r>
          </a:p>
        </p:txBody>
      </p:sp>
    </p:spTree>
    <p:extLst>
      <p:ext uri="{BB962C8B-B14F-4D97-AF65-F5344CB8AC3E}">
        <p14:creationId xmlns:p14="http://schemas.microsoft.com/office/powerpoint/2010/main" val="26154786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D4E6D71C-ACD7-49D2-9689-F9C4024FAC38}" type="slidenum">
              <a:rPr lang="en-IE" smtClean="0">
                <a:solidFill>
                  <a:srgbClr val="3F3F3F">
                    <a:lumMod val="75000"/>
                    <a:lumOff val="25000"/>
                  </a:srgbClr>
                </a:solidFill>
              </a:rPr>
              <a:pPr/>
              <a:t>55</a:t>
            </a:fld>
            <a:endParaRPr lang="en-IE" dirty="0">
              <a:solidFill>
                <a:srgbClr val="3F3F3F">
                  <a:lumMod val="75000"/>
                  <a:lumOff val="25000"/>
                </a:srgbClr>
              </a:solidFill>
            </a:endParaRPr>
          </a:p>
        </p:txBody>
      </p:sp>
      <p:sp>
        <p:nvSpPr>
          <p:cNvPr id="4" name="Title 12"/>
          <p:cNvSpPr txBox="1">
            <a:spLocks/>
          </p:cNvSpPr>
          <p:nvPr/>
        </p:nvSpPr>
        <p:spPr>
          <a:xfrm>
            <a:off x="1784495" y="3745544"/>
            <a:ext cx="8753895" cy="1470288"/>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6600" b="1" kern="1200">
                <a:solidFill>
                  <a:schemeClr val="bg1"/>
                </a:solidFill>
                <a:latin typeface="Century Gothic" panose="020B0502020202020204" pitchFamily="34" charset="0"/>
                <a:ea typeface="+mj-ea"/>
                <a:cs typeface="+mj-cs"/>
              </a:defRPr>
            </a:lvl1pPr>
          </a:lstStyle>
          <a:p>
            <a:endParaRPr lang="en-GB" sz="4000" dirty="0"/>
          </a:p>
        </p:txBody>
      </p:sp>
      <p:sp>
        <p:nvSpPr>
          <p:cNvPr id="5" name="Title 12"/>
          <p:cNvSpPr txBox="1">
            <a:spLocks/>
          </p:cNvSpPr>
          <p:nvPr/>
        </p:nvSpPr>
        <p:spPr>
          <a:xfrm>
            <a:off x="640915" y="3307134"/>
            <a:ext cx="10947748" cy="1470288"/>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6600" b="1" kern="1200">
                <a:solidFill>
                  <a:schemeClr val="bg1"/>
                </a:solidFill>
                <a:latin typeface="Century Gothic" panose="020B0502020202020204" pitchFamily="34" charset="0"/>
                <a:ea typeface="+mj-ea"/>
                <a:cs typeface="+mj-cs"/>
              </a:defRPr>
            </a:lvl1pPr>
          </a:lstStyle>
          <a:p>
            <a:endParaRPr lang="en-GB" sz="4000" i="1" dirty="0"/>
          </a:p>
        </p:txBody>
      </p:sp>
      <p:sp>
        <p:nvSpPr>
          <p:cNvPr id="3" name="Titolo 2"/>
          <p:cNvSpPr>
            <a:spLocks noGrp="1"/>
          </p:cNvSpPr>
          <p:nvPr>
            <p:ph type="title"/>
          </p:nvPr>
        </p:nvSpPr>
        <p:spPr/>
        <p:txBody>
          <a:bodyPr/>
          <a:lstStyle/>
          <a:p>
            <a:r>
              <a:rPr lang="it-IT" dirty="0" err="1"/>
              <a:t>Thank</a:t>
            </a:r>
            <a:r>
              <a:rPr lang="it-IT" dirty="0"/>
              <a:t> </a:t>
            </a:r>
            <a:r>
              <a:rPr lang="it-IT" dirty="0" err="1"/>
              <a:t>you</a:t>
            </a:r>
            <a:r>
              <a:rPr lang="it-IT" dirty="0"/>
              <a:t> for </a:t>
            </a:r>
            <a:r>
              <a:rPr lang="it-IT" dirty="0" err="1"/>
              <a:t>attention</a:t>
            </a:r>
            <a:endParaRPr lang="it-IT" dirty="0"/>
          </a:p>
        </p:txBody>
      </p:sp>
      <p:sp>
        <p:nvSpPr>
          <p:cNvPr id="7" name="Title 12"/>
          <p:cNvSpPr txBox="1">
            <a:spLocks/>
          </p:cNvSpPr>
          <p:nvPr/>
        </p:nvSpPr>
        <p:spPr>
          <a:xfrm>
            <a:off x="651421" y="5256858"/>
            <a:ext cx="10947748" cy="1470288"/>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6600" b="1" kern="1200">
                <a:solidFill>
                  <a:schemeClr val="bg1"/>
                </a:solidFill>
                <a:latin typeface="Century Gothic" panose="020B0502020202020204" pitchFamily="34" charset="0"/>
                <a:ea typeface="+mj-ea"/>
                <a:cs typeface="+mj-cs"/>
              </a:defRPr>
            </a:lvl1pPr>
          </a:lstStyle>
          <a:p>
            <a:endParaRPr lang="en-GB" sz="2000" b="0" i="1" dirty="0"/>
          </a:p>
        </p:txBody>
      </p:sp>
    </p:spTree>
    <p:extLst>
      <p:ext uri="{BB962C8B-B14F-4D97-AF65-F5344CB8AC3E}">
        <p14:creationId xmlns:p14="http://schemas.microsoft.com/office/powerpoint/2010/main" val="249900049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8" name="Content Placeholder 4">
            <a:extLst>
              <a:ext uri="{FF2B5EF4-FFF2-40B4-BE49-F238E27FC236}">
                <a16:creationId xmlns:a16="http://schemas.microsoft.com/office/drawing/2014/main" id="{EB07E1EE-821B-41BA-8AE8-3E9F3F2D4FEC}"/>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t="34043" b="26160"/>
          <a:stretch/>
        </p:blipFill>
        <p:spPr>
          <a:xfrm>
            <a:off x="-1" y="10"/>
            <a:ext cx="12192000" cy="6857990"/>
          </a:xfrm>
          <a:prstGeom prst="rect">
            <a:avLst/>
          </a:prstGeom>
        </p:spPr>
      </p:pic>
      <p:sp>
        <p:nvSpPr>
          <p:cNvPr id="2" name="Title 1">
            <a:extLst>
              <a:ext uri="{FF2B5EF4-FFF2-40B4-BE49-F238E27FC236}">
                <a16:creationId xmlns:a16="http://schemas.microsoft.com/office/drawing/2014/main" id="{8ECF9D6E-EA67-4532-8F66-C3220913333F}"/>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6000">
                <a:solidFill>
                  <a:srgbClr val="FFFFFF"/>
                </a:solidFill>
              </a:rPr>
              <a:t>CCE</a:t>
            </a:r>
          </a:p>
        </p:txBody>
      </p:sp>
      <p:sp>
        <p:nvSpPr>
          <p:cNvPr id="10" name="Content Placeholder 9"/>
          <p:cNvSpPr>
            <a:spLocks noGrp="1"/>
          </p:cNvSpPr>
          <p:nvPr>
            <p:ph idx="1"/>
          </p:nvPr>
        </p:nvSpPr>
        <p:spPr>
          <a:xfrm>
            <a:off x="1524000" y="4159404"/>
            <a:ext cx="9144000" cy="1098395"/>
          </a:xfrm>
        </p:spPr>
        <p:txBody>
          <a:bodyPr vert="horz" lIns="91440" tIns="45720" rIns="91440" bIns="45720" rtlCol="0">
            <a:normAutofit/>
          </a:bodyPr>
          <a:lstStyle/>
          <a:p>
            <a:pPr marL="0" indent="0" algn="ctr">
              <a:buNone/>
            </a:pPr>
            <a:r>
              <a:rPr lang="en-US" sz="2400" dirty="0" err="1">
                <a:solidFill>
                  <a:srgbClr val="FFFFFF"/>
                </a:solidFill>
              </a:rPr>
              <a:t>Lubos</a:t>
            </a:r>
            <a:r>
              <a:rPr lang="en-US" sz="2400" dirty="0">
                <a:solidFill>
                  <a:srgbClr val="FFFFFF"/>
                </a:solidFill>
              </a:rPr>
              <a:t> </a:t>
            </a:r>
            <a:r>
              <a:rPr lang="en-US" sz="2400" dirty="0" err="1">
                <a:solidFill>
                  <a:srgbClr val="FFFFFF"/>
                </a:solidFill>
              </a:rPr>
              <a:t>Samsely</a:t>
            </a:r>
            <a:endParaRPr lang="en-US" sz="2400" dirty="0">
              <a:solidFill>
                <a:srgbClr val="FFFFFF"/>
              </a:solidFill>
            </a:endParaRPr>
          </a:p>
          <a:p>
            <a:pPr marL="0" indent="0" algn="ctr">
              <a:buNone/>
            </a:pPr>
            <a:r>
              <a:rPr lang="en-US" sz="2400" dirty="0" err="1">
                <a:solidFill>
                  <a:srgbClr val="FFFFFF"/>
                </a:solidFill>
              </a:rPr>
              <a:t>Convenor</a:t>
            </a:r>
            <a:r>
              <a:rPr lang="en-US" sz="2400" dirty="0">
                <a:solidFill>
                  <a:srgbClr val="FFFFFF"/>
                </a:solidFill>
              </a:rPr>
              <a:t> RG Continental Central East</a:t>
            </a:r>
          </a:p>
          <a:p>
            <a:pPr marL="0" indent="0" algn="ctr">
              <a:buNone/>
            </a:pPr>
            <a:endParaRPr lang="en-US" sz="2400" dirty="0">
              <a:solidFill>
                <a:srgbClr val="FFFFFF"/>
              </a:solidFill>
            </a:endParaRPr>
          </a:p>
        </p:txBody>
      </p:sp>
    </p:spTree>
    <p:extLst>
      <p:ext uri="{BB962C8B-B14F-4D97-AF65-F5344CB8AC3E}">
        <p14:creationId xmlns:p14="http://schemas.microsoft.com/office/powerpoint/2010/main" val="4074541877"/>
      </p:ext>
    </p:extLst>
  </p:cSld>
  <p:clrMapOvr>
    <a:overrideClrMapping bg1="dk1" tx1="lt1" bg2="dk2" tx2="lt2" accent1="accent1" accent2="accent2" accent3="accent3" accent4="accent4" accent5="accent5" accent6="accent6" hlink="hlink" folHlink="folHlink"/>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D9AC7-CAD3-444C-A1AA-66582A460AE5}"/>
              </a:ext>
            </a:extLst>
          </p:cNvPr>
          <p:cNvSpPr>
            <a:spLocks noGrp="1"/>
          </p:cNvSpPr>
          <p:nvPr>
            <p:ph type="title"/>
          </p:nvPr>
        </p:nvSpPr>
        <p:spPr>
          <a:xfrm>
            <a:off x="168671" y="1138"/>
            <a:ext cx="11069715" cy="1325563"/>
          </a:xfrm>
        </p:spPr>
        <p:txBody>
          <a:bodyPr>
            <a:normAutofit/>
          </a:bodyPr>
          <a:lstStyle/>
          <a:p>
            <a:r>
              <a:rPr lang="en-US" sz="3600" b="1" dirty="0">
                <a:solidFill>
                  <a:srgbClr val="090468"/>
                </a:solidFill>
                <a:latin typeface="+mn-lt"/>
              </a:rPr>
              <a:t>Main challenge</a:t>
            </a:r>
            <a:r>
              <a:rPr lang="sk-SK" sz="3600" b="1" dirty="0">
                <a:solidFill>
                  <a:srgbClr val="090468"/>
                </a:solidFill>
                <a:latin typeface="+mn-lt"/>
              </a:rPr>
              <a:t>s</a:t>
            </a:r>
            <a:r>
              <a:rPr lang="en-US" sz="3600" b="1" dirty="0">
                <a:solidFill>
                  <a:srgbClr val="090468"/>
                </a:solidFill>
                <a:latin typeface="+mn-lt"/>
              </a:rPr>
              <a:t> of the Region </a:t>
            </a:r>
          </a:p>
        </p:txBody>
      </p:sp>
      <p:pic>
        <p:nvPicPr>
          <p:cNvPr id="6" name="Obrázok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0915" y="3428656"/>
            <a:ext cx="3888000" cy="3314692"/>
          </a:xfrm>
          <a:prstGeom prst="rect">
            <a:avLst/>
          </a:prstGeom>
          <a:noFill/>
          <a:effectLst>
            <a:outerShdw blurRad="50800" dist="38100" dir="2700000" algn="tl" rotWithShape="0">
              <a:prstClr val="black">
                <a:alpha val="40000"/>
              </a:prstClr>
            </a:outerShdw>
          </a:effectLst>
        </p:spPr>
      </p:pic>
      <p:pic>
        <p:nvPicPr>
          <p:cNvPr id="7" name="Obrázok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4117" y="3428656"/>
            <a:ext cx="3888000" cy="3314775"/>
          </a:xfrm>
          <a:prstGeom prst="rect">
            <a:avLst/>
          </a:prstGeom>
          <a:noFill/>
          <a:effectLst>
            <a:outerShdw blurRad="50800" dist="38100" dir="2700000" algn="tl" rotWithShape="0">
              <a:prstClr val="black">
                <a:alpha val="40000"/>
              </a:prstClr>
            </a:outerShdw>
          </a:effectLst>
        </p:spPr>
      </p:pic>
      <p:pic>
        <p:nvPicPr>
          <p:cNvPr id="8" name="Obrázok 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77319" y="3428656"/>
            <a:ext cx="3888000" cy="3313060"/>
          </a:xfrm>
          <a:prstGeom prst="rect">
            <a:avLst/>
          </a:prstGeom>
          <a:noFill/>
          <a:effectLst>
            <a:outerShdw blurRad="50800" dist="38100" dir="2700000" algn="tl" rotWithShape="0">
              <a:prstClr val="black">
                <a:alpha val="40000"/>
              </a:prstClr>
            </a:outerShdw>
          </a:effectLst>
        </p:spPr>
      </p:pic>
      <p:sp>
        <p:nvSpPr>
          <p:cNvPr id="10" name="Content Placeholder 2">
            <a:extLst>
              <a:ext uri="{FF2B5EF4-FFF2-40B4-BE49-F238E27FC236}">
                <a16:creationId xmlns:a16="http://schemas.microsoft.com/office/drawing/2014/main" id="{4AB7E09D-104D-49FA-AE57-CACFADBAF406}"/>
              </a:ext>
            </a:extLst>
          </p:cNvPr>
          <p:cNvSpPr txBox="1">
            <a:spLocks/>
          </p:cNvSpPr>
          <p:nvPr/>
        </p:nvSpPr>
        <p:spPr>
          <a:xfrm>
            <a:off x="6060610" y="1326701"/>
            <a:ext cx="6004709" cy="1784034"/>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10000"/>
              </a:lnSpc>
            </a:pPr>
            <a:r>
              <a:rPr lang="en-US" sz="3000" dirty="0"/>
              <a:t>Generation location change </a:t>
            </a:r>
            <a:endParaRPr lang="en-US" dirty="0"/>
          </a:p>
          <a:p>
            <a:pPr lvl="1" algn="just">
              <a:lnSpc>
                <a:spcPct val="110000"/>
              </a:lnSpc>
            </a:pPr>
            <a:r>
              <a:rPr lang="en-US" sz="2600" dirty="0"/>
              <a:t>Dispersed generation</a:t>
            </a:r>
          </a:p>
          <a:p>
            <a:pPr lvl="1" algn="just">
              <a:lnSpc>
                <a:spcPct val="100000"/>
              </a:lnSpc>
            </a:pPr>
            <a:r>
              <a:rPr lang="en-US" sz="2600" dirty="0"/>
              <a:t>Commissioning and decommissioning of the „central“ power plants</a:t>
            </a:r>
          </a:p>
        </p:txBody>
      </p:sp>
      <p:sp>
        <p:nvSpPr>
          <p:cNvPr id="12" name="Content Placeholder 2">
            <a:extLst>
              <a:ext uri="{FF2B5EF4-FFF2-40B4-BE49-F238E27FC236}">
                <a16:creationId xmlns:a16="http://schemas.microsoft.com/office/drawing/2014/main" id="{4AB7E09D-104D-49FA-AE57-CACFADBAF406}"/>
              </a:ext>
            </a:extLst>
          </p:cNvPr>
          <p:cNvSpPr txBox="1">
            <a:spLocks/>
          </p:cNvSpPr>
          <p:nvPr/>
        </p:nvSpPr>
        <p:spPr>
          <a:xfrm>
            <a:off x="159793" y="1328954"/>
            <a:ext cx="5370997" cy="17254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Generation mix change</a:t>
            </a:r>
          </a:p>
          <a:p>
            <a:pPr lvl="1"/>
            <a:r>
              <a:rPr lang="en-US" dirty="0"/>
              <a:t>Different nuclear and fossil policies of the CCE members</a:t>
            </a:r>
          </a:p>
          <a:p>
            <a:pPr lvl="1"/>
            <a:r>
              <a:rPr lang="en-US" dirty="0"/>
              <a:t>Massive RES integration</a:t>
            </a:r>
          </a:p>
        </p:txBody>
      </p:sp>
    </p:spTree>
    <p:extLst>
      <p:ext uri="{BB962C8B-B14F-4D97-AF65-F5344CB8AC3E}">
        <p14:creationId xmlns:p14="http://schemas.microsoft.com/office/powerpoint/2010/main" val="163898573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FBD9AC7-CAD3-444C-A1AA-66582A460AE5}"/>
              </a:ext>
            </a:extLst>
          </p:cNvPr>
          <p:cNvSpPr txBox="1">
            <a:spLocks/>
          </p:cNvSpPr>
          <p:nvPr/>
        </p:nvSpPr>
        <p:spPr>
          <a:xfrm>
            <a:off x="168671" y="1138"/>
            <a:ext cx="1106971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090468"/>
                </a:solidFill>
                <a:latin typeface="+mn-lt"/>
              </a:rPr>
              <a:t>Main challenge</a:t>
            </a:r>
            <a:r>
              <a:rPr lang="sk-SK" sz="3600" b="1" dirty="0">
                <a:solidFill>
                  <a:srgbClr val="090468"/>
                </a:solidFill>
                <a:latin typeface="+mn-lt"/>
              </a:rPr>
              <a:t>s</a:t>
            </a:r>
            <a:r>
              <a:rPr lang="en-US" sz="3600" b="1" dirty="0">
                <a:solidFill>
                  <a:srgbClr val="090468"/>
                </a:solidFill>
                <a:latin typeface="+mn-lt"/>
              </a:rPr>
              <a:t> of the Region </a:t>
            </a:r>
          </a:p>
        </p:txBody>
      </p:sp>
      <p:sp>
        <p:nvSpPr>
          <p:cNvPr id="5" name="Content Placeholder 2">
            <a:extLst>
              <a:ext uri="{FF2B5EF4-FFF2-40B4-BE49-F238E27FC236}">
                <a16:creationId xmlns:a16="http://schemas.microsoft.com/office/drawing/2014/main" id="{4AB7E09D-104D-49FA-AE57-CACFADBAF406}"/>
              </a:ext>
            </a:extLst>
          </p:cNvPr>
          <p:cNvSpPr txBox="1">
            <a:spLocks/>
          </p:cNvSpPr>
          <p:nvPr/>
        </p:nvSpPr>
        <p:spPr>
          <a:xfrm>
            <a:off x="168671" y="1896016"/>
            <a:ext cx="6312024" cy="30659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Enlarging the synchronously connected Europe</a:t>
            </a:r>
          </a:p>
          <a:p>
            <a:pPr lvl="1"/>
            <a:r>
              <a:rPr lang="en-US" dirty="0"/>
              <a:t>Ukrainian and Moldavian synchronous interconnection to Continental Europe Power System</a:t>
            </a:r>
          </a:p>
          <a:p>
            <a:pPr lvl="1"/>
            <a:r>
              <a:rPr lang="en-US" dirty="0"/>
              <a:t>Baltics power systems synchronous connection to Continental Europe Power System </a:t>
            </a:r>
          </a:p>
        </p:txBody>
      </p:sp>
      <p:pic>
        <p:nvPicPr>
          <p:cNvPr id="6" name="Obrázok 5"/>
          <p:cNvPicPr>
            <a:picLocks noChangeAspect="1"/>
          </p:cNvPicPr>
          <p:nvPr/>
        </p:nvPicPr>
        <p:blipFill rotWithShape="1">
          <a:blip r:embed="rId2"/>
          <a:srcRect l="31026" t="31431" r="24560" b="21533"/>
          <a:stretch/>
        </p:blipFill>
        <p:spPr bwMode="auto">
          <a:xfrm>
            <a:off x="6480695" y="1408912"/>
            <a:ext cx="5400000" cy="4040176"/>
          </a:xfrm>
          <a:prstGeom prst="rect">
            <a:avLst/>
          </a:prstGeom>
          <a:ln>
            <a:noFill/>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7971614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FBD9AC7-CAD3-444C-A1AA-66582A460AE5}"/>
              </a:ext>
            </a:extLst>
          </p:cNvPr>
          <p:cNvSpPr>
            <a:spLocks noGrp="1"/>
          </p:cNvSpPr>
          <p:nvPr>
            <p:ph type="title"/>
          </p:nvPr>
        </p:nvSpPr>
        <p:spPr>
          <a:xfrm>
            <a:off x="168671" y="1138"/>
            <a:ext cx="11069715" cy="1325563"/>
          </a:xfrm>
        </p:spPr>
        <p:txBody>
          <a:bodyPr>
            <a:normAutofit/>
          </a:bodyPr>
          <a:lstStyle/>
          <a:p>
            <a:r>
              <a:rPr lang="en-US" sz="3600" b="1" dirty="0">
                <a:solidFill>
                  <a:srgbClr val="090468"/>
                </a:solidFill>
                <a:latin typeface="+mn-lt"/>
              </a:rPr>
              <a:t>Future system needs</a:t>
            </a:r>
          </a:p>
        </p:txBody>
      </p:sp>
      <p:pic>
        <p:nvPicPr>
          <p:cNvPr id="9" name="Obrázok 8"/>
          <p:cNvPicPr>
            <a:picLocks noChangeAspect="1"/>
          </p:cNvPicPr>
          <p:nvPr/>
        </p:nvPicPr>
        <p:blipFill>
          <a:blip r:embed="rId2"/>
          <a:stretch>
            <a:fillRect/>
          </a:stretch>
        </p:blipFill>
        <p:spPr>
          <a:xfrm>
            <a:off x="168671" y="1028940"/>
            <a:ext cx="3960000" cy="3011912"/>
          </a:xfrm>
          <a:prstGeom prst="rect">
            <a:avLst/>
          </a:prstGeom>
          <a:effectLst>
            <a:outerShdw blurRad="50800" dist="38100" dir="2700000" algn="tl" rotWithShape="0">
              <a:prstClr val="black">
                <a:alpha val="40000"/>
              </a:prstClr>
            </a:outerShdw>
          </a:effectLst>
        </p:spPr>
      </p:pic>
      <p:pic>
        <p:nvPicPr>
          <p:cNvPr id="10" name="Billede 9"/>
          <p:cNvPicPr>
            <a:picLocks noChangeAspect="1"/>
          </p:cNvPicPr>
          <p:nvPr/>
        </p:nvPicPr>
        <p:blipFill>
          <a:blip r:embed="rId3"/>
          <a:stretch>
            <a:fillRect/>
          </a:stretch>
        </p:blipFill>
        <p:spPr>
          <a:xfrm>
            <a:off x="168671" y="4221451"/>
            <a:ext cx="2160000" cy="1642221"/>
          </a:xfrm>
          <a:prstGeom prst="rect">
            <a:avLst/>
          </a:prstGeom>
          <a:effectLst>
            <a:outerShdw blurRad="50800" dist="38100" dir="2700000" algn="tl" rotWithShape="0">
              <a:prstClr val="black">
                <a:alpha val="40000"/>
              </a:prstClr>
            </a:outerShdw>
          </a:effectLst>
        </p:spPr>
      </p:pic>
      <p:pic>
        <p:nvPicPr>
          <p:cNvPr id="11" name="Billede 22"/>
          <p:cNvPicPr>
            <a:picLocks noChangeAspect="1"/>
          </p:cNvPicPr>
          <p:nvPr/>
        </p:nvPicPr>
        <p:blipFill>
          <a:blip r:embed="rId4"/>
          <a:stretch>
            <a:fillRect/>
          </a:stretch>
        </p:blipFill>
        <p:spPr>
          <a:xfrm>
            <a:off x="2175804" y="4621492"/>
            <a:ext cx="2160000" cy="1642221"/>
          </a:xfrm>
          <a:prstGeom prst="rect">
            <a:avLst/>
          </a:prstGeom>
          <a:effectLst>
            <a:outerShdw blurRad="50800" dist="38100" dir="2700000" algn="tl" rotWithShape="0">
              <a:prstClr val="black">
                <a:alpha val="40000"/>
              </a:prstClr>
            </a:outerShdw>
          </a:effectLst>
        </p:spPr>
      </p:pic>
      <p:pic>
        <p:nvPicPr>
          <p:cNvPr id="12" name="Billede 16"/>
          <p:cNvPicPr>
            <a:picLocks noChangeAspect="1"/>
          </p:cNvPicPr>
          <p:nvPr/>
        </p:nvPicPr>
        <p:blipFill>
          <a:blip r:embed="rId5"/>
          <a:stretch>
            <a:fillRect/>
          </a:stretch>
        </p:blipFill>
        <p:spPr>
          <a:xfrm>
            <a:off x="4216185" y="5037635"/>
            <a:ext cx="2160000" cy="1642221"/>
          </a:xfrm>
          <a:prstGeom prst="rect">
            <a:avLst/>
          </a:prstGeom>
          <a:effectLst>
            <a:outerShdw blurRad="50800" dist="38100" dir="2700000" algn="tl" rotWithShape="0">
              <a:prstClr val="black">
                <a:alpha val="40000"/>
              </a:prstClr>
            </a:outerShdw>
          </a:effectLst>
        </p:spPr>
      </p:pic>
      <p:pic>
        <p:nvPicPr>
          <p:cNvPr id="21" name="Billede 7194"/>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85352" y="3836534"/>
            <a:ext cx="2160000" cy="2870983"/>
          </a:xfrm>
          <a:prstGeom prst="rect">
            <a:avLst/>
          </a:prstGeom>
          <a:noFill/>
          <a:effectLst>
            <a:outerShdw blurRad="50800" dist="38100" dir="2700000" algn="tl" rotWithShape="0">
              <a:prstClr val="black">
                <a:alpha val="40000"/>
              </a:prstClr>
            </a:outerShdw>
          </a:effectLst>
        </p:spPr>
      </p:pic>
      <p:pic>
        <p:nvPicPr>
          <p:cNvPr id="22" name="Billede 7190"/>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97574" y="4159327"/>
            <a:ext cx="2160000" cy="1441748"/>
          </a:xfrm>
          <a:prstGeom prst="rect">
            <a:avLst/>
          </a:prstGeom>
          <a:noFill/>
          <a:effectLst>
            <a:outerShdw blurRad="50800" dist="38100" dir="2700000" algn="tl" rotWithShape="0">
              <a:prstClr val="black">
                <a:alpha val="40000"/>
              </a:prstClr>
            </a:outerShdw>
          </a:effectLst>
        </p:spPr>
      </p:pic>
      <p:pic>
        <p:nvPicPr>
          <p:cNvPr id="23" name="Billede 24"/>
          <p:cNvPicPr>
            <a:picLocks noChangeAspect="1"/>
          </p:cNvPicPr>
          <p:nvPr/>
        </p:nvPicPr>
        <p:blipFill>
          <a:blip r:embed="rId8"/>
          <a:stretch>
            <a:fillRect/>
          </a:stretch>
        </p:blipFill>
        <p:spPr>
          <a:xfrm>
            <a:off x="8033694" y="4495146"/>
            <a:ext cx="2160000" cy="1439873"/>
          </a:xfrm>
          <a:prstGeom prst="rect">
            <a:avLst/>
          </a:prstGeom>
          <a:effectLst>
            <a:outerShdw blurRad="50800" dist="38100" dir="2700000" algn="tl" rotWithShape="0">
              <a:prstClr val="black">
                <a:alpha val="40000"/>
              </a:prstClr>
            </a:outerShdw>
          </a:effectLst>
        </p:spPr>
      </p:pic>
      <p:pic>
        <p:nvPicPr>
          <p:cNvPr id="24" name="Billede 26"/>
          <p:cNvPicPr>
            <a:picLocks noChangeAspect="1"/>
          </p:cNvPicPr>
          <p:nvPr/>
        </p:nvPicPr>
        <p:blipFill>
          <a:blip r:embed="rId9"/>
          <a:stretch>
            <a:fillRect/>
          </a:stretch>
        </p:blipFill>
        <p:spPr>
          <a:xfrm>
            <a:off x="8857236" y="4822316"/>
            <a:ext cx="2160000" cy="1441397"/>
          </a:xfrm>
          <a:prstGeom prst="rect">
            <a:avLst/>
          </a:prstGeom>
          <a:effectLst>
            <a:outerShdw blurRad="50800" dist="38100" dir="2700000" algn="tl" rotWithShape="0">
              <a:prstClr val="black">
                <a:alpha val="40000"/>
              </a:prstClr>
            </a:outerShdw>
          </a:effectLst>
        </p:spPr>
      </p:pic>
      <p:sp>
        <p:nvSpPr>
          <p:cNvPr id="25" name="Content Placeholder 2">
            <a:extLst>
              <a:ext uri="{FF2B5EF4-FFF2-40B4-BE49-F238E27FC236}">
                <a16:creationId xmlns:a16="http://schemas.microsoft.com/office/drawing/2014/main" id="{4AB7E09D-104D-49FA-AE57-CACFADBAF406}"/>
              </a:ext>
            </a:extLst>
          </p:cNvPr>
          <p:cNvSpPr txBox="1">
            <a:spLocks/>
          </p:cNvSpPr>
          <p:nvPr/>
        </p:nvSpPr>
        <p:spPr>
          <a:xfrm>
            <a:off x="4601028" y="945330"/>
            <a:ext cx="7510616" cy="30659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System needs identified during the </a:t>
            </a:r>
            <a:r>
              <a:rPr lang="en-US" dirty="0" err="1"/>
              <a:t>IoSN</a:t>
            </a:r>
            <a:r>
              <a:rPr lang="en-US" dirty="0"/>
              <a:t> TYNDP2018 process</a:t>
            </a:r>
          </a:p>
          <a:p>
            <a:pPr lvl="1"/>
            <a:r>
              <a:rPr lang="en-US" dirty="0"/>
              <a:t>RES integration improvement;</a:t>
            </a:r>
          </a:p>
          <a:p>
            <a:pPr lvl="1"/>
            <a:r>
              <a:rPr lang="en-US" dirty="0" err="1"/>
              <a:t>SoS</a:t>
            </a:r>
            <a:r>
              <a:rPr lang="en-US" dirty="0"/>
              <a:t> improvement;</a:t>
            </a:r>
          </a:p>
          <a:p>
            <a:pPr lvl="1"/>
            <a:r>
              <a:rPr lang="en-US" dirty="0"/>
              <a:t>CO2 emissions decrease;</a:t>
            </a:r>
          </a:p>
          <a:p>
            <a:pPr lvl="1"/>
            <a:r>
              <a:rPr lang="en-US" dirty="0"/>
              <a:t>Strengthening cross-border and internal grid; </a:t>
            </a:r>
          </a:p>
        </p:txBody>
      </p:sp>
      <p:pic>
        <p:nvPicPr>
          <p:cNvPr id="26" name="Billede 8"/>
          <p:cNvPicPr>
            <a:picLocks noChangeAspect="1"/>
          </p:cNvPicPr>
          <p:nvPr/>
        </p:nvPicPr>
        <p:blipFill>
          <a:blip r:embed="rId10"/>
          <a:stretch>
            <a:fillRect/>
          </a:stretch>
        </p:blipFill>
        <p:spPr>
          <a:xfrm>
            <a:off x="9231644" y="5247064"/>
            <a:ext cx="2880000" cy="144961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038781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Nadpis 1"/>
          <p:cNvSpPr txBox="1">
            <a:spLocks/>
          </p:cNvSpPr>
          <p:nvPr/>
        </p:nvSpPr>
        <p:spPr>
          <a:xfrm>
            <a:off x="347244" y="440992"/>
            <a:ext cx="11509200" cy="496800"/>
          </a:xfrm>
          <a:prstGeom prst="rect">
            <a:avLst/>
          </a:prstGeom>
        </p:spPr>
        <p:txBody>
          <a:bodyPr vert="horz" lIns="91440" tIns="45720" rIns="91440" bIns="45720" rtlCol="0" anchor="ctr">
            <a:noAutofit/>
          </a:bodyPr>
          <a:lstStyle>
            <a:lvl1pPr marL="0" algn="l" defTabSz="914400" rtl="0" eaLnBrk="1" latinLnBrk="0" hangingPunct="1">
              <a:lnSpc>
                <a:spcPct val="90000"/>
              </a:lnSpc>
              <a:spcBef>
                <a:spcPct val="0"/>
              </a:spcBef>
              <a:buNone/>
              <a:defRPr lang="en-US" sz="4000" b="1" kern="1200" spc="-150">
                <a:solidFill>
                  <a:schemeClr val="tx1"/>
                </a:solidFill>
                <a:latin typeface="Century Gothic" panose="020B0502020202020204" pitchFamily="34" charset="0"/>
                <a:ea typeface="+mj-ea"/>
                <a:cs typeface="+mj-cs"/>
              </a:defRPr>
            </a:lvl1pPr>
          </a:lstStyle>
          <a:p>
            <a:r>
              <a:rPr lang="en-US" sz="3200" dirty="0"/>
              <a:t>Identification of the System Needs Methodology </a:t>
            </a:r>
          </a:p>
        </p:txBody>
      </p:sp>
      <p:sp>
        <p:nvSpPr>
          <p:cNvPr id="4" name="Nadpis 1"/>
          <p:cNvSpPr txBox="1">
            <a:spLocks/>
          </p:cNvSpPr>
          <p:nvPr/>
        </p:nvSpPr>
        <p:spPr>
          <a:xfrm>
            <a:off x="349516" y="907296"/>
            <a:ext cx="11509200" cy="496800"/>
          </a:xfrm>
          <a:prstGeom prst="rect">
            <a:avLst/>
          </a:prstGeom>
        </p:spPr>
        <p:txBody>
          <a:bodyPr vert="horz" lIns="91440" tIns="45720" rIns="91440" bIns="45720" rtlCol="0" anchor="ctr">
            <a:noAutofit/>
          </a:bodyPr>
          <a:lstStyle>
            <a:lvl1pPr marL="0" algn="l" defTabSz="914400" rtl="0" eaLnBrk="1" latinLnBrk="0" hangingPunct="1">
              <a:lnSpc>
                <a:spcPct val="90000"/>
              </a:lnSpc>
              <a:spcBef>
                <a:spcPct val="0"/>
              </a:spcBef>
              <a:buNone/>
              <a:defRPr lang="en-US" sz="4000" b="1" kern="1200" spc="-150">
                <a:solidFill>
                  <a:schemeClr val="tx1"/>
                </a:solidFill>
                <a:latin typeface="Century Gothic" panose="020B0502020202020204" pitchFamily="34" charset="0"/>
                <a:ea typeface="+mj-ea"/>
                <a:cs typeface="+mj-cs"/>
              </a:defRPr>
            </a:lvl1pPr>
          </a:lstStyle>
          <a:p>
            <a:r>
              <a:rPr lang="en-US" sz="2400" b="0" dirty="0"/>
              <a:t>The general process of TYNDP</a:t>
            </a:r>
          </a:p>
        </p:txBody>
      </p:sp>
      <p:graphicFrame>
        <p:nvGraphicFramePr>
          <p:cNvPr id="5" name="Diagramma 4"/>
          <p:cNvGraphicFramePr/>
          <p:nvPr>
            <p:extLst>
              <p:ext uri="{D42A27DB-BD31-4B8C-83A1-F6EECF244321}">
                <p14:modId xmlns:p14="http://schemas.microsoft.com/office/powerpoint/2010/main" val="2798619142"/>
              </p:ext>
            </p:extLst>
          </p:nvPr>
        </p:nvGraphicFramePr>
        <p:xfrm>
          <a:off x="124372" y="1050151"/>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4483" t="44936" r="63147" b="16271"/>
          <a:stretch/>
        </p:blipFill>
        <p:spPr bwMode="auto">
          <a:xfrm>
            <a:off x="8647389" y="1623848"/>
            <a:ext cx="1181888" cy="16396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63146" t="44828" r="14871" b="15894"/>
          <a:stretch/>
        </p:blipFill>
        <p:spPr bwMode="auto">
          <a:xfrm>
            <a:off x="10007886" y="2337208"/>
            <a:ext cx="1295993" cy="18525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rotWithShape="1">
          <a:blip r:embed="rId8">
            <a:extLst>
              <a:ext uri="{28A0092B-C50C-407E-A947-70E740481C1C}">
                <a14:useLocalDpi xmlns:a14="http://schemas.microsoft.com/office/drawing/2010/main" val="0"/>
              </a:ext>
            </a:extLst>
          </a:blip>
          <a:srcRect l="15129" t="42511" r="61466" b="16756"/>
          <a:stretch/>
        </p:blipFill>
        <p:spPr bwMode="auto">
          <a:xfrm>
            <a:off x="8404529" y="3515709"/>
            <a:ext cx="1245601" cy="1734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ttangolo 8"/>
          <p:cNvSpPr/>
          <p:nvPr/>
        </p:nvSpPr>
        <p:spPr>
          <a:xfrm>
            <a:off x="10007886" y="4414343"/>
            <a:ext cx="1245601" cy="1734208"/>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CasellaDiTesto 2"/>
          <p:cNvSpPr txBox="1"/>
          <p:nvPr/>
        </p:nvSpPr>
        <p:spPr>
          <a:xfrm rot="18652656">
            <a:off x="9950051" y="5065251"/>
            <a:ext cx="1361270" cy="369332"/>
          </a:xfrm>
          <a:prstGeom prst="rect">
            <a:avLst/>
          </a:prstGeom>
          <a:noFill/>
        </p:spPr>
        <p:txBody>
          <a:bodyPr wrap="none" rtlCol="0">
            <a:spAutoFit/>
          </a:bodyPr>
          <a:lstStyle/>
          <a:p>
            <a:r>
              <a:rPr lang="it-IT" b="1" dirty="0">
                <a:solidFill>
                  <a:srgbClr val="002060"/>
                </a:solidFill>
              </a:rPr>
              <a:t>TYNDP 2018</a:t>
            </a:r>
          </a:p>
        </p:txBody>
      </p:sp>
      <p:sp>
        <p:nvSpPr>
          <p:cNvPr id="10" name="Rettangolo arrotondato 9"/>
          <p:cNvSpPr/>
          <p:nvPr/>
        </p:nvSpPr>
        <p:spPr>
          <a:xfrm>
            <a:off x="8262635" y="1404096"/>
            <a:ext cx="3261957" cy="494940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01282342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FBD9AC7-CAD3-444C-A1AA-66582A460AE5}"/>
              </a:ext>
            </a:extLst>
          </p:cNvPr>
          <p:cNvSpPr>
            <a:spLocks noGrp="1"/>
          </p:cNvSpPr>
          <p:nvPr>
            <p:ph type="title"/>
          </p:nvPr>
        </p:nvSpPr>
        <p:spPr>
          <a:xfrm>
            <a:off x="168671" y="1138"/>
            <a:ext cx="11069715" cy="1325563"/>
          </a:xfrm>
        </p:spPr>
        <p:txBody>
          <a:bodyPr>
            <a:normAutofit/>
          </a:bodyPr>
          <a:lstStyle/>
          <a:p>
            <a:r>
              <a:rPr lang="en-US" sz="3600" b="1" dirty="0">
                <a:solidFill>
                  <a:srgbClr val="090468"/>
                </a:solidFill>
                <a:latin typeface="+mn-lt"/>
              </a:rPr>
              <a:t>Future capacity needs</a:t>
            </a:r>
          </a:p>
        </p:txBody>
      </p:sp>
      <p:pic>
        <p:nvPicPr>
          <p:cNvPr id="3" name="Obrázok 2"/>
          <p:cNvPicPr>
            <a:picLocks noChangeAspect="1"/>
          </p:cNvPicPr>
          <p:nvPr/>
        </p:nvPicPr>
        <p:blipFill>
          <a:blip r:embed="rId2"/>
          <a:stretch>
            <a:fillRect/>
          </a:stretch>
        </p:blipFill>
        <p:spPr>
          <a:xfrm>
            <a:off x="303528" y="1081118"/>
            <a:ext cx="4680000" cy="3554245"/>
          </a:xfrm>
          <a:prstGeom prst="rect">
            <a:avLst/>
          </a:prstGeom>
        </p:spPr>
      </p:pic>
      <p:sp>
        <p:nvSpPr>
          <p:cNvPr id="2" name="Obdĺžnik 1"/>
          <p:cNvSpPr/>
          <p:nvPr/>
        </p:nvSpPr>
        <p:spPr>
          <a:xfrm>
            <a:off x="5118385" y="1081118"/>
            <a:ext cx="6943382" cy="5478423"/>
          </a:xfrm>
          <a:prstGeom prst="rect">
            <a:avLst/>
          </a:prstGeom>
        </p:spPr>
        <p:txBody>
          <a:bodyPr wrap="square">
            <a:spAutoFit/>
          </a:bodyPr>
          <a:lstStyle/>
          <a:p>
            <a:pPr marL="285750" indent="-285750">
              <a:buFont typeface="Arial" panose="020B0604020202020204" pitchFamily="34" charset="0"/>
              <a:buChar char="•"/>
            </a:pPr>
            <a:r>
              <a:rPr lang="en-US" sz="2000" dirty="0"/>
              <a:t>In the TYNDP2016 process following cross-border capacity increases have already been identified by introduction of the new transmission projects:</a:t>
            </a:r>
          </a:p>
          <a:p>
            <a:pPr marL="1255713" lvl="1" indent="-357188">
              <a:spcBef>
                <a:spcPts val="600"/>
              </a:spcBef>
              <a:buFontTx/>
              <a:buChar char="-"/>
            </a:pPr>
            <a:r>
              <a:rPr lang="en-US" sz="2000" dirty="0"/>
              <a:t>Germany</a:t>
            </a:r>
            <a:r>
              <a:rPr lang="sk-SK" sz="2000" dirty="0"/>
              <a:t> </a:t>
            </a:r>
            <a:r>
              <a:rPr lang="en-US" sz="2000" dirty="0"/>
              <a:t>-</a:t>
            </a:r>
            <a:r>
              <a:rPr lang="sk-SK" sz="2000" dirty="0"/>
              <a:t> </a:t>
            </a:r>
            <a:r>
              <a:rPr lang="en-US" sz="2000" dirty="0"/>
              <a:t>Poland</a:t>
            </a:r>
          </a:p>
          <a:p>
            <a:pPr marL="1255713" lvl="1" indent="-357188">
              <a:buFontTx/>
              <a:buChar char="-"/>
            </a:pPr>
            <a:r>
              <a:rPr lang="en-US" sz="2000" dirty="0"/>
              <a:t>Germany</a:t>
            </a:r>
            <a:r>
              <a:rPr lang="sk-SK" sz="2000" dirty="0"/>
              <a:t> </a:t>
            </a:r>
            <a:r>
              <a:rPr lang="en-US" sz="2000" dirty="0"/>
              <a:t>-</a:t>
            </a:r>
            <a:r>
              <a:rPr lang="sk-SK" sz="2000" dirty="0"/>
              <a:t> </a:t>
            </a:r>
            <a:r>
              <a:rPr lang="en-US" sz="2000" dirty="0"/>
              <a:t>Czech</a:t>
            </a:r>
          </a:p>
          <a:p>
            <a:pPr marL="1255713" lvl="1" indent="-357188">
              <a:buFontTx/>
              <a:buChar char="-"/>
            </a:pPr>
            <a:r>
              <a:rPr lang="en-US" sz="2000" dirty="0"/>
              <a:t>Germany</a:t>
            </a:r>
            <a:r>
              <a:rPr lang="sk-SK" sz="2000" dirty="0"/>
              <a:t> </a:t>
            </a:r>
            <a:r>
              <a:rPr lang="en-US" sz="2000" dirty="0"/>
              <a:t>-</a:t>
            </a:r>
            <a:r>
              <a:rPr lang="sk-SK" sz="2000" dirty="0"/>
              <a:t> </a:t>
            </a:r>
            <a:r>
              <a:rPr lang="en-US" sz="2000" dirty="0"/>
              <a:t>Austria</a:t>
            </a:r>
          </a:p>
          <a:p>
            <a:pPr marL="1255713" lvl="1" indent="-357188">
              <a:buFontTx/>
              <a:buChar char="-"/>
            </a:pPr>
            <a:r>
              <a:rPr lang="en-US" sz="2000" dirty="0"/>
              <a:t>Slovenia</a:t>
            </a:r>
            <a:r>
              <a:rPr lang="sk-SK" sz="2000" dirty="0"/>
              <a:t> </a:t>
            </a:r>
            <a:r>
              <a:rPr lang="en-US" sz="2000" dirty="0"/>
              <a:t>-</a:t>
            </a:r>
            <a:r>
              <a:rPr lang="sk-SK" sz="2000" dirty="0"/>
              <a:t> </a:t>
            </a:r>
            <a:r>
              <a:rPr lang="en-US" sz="2000" dirty="0"/>
              <a:t>Croatia</a:t>
            </a:r>
          </a:p>
          <a:p>
            <a:pPr marL="285750" indent="-285750">
              <a:spcBef>
                <a:spcPts val="600"/>
              </a:spcBef>
              <a:buFont typeface="Arial" panose="020B0604020202020204" pitchFamily="34" charset="0"/>
              <a:buChar char="•"/>
            </a:pPr>
            <a:r>
              <a:rPr lang="en-US" sz="2000" dirty="0"/>
              <a:t>Further capacity increases on the cross-border profiles have been identified in TYNDP2018 </a:t>
            </a:r>
            <a:r>
              <a:rPr lang="en-US" sz="2000" dirty="0" err="1"/>
              <a:t>IoSN</a:t>
            </a:r>
            <a:r>
              <a:rPr lang="en-US" sz="2000" dirty="0"/>
              <a:t> process:</a:t>
            </a:r>
          </a:p>
          <a:p>
            <a:pPr marL="742950" lvl="1" indent="-285750">
              <a:spcBef>
                <a:spcPts val="600"/>
              </a:spcBef>
              <a:buFont typeface="Arial" panose="020B0604020202020204" pitchFamily="34" charset="0"/>
              <a:buChar char="•"/>
            </a:pPr>
            <a:r>
              <a:rPr lang="en-US" sz="2000" dirty="0"/>
              <a:t>In order to improve </a:t>
            </a:r>
            <a:r>
              <a:rPr lang="en-US" sz="2000" u="sng" dirty="0"/>
              <a:t>market integration</a:t>
            </a:r>
          </a:p>
          <a:p>
            <a:pPr marL="1257300" lvl="2" indent="-342900">
              <a:spcBef>
                <a:spcPts val="600"/>
              </a:spcBef>
              <a:buFontTx/>
              <a:buChar char="-"/>
            </a:pPr>
            <a:r>
              <a:rPr lang="en-US" sz="2000" dirty="0"/>
              <a:t>Germany</a:t>
            </a:r>
            <a:r>
              <a:rPr lang="sk-SK" sz="2000" dirty="0"/>
              <a:t> </a:t>
            </a:r>
            <a:r>
              <a:rPr lang="en-US" sz="2000" dirty="0"/>
              <a:t>-</a:t>
            </a:r>
            <a:r>
              <a:rPr lang="sk-SK" sz="2000" dirty="0"/>
              <a:t> </a:t>
            </a:r>
            <a:r>
              <a:rPr lang="en-US" sz="2000" dirty="0"/>
              <a:t>Poland</a:t>
            </a:r>
          </a:p>
          <a:p>
            <a:pPr marL="1257300" lvl="2" indent="-342900">
              <a:buFontTx/>
              <a:buChar char="-"/>
            </a:pPr>
            <a:r>
              <a:rPr lang="en-US" sz="2000" dirty="0"/>
              <a:t>Austria</a:t>
            </a:r>
            <a:r>
              <a:rPr lang="sk-SK" sz="2000" dirty="0"/>
              <a:t> </a:t>
            </a:r>
            <a:r>
              <a:rPr lang="en-US" sz="2000" dirty="0"/>
              <a:t>- Slovenia</a:t>
            </a:r>
          </a:p>
          <a:p>
            <a:pPr marL="1257300" lvl="2" indent="-342900">
              <a:buFontTx/>
              <a:buChar char="-"/>
            </a:pPr>
            <a:r>
              <a:rPr lang="en-US" sz="2000" dirty="0"/>
              <a:t>Slovenia</a:t>
            </a:r>
            <a:r>
              <a:rPr lang="sk-SK" sz="2000" dirty="0"/>
              <a:t> </a:t>
            </a:r>
            <a:r>
              <a:rPr lang="en-US" sz="2000" dirty="0"/>
              <a:t>-</a:t>
            </a:r>
            <a:r>
              <a:rPr lang="sk-SK" sz="2000" dirty="0"/>
              <a:t> </a:t>
            </a:r>
            <a:r>
              <a:rPr lang="en-US" sz="2000" dirty="0"/>
              <a:t>Croatia</a:t>
            </a:r>
          </a:p>
          <a:p>
            <a:pPr marL="1257300" lvl="2" indent="-342900">
              <a:buFontTx/>
              <a:buChar char="-"/>
            </a:pPr>
            <a:r>
              <a:rPr lang="en-US" sz="2000" dirty="0"/>
              <a:t>Hungary</a:t>
            </a:r>
            <a:r>
              <a:rPr lang="sk-SK" sz="2000" dirty="0"/>
              <a:t> </a:t>
            </a:r>
            <a:r>
              <a:rPr lang="en-US" sz="2000" dirty="0"/>
              <a:t>-</a:t>
            </a:r>
            <a:r>
              <a:rPr lang="sk-SK" sz="2000" dirty="0"/>
              <a:t> </a:t>
            </a:r>
            <a:r>
              <a:rPr lang="en-US" sz="2000" dirty="0"/>
              <a:t>Romania</a:t>
            </a:r>
          </a:p>
          <a:p>
            <a:pPr marL="714375" lvl="1" indent="-265113">
              <a:spcBef>
                <a:spcPts val="600"/>
              </a:spcBef>
              <a:buFont typeface="Arial" panose="020B0604020202020204" pitchFamily="34" charset="0"/>
              <a:buChar char="•"/>
            </a:pPr>
            <a:r>
              <a:rPr lang="en-US" sz="2000" dirty="0"/>
              <a:t>In order to improve </a:t>
            </a:r>
            <a:r>
              <a:rPr lang="en-US" sz="2000" u="sng" dirty="0"/>
              <a:t>security of supply</a:t>
            </a:r>
          </a:p>
          <a:p>
            <a:pPr marL="1255713" lvl="1" indent="-357188">
              <a:spcBef>
                <a:spcPts val="600"/>
              </a:spcBef>
              <a:buFontTx/>
              <a:buChar char="-"/>
            </a:pPr>
            <a:r>
              <a:rPr lang="en-US" sz="2000" dirty="0"/>
              <a:t>Czech</a:t>
            </a:r>
            <a:r>
              <a:rPr lang="sk-SK" sz="2000" dirty="0"/>
              <a:t> </a:t>
            </a:r>
            <a:r>
              <a:rPr lang="en-US" sz="2000" dirty="0"/>
              <a:t>-</a:t>
            </a:r>
            <a:r>
              <a:rPr lang="sk-SK" sz="2000" dirty="0"/>
              <a:t> </a:t>
            </a:r>
            <a:r>
              <a:rPr lang="en-US" sz="2000" dirty="0"/>
              <a:t>Slovakia</a:t>
            </a:r>
          </a:p>
        </p:txBody>
      </p:sp>
      <p:sp>
        <p:nvSpPr>
          <p:cNvPr id="5" name="Bublina v tvare zaobleného obdĺžnika 4"/>
          <p:cNvSpPr/>
          <p:nvPr/>
        </p:nvSpPr>
        <p:spPr>
          <a:xfrm rot="21348828">
            <a:off x="-1491" y="4772100"/>
            <a:ext cx="5669129" cy="2011954"/>
          </a:xfrm>
          <a:prstGeom prst="wedgeRoundRectCallout">
            <a:avLst>
              <a:gd name="adj1" fmla="val 55270"/>
              <a:gd name="adj2" fmla="val -20718"/>
              <a:gd name="adj3" fmla="val 16667"/>
            </a:avLst>
          </a:prstGeom>
          <a:solidFill>
            <a:srgbClr val="FF0000">
              <a:alpha val="65000"/>
            </a:srgbClr>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Identified capacity needs will be partly or fully „covered“ by the future transmission projects, which will be as well assessed in the TYNDP2018.</a:t>
            </a:r>
          </a:p>
          <a:p>
            <a:pPr algn="ctr">
              <a:spcBef>
                <a:spcPts val="1200"/>
              </a:spcBef>
            </a:pPr>
            <a:r>
              <a:rPr lang="en-US" dirty="0"/>
              <a:t>These future projects has to be considered as the future grid extension possibilities and are subject to change based on the assumptions in future scenarios </a:t>
            </a:r>
          </a:p>
        </p:txBody>
      </p:sp>
    </p:spTree>
    <p:extLst>
      <p:ext uri="{BB962C8B-B14F-4D97-AF65-F5344CB8AC3E}">
        <p14:creationId xmlns:p14="http://schemas.microsoft.com/office/powerpoint/2010/main" val="2193337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6141" y="5743863"/>
            <a:ext cx="5238750" cy="504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kstboks 3"/>
          <p:cNvSpPr txBox="1"/>
          <p:nvPr/>
        </p:nvSpPr>
        <p:spPr>
          <a:xfrm>
            <a:off x="401349" y="1006474"/>
            <a:ext cx="5719232" cy="830997"/>
          </a:xfrm>
          <a:prstGeom prst="rect">
            <a:avLst/>
          </a:prstGeom>
          <a:noFill/>
        </p:spPr>
        <p:txBody>
          <a:bodyPr wrap="square" rtlCol="0">
            <a:spAutoFit/>
          </a:bodyPr>
          <a:lstStyle/>
          <a:p>
            <a:r>
              <a:rPr lang="en-US" sz="2400" dirty="0">
                <a:solidFill>
                  <a:srgbClr val="002060"/>
                </a:solidFill>
              </a:rPr>
              <a:t>... which will be analyzed </a:t>
            </a:r>
            <a:br>
              <a:rPr lang="en-US" sz="2400" dirty="0">
                <a:solidFill>
                  <a:srgbClr val="002060"/>
                </a:solidFill>
              </a:rPr>
            </a:br>
            <a:r>
              <a:rPr lang="en-US" sz="2400" dirty="0">
                <a:solidFill>
                  <a:srgbClr val="002060"/>
                </a:solidFill>
              </a:rPr>
              <a:t>      with CBA methodology in  TYNDP18</a:t>
            </a:r>
          </a:p>
        </p:txBody>
      </p:sp>
      <p:sp>
        <p:nvSpPr>
          <p:cNvPr id="9" name="Tekstboks 8"/>
          <p:cNvSpPr txBox="1"/>
          <p:nvPr/>
        </p:nvSpPr>
        <p:spPr>
          <a:xfrm>
            <a:off x="401349" y="1909890"/>
            <a:ext cx="1714700" cy="646331"/>
          </a:xfrm>
          <a:prstGeom prst="rect">
            <a:avLst/>
          </a:prstGeom>
          <a:noFill/>
        </p:spPr>
        <p:txBody>
          <a:bodyPr wrap="none" rtlCol="0">
            <a:spAutoFit/>
          </a:bodyPr>
          <a:lstStyle/>
          <a:p>
            <a:r>
              <a:rPr lang="en-US" sz="3600" dirty="0">
                <a:solidFill>
                  <a:srgbClr val="090468"/>
                </a:solidFill>
              </a:rPr>
              <a:t>Benefits</a:t>
            </a:r>
          </a:p>
        </p:txBody>
      </p:sp>
      <p:pic>
        <p:nvPicPr>
          <p:cNvPr id="11" name="Picture 36" descr="D:\Company\Users\dpowell\AppData\Local\Microsoft\Windows\Temporary Internet Files\Content.Outlook\5VP3A9TO\Screenshot_1.png"/>
          <p:cNvPicPr>
            <a:picLocks noChangeAspect="1"/>
          </p:cNvPicPr>
          <p:nvPr/>
        </p:nvPicPr>
        <p:blipFill rotWithShape="1">
          <a:blip r:embed="rId3">
            <a:extLst>
              <a:ext uri="{28A0092B-C50C-407E-A947-70E740481C1C}">
                <a14:useLocalDpi xmlns:a14="http://schemas.microsoft.com/office/drawing/2010/main" val="0"/>
              </a:ext>
            </a:extLst>
          </a:blip>
          <a:srcRect b="8435"/>
          <a:stretch/>
        </p:blipFill>
        <p:spPr bwMode="auto">
          <a:xfrm>
            <a:off x="5876135" y="1114137"/>
            <a:ext cx="6120000" cy="4629726"/>
          </a:xfrm>
          <a:prstGeom prst="rect">
            <a:avLst/>
          </a:prstGeom>
          <a:noFill/>
          <a:ln>
            <a:noFill/>
          </a:ln>
          <a:extLst>
            <a:ext uri="{53640926-AAD7-44D8-BBD7-CCE9431645EC}">
              <a14:shadowObscured xmlns:a14="http://schemas.microsoft.com/office/drawing/2010/main"/>
            </a:ext>
          </a:extLst>
        </p:spPr>
      </p:pic>
      <p:pic>
        <p:nvPicPr>
          <p:cNvPr id="2" name="Obrázok 1"/>
          <p:cNvPicPr>
            <a:picLocks noChangeAspect="1"/>
          </p:cNvPicPr>
          <p:nvPr/>
        </p:nvPicPr>
        <p:blipFill>
          <a:blip r:embed="rId4"/>
          <a:stretch>
            <a:fillRect/>
          </a:stretch>
        </p:blipFill>
        <p:spPr>
          <a:xfrm>
            <a:off x="470729" y="2582515"/>
            <a:ext cx="3600000" cy="3391853"/>
          </a:xfrm>
          <a:prstGeom prst="rect">
            <a:avLst/>
          </a:prstGeom>
        </p:spPr>
      </p:pic>
      <p:sp>
        <p:nvSpPr>
          <p:cNvPr id="12" name="Title 1">
            <a:extLst>
              <a:ext uri="{FF2B5EF4-FFF2-40B4-BE49-F238E27FC236}">
                <a16:creationId xmlns:a16="http://schemas.microsoft.com/office/drawing/2014/main" id="{6FBD9AC7-CAD3-444C-A1AA-66582A460AE5}"/>
              </a:ext>
            </a:extLst>
          </p:cNvPr>
          <p:cNvSpPr>
            <a:spLocks noGrp="1"/>
          </p:cNvSpPr>
          <p:nvPr>
            <p:ph type="title"/>
          </p:nvPr>
        </p:nvSpPr>
        <p:spPr>
          <a:xfrm>
            <a:off x="168671" y="1138"/>
            <a:ext cx="11069715" cy="1325563"/>
          </a:xfrm>
        </p:spPr>
        <p:txBody>
          <a:bodyPr>
            <a:normAutofit/>
          </a:bodyPr>
          <a:lstStyle/>
          <a:p>
            <a:r>
              <a:rPr lang="en-US" sz="3600" b="1" dirty="0">
                <a:solidFill>
                  <a:srgbClr val="090468"/>
                </a:solidFill>
                <a:latin typeface="+mn-lt"/>
              </a:rPr>
              <a:t>Promoted Projects </a:t>
            </a:r>
          </a:p>
        </p:txBody>
      </p:sp>
    </p:spTree>
    <p:extLst>
      <p:ext uri="{BB962C8B-B14F-4D97-AF65-F5344CB8AC3E}">
        <p14:creationId xmlns:p14="http://schemas.microsoft.com/office/powerpoint/2010/main" val="355287463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D4E6D71C-ACD7-49D2-9689-F9C4024FAC38}" type="slidenum">
              <a:rPr lang="en-IE" smtClean="0">
                <a:solidFill>
                  <a:srgbClr val="3F3F3F">
                    <a:lumMod val="75000"/>
                    <a:lumOff val="25000"/>
                  </a:srgbClr>
                </a:solidFill>
              </a:rPr>
              <a:pPr/>
              <a:t>62</a:t>
            </a:fld>
            <a:endParaRPr lang="en-IE" dirty="0">
              <a:solidFill>
                <a:srgbClr val="3F3F3F">
                  <a:lumMod val="75000"/>
                  <a:lumOff val="25000"/>
                </a:srgbClr>
              </a:solidFill>
            </a:endParaRPr>
          </a:p>
        </p:txBody>
      </p:sp>
      <p:sp>
        <p:nvSpPr>
          <p:cNvPr id="4" name="Title 12"/>
          <p:cNvSpPr txBox="1">
            <a:spLocks/>
          </p:cNvSpPr>
          <p:nvPr/>
        </p:nvSpPr>
        <p:spPr>
          <a:xfrm>
            <a:off x="1784495" y="3745544"/>
            <a:ext cx="8753895" cy="1470288"/>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6600" b="1" kern="1200">
                <a:solidFill>
                  <a:schemeClr val="bg1"/>
                </a:solidFill>
                <a:latin typeface="Century Gothic" panose="020B0502020202020204" pitchFamily="34" charset="0"/>
                <a:ea typeface="+mj-ea"/>
                <a:cs typeface="+mj-cs"/>
              </a:defRPr>
            </a:lvl1pPr>
          </a:lstStyle>
          <a:p>
            <a:endParaRPr lang="en-GB" sz="4000" dirty="0"/>
          </a:p>
        </p:txBody>
      </p:sp>
      <p:sp>
        <p:nvSpPr>
          <p:cNvPr id="5" name="Title 12"/>
          <p:cNvSpPr txBox="1">
            <a:spLocks/>
          </p:cNvSpPr>
          <p:nvPr/>
        </p:nvSpPr>
        <p:spPr>
          <a:xfrm>
            <a:off x="640915" y="3307134"/>
            <a:ext cx="10947748" cy="1470288"/>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6600" b="1" kern="1200">
                <a:solidFill>
                  <a:schemeClr val="bg1"/>
                </a:solidFill>
                <a:latin typeface="Century Gothic" panose="020B0502020202020204" pitchFamily="34" charset="0"/>
                <a:ea typeface="+mj-ea"/>
                <a:cs typeface="+mj-cs"/>
              </a:defRPr>
            </a:lvl1pPr>
          </a:lstStyle>
          <a:p>
            <a:endParaRPr lang="en-GB" sz="4000" i="1" dirty="0"/>
          </a:p>
        </p:txBody>
      </p:sp>
      <p:sp>
        <p:nvSpPr>
          <p:cNvPr id="3" name="Titolo 2"/>
          <p:cNvSpPr>
            <a:spLocks noGrp="1"/>
          </p:cNvSpPr>
          <p:nvPr>
            <p:ph type="title"/>
          </p:nvPr>
        </p:nvSpPr>
        <p:spPr/>
        <p:txBody>
          <a:bodyPr/>
          <a:lstStyle/>
          <a:p>
            <a:r>
              <a:rPr lang="it-IT" dirty="0" err="1"/>
              <a:t>Thank</a:t>
            </a:r>
            <a:r>
              <a:rPr lang="it-IT" dirty="0"/>
              <a:t> </a:t>
            </a:r>
            <a:r>
              <a:rPr lang="it-IT" dirty="0" err="1"/>
              <a:t>you</a:t>
            </a:r>
            <a:r>
              <a:rPr lang="it-IT" dirty="0"/>
              <a:t> for </a:t>
            </a:r>
            <a:r>
              <a:rPr lang="it-IT" dirty="0" err="1"/>
              <a:t>attention</a:t>
            </a:r>
            <a:endParaRPr lang="it-IT" dirty="0"/>
          </a:p>
        </p:txBody>
      </p:sp>
      <p:sp>
        <p:nvSpPr>
          <p:cNvPr id="7" name="Title 12"/>
          <p:cNvSpPr txBox="1">
            <a:spLocks/>
          </p:cNvSpPr>
          <p:nvPr/>
        </p:nvSpPr>
        <p:spPr>
          <a:xfrm>
            <a:off x="651421" y="5256858"/>
            <a:ext cx="10947748" cy="1470288"/>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6600" b="1" kern="1200">
                <a:solidFill>
                  <a:schemeClr val="bg1"/>
                </a:solidFill>
                <a:latin typeface="Century Gothic" panose="020B0502020202020204" pitchFamily="34" charset="0"/>
                <a:ea typeface="+mj-ea"/>
                <a:cs typeface="+mj-cs"/>
              </a:defRPr>
            </a:lvl1pPr>
          </a:lstStyle>
          <a:p>
            <a:endParaRPr lang="en-GB" sz="2000" b="0" i="1" dirty="0"/>
          </a:p>
        </p:txBody>
      </p:sp>
    </p:spTree>
    <p:extLst>
      <p:ext uri="{BB962C8B-B14F-4D97-AF65-F5344CB8AC3E}">
        <p14:creationId xmlns:p14="http://schemas.microsoft.com/office/powerpoint/2010/main" val="257123383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1" name="Picture 2" descr="Résultat de recherche d'images pour &quot;questions&quot;">
            <a:extLst>
              <a:ext uri="{FF2B5EF4-FFF2-40B4-BE49-F238E27FC236}">
                <a16:creationId xmlns:a16="http://schemas.microsoft.com/office/drawing/2014/main" id="{1B813E32-5289-4DFB-AFAC-8AFD2A4601F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102" r="5930"/>
          <a:stretch/>
        </p:blipFill>
        <p:spPr bwMode="auto">
          <a:xfrm>
            <a:off x="3092769" y="10"/>
            <a:ext cx="6101387" cy="685799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56185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ocumento 5"/>
          <p:cNvSpPr/>
          <p:nvPr/>
        </p:nvSpPr>
        <p:spPr>
          <a:xfrm>
            <a:off x="5189908" y="3594535"/>
            <a:ext cx="7002092" cy="2806261"/>
          </a:xfrm>
          <a:prstGeom prst="flowChartDocumen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5" name="Nadpis 1"/>
          <p:cNvSpPr txBox="1">
            <a:spLocks/>
          </p:cNvSpPr>
          <p:nvPr/>
        </p:nvSpPr>
        <p:spPr>
          <a:xfrm>
            <a:off x="347244" y="440992"/>
            <a:ext cx="11509200" cy="496800"/>
          </a:xfrm>
          <a:prstGeom prst="rect">
            <a:avLst/>
          </a:prstGeom>
        </p:spPr>
        <p:txBody>
          <a:bodyPr vert="horz" lIns="91440" tIns="45720" rIns="91440" bIns="45720" rtlCol="0" anchor="ctr">
            <a:noAutofit/>
          </a:bodyPr>
          <a:lstStyle>
            <a:lvl1pPr marL="0" algn="l" defTabSz="914400" rtl="0" eaLnBrk="1" latinLnBrk="0" hangingPunct="1">
              <a:lnSpc>
                <a:spcPct val="90000"/>
              </a:lnSpc>
              <a:spcBef>
                <a:spcPct val="0"/>
              </a:spcBef>
              <a:buNone/>
              <a:defRPr lang="en-US" sz="4000" b="1" kern="1200" spc="-150">
                <a:solidFill>
                  <a:schemeClr val="tx1"/>
                </a:solidFill>
                <a:latin typeface="Century Gothic" panose="020B0502020202020204" pitchFamily="34" charset="0"/>
                <a:ea typeface="+mj-ea"/>
                <a:cs typeface="+mj-cs"/>
              </a:defRPr>
            </a:lvl1pPr>
          </a:lstStyle>
          <a:p>
            <a:r>
              <a:rPr lang="en-US" sz="3200" dirty="0"/>
              <a:t>Identification of the System Needs Methodology </a:t>
            </a:r>
          </a:p>
        </p:txBody>
      </p:sp>
      <p:sp>
        <p:nvSpPr>
          <p:cNvPr id="4" name="Nadpis 1"/>
          <p:cNvSpPr txBox="1">
            <a:spLocks/>
          </p:cNvSpPr>
          <p:nvPr/>
        </p:nvSpPr>
        <p:spPr>
          <a:xfrm>
            <a:off x="349516" y="907296"/>
            <a:ext cx="11509200" cy="496800"/>
          </a:xfrm>
          <a:prstGeom prst="rect">
            <a:avLst/>
          </a:prstGeom>
        </p:spPr>
        <p:txBody>
          <a:bodyPr vert="horz" lIns="91440" tIns="45720" rIns="91440" bIns="45720" rtlCol="0" anchor="ctr">
            <a:noAutofit/>
          </a:bodyPr>
          <a:lstStyle>
            <a:lvl1pPr marL="0" algn="l" defTabSz="914400" rtl="0" eaLnBrk="1" latinLnBrk="0" hangingPunct="1">
              <a:lnSpc>
                <a:spcPct val="90000"/>
              </a:lnSpc>
              <a:spcBef>
                <a:spcPct val="0"/>
              </a:spcBef>
              <a:buNone/>
              <a:defRPr lang="en-US" sz="4000" b="1" kern="1200" spc="-150">
                <a:solidFill>
                  <a:schemeClr val="tx1"/>
                </a:solidFill>
                <a:latin typeface="Century Gothic" panose="020B0502020202020204" pitchFamily="34" charset="0"/>
                <a:ea typeface="+mj-ea"/>
                <a:cs typeface="+mj-cs"/>
              </a:defRPr>
            </a:lvl1pPr>
          </a:lstStyle>
          <a:p>
            <a:r>
              <a:rPr lang="en-US" sz="2400" b="0" dirty="0"/>
              <a:t>Purpose of the study and main conclusions</a:t>
            </a:r>
          </a:p>
        </p:txBody>
      </p:sp>
      <p:sp>
        <p:nvSpPr>
          <p:cNvPr id="2" name="Documento 1"/>
          <p:cNvSpPr/>
          <p:nvPr/>
        </p:nvSpPr>
        <p:spPr>
          <a:xfrm>
            <a:off x="83854" y="1490345"/>
            <a:ext cx="8729069" cy="2104190"/>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dirty="0">
                <a:latin typeface="Century Gothic" panose="020B0502020202020204" pitchFamily="34" charset="0"/>
              </a:rPr>
              <a:t>What should the electricity grid look like in 2040 to create maximum value for Europeans, ensure continuous access to electricity throughout Europe and deliver on the climatic agenda?</a:t>
            </a:r>
          </a:p>
        </p:txBody>
      </p:sp>
      <p:sp>
        <p:nvSpPr>
          <p:cNvPr id="3" name="CasellaDiTesto 2"/>
          <p:cNvSpPr txBox="1"/>
          <p:nvPr/>
        </p:nvSpPr>
        <p:spPr>
          <a:xfrm>
            <a:off x="5189908" y="3676855"/>
            <a:ext cx="6842234" cy="2585323"/>
          </a:xfrm>
          <a:prstGeom prst="rect">
            <a:avLst/>
          </a:prstGeom>
          <a:noFill/>
        </p:spPr>
        <p:txBody>
          <a:bodyPr wrap="square" rtlCol="0">
            <a:spAutoFit/>
          </a:bodyPr>
          <a:lstStyle/>
          <a:p>
            <a:r>
              <a:rPr lang="en-US" b="1" u="sng" dirty="0">
                <a:solidFill>
                  <a:srgbClr val="002060"/>
                </a:solidFill>
                <a:latin typeface="Century Gothic" panose="020B0502020202020204" pitchFamily="34" charset="0"/>
              </a:rPr>
              <a:t>New investment needed after 2030</a:t>
            </a:r>
          </a:p>
          <a:p>
            <a:pPr marL="742950" lvl="1" indent="-285750" algn="just">
              <a:buFont typeface="Wingdings" panose="05000000000000000000" pitchFamily="2" charset="2"/>
              <a:buChar char="§"/>
            </a:pPr>
            <a:r>
              <a:rPr lang="en-US" dirty="0">
                <a:solidFill>
                  <a:srgbClr val="002060"/>
                </a:solidFill>
                <a:latin typeface="Century Gothic" panose="020B0502020202020204" pitchFamily="34" charset="0"/>
              </a:rPr>
              <a:t>need for increased transmission  capacity in some places to make the system work in 2040.</a:t>
            </a:r>
          </a:p>
          <a:p>
            <a:pPr marL="742950" lvl="1" indent="-285750" algn="just">
              <a:buFont typeface="Wingdings" panose="05000000000000000000" pitchFamily="2" charset="2"/>
              <a:buChar char="§"/>
            </a:pPr>
            <a:r>
              <a:rPr lang="en-US" dirty="0">
                <a:solidFill>
                  <a:srgbClr val="002060"/>
                </a:solidFill>
                <a:latin typeface="Century Gothic" panose="020B0502020202020204" pitchFamily="34" charset="0"/>
              </a:rPr>
              <a:t>new interconnection across and between all regions, largely due to the increasing levels and use of renewable resources</a:t>
            </a:r>
          </a:p>
          <a:p>
            <a:pPr marL="742950" lvl="1" indent="-285750" algn="just">
              <a:buFont typeface="Wingdings" panose="05000000000000000000" pitchFamily="2" charset="2"/>
              <a:buChar char="§"/>
            </a:pPr>
            <a:r>
              <a:rPr lang="en-US" dirty="0">
                <a:solidFill>
                  <a:srgbClr val="002060"/>
                </a:solidFill>
                <a:latin typeface="Century Gothic" panose="020B0502020202020204" pitchFamily="34" charset="0"/>
              </a:rPr>
              <a:t>internal reinforcements of the grid will also be necessary in most European countries.</a:t>
            </a:r>
          </a:p>
          <a:p>
            <a:endParaRPr lang="it-IT" dirty="0"/>
          </a:p>
        </p:txBody>
      </p:sp>
      <p:sp>
        <p:nvSpPr>
          <p:cNvPr id="8" name="CasellaDiTesto 7"/>
          <p:cNvSpPr txBox="1"/>
          <p:nvPr/>
        </p:nvSpPr>
        <p:spPr>
          <a:xfrm>
            <a:off x="76464" y="4068150"/>
            <a:ext cx="4940018" cy="1754326"/>
          </a:xfrm>
          <a:prstGeom prst="rect">
            <a:avLst/>
          </a:prstGeom>
          <a:noFill/>
        </p:spPr>
        <p:txBody>
          <a:bodyPr wrap="square" rtlCol="0">
            <a:spAutoFit/>
          </a:bodyPr>
          <a:lstStyle/>
          <a:p>
            <a:pPr marL="361950" lvl="1" indent="-266700" algn="just">
              <a:buFont typeface="Wingdings" panose="05000000000000000000" pitchFamily="2" charset="2"/>
              <a:buChar char="§"/>
            </a:pPr>
            <a:r>
              <a:rPr lang="en-US" i="1" dirty="0">
                <a:latin typeface="Century Gothic" panose="020B0502020202020204" pitchFamily="34" charset="0"/>
              </a:rPr>
              <a:t>6 months of study</a:t>
            </a:r>
          </a:p>
          <a:p>
            <a:pPr marL="361950" lvl="1" indent="-266700" algn="just">
              <a:buFont typeface="Wingdings" panose="05000000000000000000" pitchFamily="2" charset="2"/>
              <a:buChar char="§"/>
            </a:pPr>
            <a:r>
              <a:rPr lang="en-US" i="1" dirty="0">
                <a:latin typeface="Century Gothic" panose="020B0502020202020204" pitchFamily="34" charset="0"/>
              </a:rPr>
              <a:t>3 tools used for market study</a:t>
            </a:r>
          </a:p>
          <a:p>
            <a:pPr marL="361950" lvl="1" indent="-266700" algn="just">
              <a:buFont typeface="Wingdings" panose="05000000000000000000" pitchFamily="2" charset="2"/>
              <a:buChar char="§"/>
            </a:pPr>
            <a:r>
              <a:rPr lang="en-US" i="1" dirty="0">
                <a:latin typeface="Century Gothic" panose="020B0502020202020204" pitchFamily="34" charset="0"/>
              </a:rPr>
              <a:t>4 tools used for network study</a:t>
            </a:r>
          </a:p>
          <a:p>
            <a:pPr marL="361950" lvl="1" indent="-266700" algn="just">
              <a:buFont typeface="Wingdings" panose="05000000000000000000" pitchFamily="2" charset="2"/>
              <a:buChar char="§"/>
            </a:pPr>
            <a:r>
              <a:rPr lang="en-US" i="1" dirty="0">
                <a:latin typeface="Century Gothic" panose="020B0502020202020204" pitchFamily="34" charset="0"/>
              </a:rPr>
              <a:t>Hundreds of simulations performed</a:t>
            </a:r>
          </a:p>
          <a:p>
            <a:pPr marL="361950" lvl="1" indent="-266700" algn="just">
              <a:buFont typeface="Wingdings" panose="05000000000000000000" pitchFamily="2" charset="2"/>
              <a:buChar char="§"/>
            </a:pPr>
            <a:r>
              <a:rPr lang="en-US" i="1" dirty="0">
                <a:latin typeface="Century Gothic" panose="020B0502020202020204" pitchFamily="34" charset="0"/>
              </a:rPr>
              <a:t>All TSOs involved in the analysis and the discussion of the results </a:t>
            </a:r>
            <a:endParaRPr lang="it-IT" i="1" dirty="0">
              <a:latin typeface="Century Gothic" panose="020B0502020202020204" pitchFamily="34" charset="0"/>
            </a:endParaRPr>
          </a:p>
        </p:txBody>
      </p:sp>
    </p:spTree>
    <p:extLst>
      <p:ext uri="{BB962C8B-B14F-4D97-AF65-F5344CB8AC3E}">
        <p14:creationId xmlns:p14="http://schemas.microsoft.com/office/powerpoint/2010/main" val="17738287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5A7068E-A617-4D0E-BCBE-564C7BE36D88}"/>
              </a:ext>
            </a:extLst>
          </p:cNvPr>
          <p:cNvPicPr>
            <a:picLocks noChangeAspect="1"/>
          </p:cNvPicPr>
          <p:nvPr/>
        </p:nvPicPr>
        <p:blipFill rotWithShape="1">
          <a:blip r:embed="rId2"/>
          <a:srcRect t="5584" r="16032" b="5527"/>
          <a:stretch/>
        </p:blipFill>
        <p:spPr>
          <a:xfrm>
            <a:off x="6787661" y="1181518"/>
            <a:ext cx="5404339" cy="5671634"/>
          </a:xfrm>
          <a:prstGeom prst="rect">
            <a:avLst/>
          </a:prstGeom>
        </p:spPr>
      </p:pic>
      <p:sp>
        <p:nvSpPr>
          <p:cNvPr id="6" name="Nadpis 1"/>
          <p:cNvSpPr txBox="1">
            <a:spLocks/>
          </p:cNvSpPr>
          <p:nvPr/>
        </p:nvSpPr>
        <p:spPr>
          <a:xfrm>
            <a:off x="347244" y="440992"/>
            <a:ext cx="11509200" cy="496800"/>
          </a:xfrm>
          <a:prstGeom prst="rect">
            <a:avLst/>
          </a:prstGeom>
        </p:spPr>
        <p:txBody>
          <a:bodyPr vert="horz" lIns="91440" tIns="45720" rIns="91440" bIns="45720" rtlCol="0" anchor="ctr">
            <a:noAutofit/>
          </a:bodyPr>
          <a:lstStyle>
            <a:lvl1pPr marL="0" algn="l" defTabSz="914400" rtl="0" eaLnBrk="1" latinLnBrk="0" hangingPunct="1">
              <a:lnSpc>
                <a:spcPct val="90000"/>
              </a:lnSpc>
              <a:spcBef>
                <a:spcPct val="0"/>
              </a:spcBef>
              <a:buNone/>
              <a:defRPr lang="en-US" sz="4000" b="1" kern="1200" spc="-150">
                <a:solidFill>
                  <a:schemeClr val="tx1"/>
                </a:solidFill>
                <a:latin typeface="Century Gothic" panose="020B0502020202020204" pitchFamily="34" charset="0"/>
                <a:ea typeface="+mj-ea"/>
                <a:cs typeface="+mj-cs"/>
              </a:defRPr>
            </a:lvl1pPr>
          </a:lstStyle>
          <a:p>
            <a:r>
              <a:rPr lang="en-US" sz="3200" dirty="0"/>
              <a:t>Identification of the System Needs Methodology </a:t>
            </a:r>
          </a:p>
        </p:txBody>
      </p:sp>
      <p:sp>
        <p:nvSpPr>
          <p:cNvPr id="7" name="Nadpis 1"/>
          <p:cNvSpPr txBox="1">
            <a:spLocks/>
          </p:cNvSpPr>
          <p:nvPr/>
        </p:nvSpPr>
        <p:spPr>
          <a:xfrm>
            <a:off x="349516" y="907296"/>
            <a:ext cx="11509200" cy="496800"/>
          </a:xfrm>
          <a:prstGeom prst="rect">
            <a:avLst/>
          </a:prstGeom>
        </p:spPr>
        <p:txBody>
          <a:bodyPr vert="horz" lIns="91440" tIns="45720" rIns="91440" bIns="45720" rtlCol="0" anchor="ctr">
            <a:noAutofit/>
          </a:bodyPr>
          <a:lstStyle>
            <a:lvl1pPr marL="0" algn="l" defTabSz="914400" rtl="0" eaLnBrk="1" latinLnBrk="0" hangingPunct="1">
              <a:lnSpc>
                <a:spcPct val="90000"/>
              </a:lnSpc>
              <a:spcBef>
                <a:spcPct val="0"/>
              </a:spcBef>
              <a:buNone/>
              <a:defRPr lang="en-US" sz="4000" b="1" kern="1200" spc="-150">
                <a:solidFill>
                  <a:schemeClr val="tx1"/>
                </a:solidFill>
                <a:latin typeface="Century Gothic" panose="020B0502020202020204" pitchFamily="34" charset="0"/>
                <a:ea typeface="+mj-ea"/>
                <a:cs typeface="+mj-cs"/>
              </a:defRPr>
            </a:lvl1pPr>
          </a:lstStyle>
          <a:p>
            <a:r>
              <a:rPr lang="en-US" sz="2400" b="0" dirty="0"/>
              <a:t>Summary of results</a:t>
            </a:r>
          </a:p>
        </p:txBody>
      </p:sp>
      <p:grpSp>
        <p:nvGrpSpPr>
          <p:cNvPr id="4" name="Group 3">
            <a:extLst>
              <a:ext uri="{FF2B5EF4-FFF2-40B4-BE49-F238E27FC236}">
                <a16:creationId xmlns:a16="http://schemas.microsoft.com/office/drawing/2014/main" id="{B3B8CDC0-29A8-4935-B715-ADA43A744235}"/>
              </a:ext>
            </a:extLst>
          </p:cNvPr>
          <p:cNvGrpSpPr/>
          <p:nvPr/>
        </p:nvGrpSpPr>
        <p:grpSpPr>
          <a:xfrm>
            <a:off x="1892450" y="1848731"/>
            <a:ext cx="4209394" cy="4337207"/>
            <a:chOff x="114299" y="1664852"/>
            <a:chExt cx="4209394" cy="4337207"/>
          </a:xfrm>
        </p:grpSpPr>
        <p:sp>
          <p:nvSpPr>
            <p:cNvPr id="2" name="CasellaDiTesto 1"/>
            <p:cNvSpPr txBox="1"/>
            <p:nvPr/>
          </p:nvSpPr>
          <p:spPr>
            <a:xfrm>
              <a:off x="114301" y="1718441"/>
              <a:ext cx="4209392" cy="2031325"/>
            </a:xfrm>
            <a:prstGeom prst="rect">
              <a:avLst/>
            </a:prstGeom>
            <a:noFill/>
          </p:spPr>
          <p:txBody>
            <a:bodyPr wrap="square" rtlCol="0">
              <a:spAutoFit/>
            </a:bodyPr>
            <a:lstStyle/>
            <a:p>
              <a:pPr algn="just"/>
              <a:r>
                <a:rPr lang="it-IT" dirty="0">
                  <a:solidFill>
                    <a:srgbClr val="002060"/>
                  </a:solidFill>
                  <a:latin typeface="Century Gothic" panose="020B0502020202020204" pitchFamily="34" charset="0"/>
                </a:rPr>
                <a:t>For </a:t>
              </a:r>
              <a:r>
                <a:rPr lang="it-IT" dirty="0" err="1">
                  <a:solidFill>
                    <a:srgbClr val="002060"/>
                  </a:solidFill>
                  <a:latin typeface="Century Gothic" panose="020B0502020202020204" pitchFamily="34" charset="0"/>
                </a:rPr>
                <a:t>three</a:t>
              </a:r>
              <a:r>
                <a:rPr lang="it-IT" dirty="0">
                  <a:solidFill>
                    <a:srgbClr val="002060"/>
                  </a:solidFill>
                  <a:latin typeface="Century Gothic" panose="020B0502020202020204" pitchFamily="34" charset="0"/>
                </a:rPr>
                <a:t> </a:t>
              </a:r>
              <a:r>
                <a:rPr lang="it-IT" dirty="0" err="1">
                  <a:solidFill>
                    <a:srgbClr val="002060"/>
                  </a:solidFill>
                  <a:latin typeface="Century Gothic" panose="020B0502020202020204" pitchFamily="34" charset="0"/>
                </a:rPr>
                <a:t>distinct</a:t>
              </a:r>
              <a:r>
                <a:rPr lang="it-IT" dirty="0">
                  <a:solidFill>
                    <a:srgbClr val="002060"/>
                  </a:solidFill>
                  <a:latin typeface="Century Gothic" panose="020B0502020202020204" pitchFamily="34" charset="0"/>
                </a:rPr>
                <a:t> </a:t>
              </a:r>
              <a:r>
                <a:rPr lang="en-US" dirty="0">
                  <a:solidFill>
                    <a:srgbClr val="002060"/>
                  </a:solidFill>
                  <a:latin typeface="Century Gothic" panose="020B0502020202020204" pitchFamily="34" charset="0"/>
                </a:rPr>
                <a:t>2040 scenarios, which European borders presented the highest economic gains when equipped with an additional interconnector (using standard development costs for each border).</a:t>
              </a:r>
              <a:endParaRPr lang="it-IT" dirty="0">
                <a:solidFill>
                  <a:srgbClr val="002060"/>
                </a:solidFill>
                <a:latin typeface="Century Gothic" panose="020B0502020202020204" pitchFamily="34" charset="0"/>
              </a:endParaRPr>
            </a:p>
          </p:txBody>
        </p:sp>
        <p:sp>
          <p:nvSpPr>
            <p:cNvPr id="8" name="Rettangolo arrotondato 7"/>
            <p:cNvSpPr/>
            <p:nvPr/>
          </p:nvSpPr>
          <p:spPr>
            <a:xfrm>
              <a:off x="114300" y="1664852"/>
              <a:ext cx="4209393" cy="202863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ttangolo 2"/>
            <p:cNvSpPr/>
            <p:nvPr/>
          </p:nvSpPr>
          <p:spPr>
            <a:xfrm>
              <a:off x="114299" y="4121605"/>
              <a:ext cx="4209393" cy="1754326"/>
            </a:xfrm>
            <a:prstGeom prst="rect">
              <a:avLst/>
            </a:prstGeom>
          </p:spPr>
          <p:txBody>
            <a:bodyPr wrap="square">
              <a:spAutoFit/>
            </a:bodyPr>
            <a:lstStyle/>
            <a:p>
              <a:pPr algn="just"/>
              <a:r>
                <a:rPr lang="en-US" dirty="0">
                  <a:solidFill>
                    <a:srgbClr val="002060"/>
                  </a:solidFill>
                  <a:latin typeface="Century Gothic" panose="020B0502020202020204" pitchFamily="34" charset="0"/>
                </a:rPr>
                <a:t>The results of this analysis is a </a:t>
              </a:r>
              <a:r>
                <a:rPr lang="en-US" u="sng" dirty="0">
                  <a:solidFill>
                    <a:srgbClr val="002060"/>
                  </a:solidFill>
                  <a:latin typeface="Century Gothic" panose="020B0502020202020204" pitchFamily="34" charset="0"/>
                </a:rPr>
                <a:t>set of proposed capacity increases per European border, </a:t>
              </a:r>
              <a:r>
                <a:rPr lang="en-US" dirty="0">
                  <a:solidFill>
                    <a:srgbClr val="002060"/>
                  </a:solidFill>
                  <a:latin typeface="Century Gothic" panose="020B0502020202020204" pitchFamily="34" charset="0"/>
                </a:rPr>
                <a:t>and an</a:t>
              </a:r>
            </a:p>
            <a:p>
              <a:pPr algn="just"/>
              <a:r>
                <a:rPr lang="en-US" dirty="0">
                  <a:solidFill>
                    <a:srgbClr val="002060"/>
                  </a:solidFill>
                  <a:latin typeface="Century Gothic" panose="020B0502020202020204" pitchFamily="34" charset="0"/>
                </a:rPr>
                <a:t>indication of the need they respond to (economic,</a:t>
              </a:r>
            </a:p>
            <a:p>
              <a:pPr algn="just"/>
              <a:r>
                <a:rPr lang="en-US" dirty="0">
                  <a:solidFill>
                    <a:srgbClr val="002060"/>
                  </a:solidFill>
                  <a:latin typeface="Century Gothic" panose="020B0502020202020204" pitchFamily="34" charset="0"/>
                </a:rPr>
                <a:t>security of supply or RES).</a:t>
              </a:r>
              <a:endParaRPr lang="it-IT" dirty="0">
                <a:solidFill>
                  <a:srgbClr val="002060"/>
                </a:solidFill>
                <a:latin typeface="Century Gothic" panose="020B0502020202020204" pitchFamily="34" charset="0"/>
              </a:endParaRPr>
            </a:p>
          </p:txBody>
        </p:sp>
        <p:sp>
          <p:nvSpPr>
            <p:cNvPr id="10" name="Rettangolo arrotondato 9"/>
            <p:cNvSpPr/>
            <p:nvPr/>
          </p:nvSpPr>
          <p:spPr>
            <a:xfrm>
              <a:off x="114300" y="3973420"/>
              <a:ext cx="4209393" cy="202863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Tree>
    <p:extLst>
      <p:ext uri="{BB962C8B-B14F-4D97-AF65-F5344CB8AC3E}">
        <p14:creationId xmlns:p14="http://schemas.microsoft.com/office/powerpoint/2010/main" val="29770474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Nadpis 1"/>
          <p:cNvSpPr txBox="1">
            <a:spLocks/>
          </p:cNvSpPr>
          <p:nvPr/>
        </p:nvSpPr>
        <p:spPr>
          <a:xfrm>
            <a:off x="347244" y="440992"/>
            <a:ext cx="11509200" cy="496800"/>
          </a:xfrm>
          <a:prstGeom prst="rect">
            <a:avLst/>
          </a:prstGeom>
        </p:spPr>
        <p:txBody>
          <a:bodyPr vert="horz" lIns="91440" tIns="45720" rIns="91440" bIns="45720" rtlCol="0" anchor="ctr">
            <a:noAutofit/>
          </a:bodyPr>
          <a:lstStyle>
            <a:lvl1pPr marL="0" algn="l" defTabSz="914400" rtl="0" eaLnBrk="1" latinLnBrk="0" hangingPunct="1">
              <a:lnSpc>
                <a:spcPct val="90000"/>
              </a:lnSpc>
              <a:spcBef>
                <a:spcPct val="0"/>
              </a:spcBef>
              <a:buNone/>
              <a:defRPr lang="en-US" sz="4000" b="1" kern="1200" spc="-150">
                <a:solidFill>
                  <a:schemeClr val="tx1"/>
                </a:solidFill>
                <a:latin typeface="Century Gothic" panose="020B0502020202020204" pitchFamily="34" charset="0"/>
                <a:ea typeface="+mj-ea"/>
                <a:cs typeface="+mj-cs"/>
              </a:defRPr>
            </a:lvl1pPr>
          </a:lstStyle>
          <a:p>
            <a:r>
              <a:rPr lang="en-US" sz="3200" dirty="0"/>
              <a:t>Identification of the System Needs Methodology </a:t>
            </a:r>
          </a:p>
        </p:txBody>
      </p:sp>
      <p:sp>
        <p:nvSpPr>
          <p:cNvPr id="56" name="Nadpis 1"/>
          <p:cNvSpPr txBox="1">
            <a:spLocks/>
          </p:cNvSpPr>
          <p:nvPr/>
        </p:nvSpPr>
        <p:spPr>
          <a:xfrm>
            <a:off x="263847" y="1856101"/>
            <a:ext cx="11509200" cy="4418886"/>
          </a:xfrm>
          <a:prstGeom prst="rect">
            <a:avLst/>
          </a:prstGeom>
        </p:spPr>
        <p:txBody>
          <a:bodyPr anchor="ctr"/>
          <a:lstStyle>
            <a:lvl1pPr marL="0" algn="l" defTabSz="914400" rtl="0" eaLnBrk="1" latinLnBrk="0" hangingPunct="1">
              <a:lnSpc>
                <a:spcPct val="90000"/>
              </a:lnSpc>
              <a:spcBef>
                <a:spcPct val="0"/>
              </a:spcBef>
              <a:buNone/>
              <a:defRPr lang="en-US" sz="4000" b="1" kern="1200" spc="-150">
                <a:solidFill>
                  <a:schemeClr val="tx1"/>
                </a:solidFill>
                <a:latin typeface="Century Gothic" panose="020B0502020202020204" pitchFamily="34" charset="0"/>
                <a:ea typeface="+mj-ea"/>
                <a:cs typeface="+mj-cs"/>
              </a:defRPr>
            </a:lvl1pPr>
          </a:lstStyle>
          <a:p>
            <a:pPr marL="342900" indent="-342900">
              <a:buFont typeface="Wingdings" panose="05000000000000000000" pitchFamily="2" charset="2"/>
              <a:buChar char="ü"/>
            </a:pPr>
            <a:r>
              <a:rPr lang="en-US" sz="2400" b="0" dirty="0">
                <a:solidFill>
                  <a:schemeClr val="bg1">
                    <a:lumMod val="50000"/>
                  </a:schemeClr>
                </a:solidFill>
                <a:latin typeface="Calibri" panose="020F0502020204030204" pitchFamily="34" charset="0"/>
              </a:rPr>
              <a:t>Introduction</a:t>
            </a:r>
          </a:p>
          <a:p>
            <a:pPr marL="342900" indent="-342900">
              <a:buFont typeface="Wingdings" panose="05000000000000000000" pitchFamily="2" charset="2"/>
              <a:buChar char="ü"/>
            </a:pPr>
            <a:endParaRPr lang="en-US" sz="2400" b="0" dirty="0">
              <a:solidFill>
                <a:schemeClr val="bg1">
                  <a:lumMod val="50000"/>
                </a:schemeClr>
              </a:solidFill>
              <a:latin typeface="Calibri" panose="020F0502020204030204" pitchFamily="34" charset="0"/>
            </a:endParaRPr>
          </a:p>
          <a:p>
            <a:pPr marL="342900" indent="-342900">
              <a:buFont typeface="Wingdings" panose="05000000000000000000" pitchFamily="2" charset="2"/>
              <a:buChar char="ü"/>
            </a:pPr>
            <a:r>
              <a:rPr lang="en-US" sz="2400" dirty="0">
                <a:solidFill>
                  <a:srgbClr val="00B050"/>
                </a:solidFill>
                <a:latin typeface="Calibri" panose="020F0502020204030204" pitchFamily="34" charset="0"/>
              </a:rPr>
              <a:t>References: data and modelling</a:t>
            </a:r>
          </a:p>
          <a:p>
            <a:pPr marL="342900" indent="-342900">
              <a:buFont typeface="Wingdings" panose="05000000000000000000" pitchFamily="2" charset="2"/>
              <a:buChar char="ü"/>
            </a:pPr>
            <a:endParaRPr lang="en-US" sz="2400" b="0" dirty="0">
              <a:solidFill>
                <a:schemeClr val="bg1">
                  <a:lumMod val="50000"/>
                </a:schemeClr>
              </a:solidFill>
              <a:latin typeface="Calibri" panose="020F0502020204030204" pitchFamily="34" charset="0"/>
            </a:endParaRPr>
          </a:p>
          <a:p>
            <a:pPr marL="342900" indent="-342900">
              <a:buFont typeface="Wingdings" panose="05000000000000000000" pitchFamily="2" charset="2"/>
              <a:buChar char="ü"/>
            </a:pPr>
            <a:endParaRPr lang="en-US" sz="2400" b="0" dirty="0">
              <a:solidFill>
                <a:schemeClr val="bg1">
                  <a:lumMod val="50000"/>
                </a:schemeClr>
              </a:solidFill>
              <a:latin typeface="Calibri" panose="020F0502020204030204" pitchFamily="34" charset="0"/>
            </a:endParaRPr>
          </a:p>
          <a:p>
            <a:pPr marL="342900" indent="-342900">
              <a:buFont typeface="Wingdings" panose="05000000000000000000" pitchFamily="2" charset="2"/>
              <a:buChar char="ü"/>
            </a:pPr>
            <a:r>
              <a:rPr lang="en-US" sz="2400" b="0" dirty="0">
                <a:solidFill>
                  <a:schemeClr val="bg1">
                    <a:lumMod val="50000"/>
                  </a:schemeClr>
                </a:solidFill>
                <a:latin typeface="Calibri" panose="020F0502020204030204" pitchFamily="34" charset="0"/>
              </a:rPr>
              <a:t>Approach used</a:t>
            </a:r>
          </a:p>
          <a:p>
            <a:endParaRPr lang="en-US" sz="2400" b="0" dirty="0">
              <a:solidFill>
                <a:schemeClr val="bg1">
                  <a:lumMod val="50000"/>
                </a:schemeClr>
              </a:solidFill>
              <a:latin typeface="Calibri" panose="020F0502020204030204" pitchFamily="34" charset="0"/>
            </a:endParaRPr>
          </a:p>
          <a:p>
            <a:pPr marL="342900" indent="-342900">
              <a:buFont typeface="Wingdings" panose="05000000000000000000" pitchFamily="2" charset="2"/>
              <a:buChar char="ü"/>
            </a:pPr>
            <a:r>
              <a:rPr lang="en-US" sz="2400" b="0" dirty="0">
                <a:solidFill>
                  <a:schemeClr val="bg1">
                    <a:lumMod val="50000"/>
                  </a:schemeClr>
                </a:solidFill>
                <a:latin typeface="Calibri" panose="020F0502020204030204" pitchFamily="34" charset="0"/>
              </a:rPr>
              <a:t>General results</a:t>
            </a:r>
          </a:p>
          <a:p>
            <a:pPr marL="342900" indent="-342900">
              <a:buFont typeface="Wingdings" panose="05000000000000000000" pitchFamily="2" charset="2"/>
              <a:buChar char="ü"/>
            </a:pPr>
            <a:endParaRPr lang="en-US" sz="2400" b="0" dirty="0">
              <a:solidFill>
                <a:srgbClr val="002060"/>
              </a:solidFill>
              <a:latin typeface="Calibri" panose="020F0502020204030204" pitchFamily="34" charset="0"/>
            </a:endParaRPr>
          </a:p>
          <a:p>
            <a:pPr marL="342900" indent="-342900">
              <a:buFont typeface="Wingdings" panose="05000000000000000000" pitchFamily="2" charset="2"/>
              <a:buChar char="ü"/>
            </a:pPr>
            <a:endParaRPr lang="en-US" sz="2400" b="0" dirty="0">
              <a:solidFill>
                <a:srgbClr val="002060"/>
              </a:solidFill>
              <a:latin typeface="Calibri" panose="020F0502020204030204" pitchFamily="34" charset="0"/>
            </a:endParaRPr>
          </a:p>
          <a:p>
            <a:pPr marL="342900" indent="-342900">
              <a:buFont typeface="Wingdings" panose="05000000000000000000" pitchFamily="2" charset="2"/>
              <a:buChar char="ü"/>
            </a:pPr>
            <a:endParaRPr lang="en-US" sz="2400" b="0" dirty="0">
              <a:solidFill>
                <a:srgbClr val="002060"/>
              </a:solidFill>
              <a:latin typeface="Calibri" panose="020F0502020204030204" pitchFamily="34" charset="0"/>
            </a:endParaRPr>
          </a:p>
          <a:p>
            <a:pPr marL="342900" indent="-342900">
              <a:buFont typeface="Wingdings" panose="05000000000000000000" pitchFamily="2" charset="2"/>
              <a:buChar char="ü"/>
            </a:pPr>
            <a:endParaRPr lang="en-US" sz="2400" b="0" dirty="0">
              <a:solidFill>
                <a:srgbClr val="002060"/>
              </a:solidFill>
              <a:latin typeface="Calibri" panose="020F0502020204030204" pitchFamily="34" charset="0"/>
            </a:endParaRPr>
          </a:p>
        </p:txBody>
      </p:sp>
      <p:sp>
        <p:nvSpPr>
          <p:cNvPr id="4" name="Nadpis 1"/>
          <p:cNvSpPr txBox="1">
            <a:spLocks/>
          </p:cNvSpPr>
          <p:nvPr/>
        </p:nvSpPr>
        <p:spPr>
          <a:xfrm>
            <a:off x="349516" y="907296"/>
            <a:ext cx="11509200" cy="496800"/>
          </a:xfrm>
          <a:prstGeom prst="rect">
            <a:avLst/>
          </a:prstGeom>
        </p:spPr>
        <p:txBody>
          <a:bodyPr vert="horz" lIns="91440" tIns="45720" rIns="91440" bIns="45720" rtlCol="0" anchor="ctr">
            <a:noAutofit/>
          </a:bodyPr>
          <a:lstStyle>
            <a:lvl1pPr marL="0" algn="l" defTabSz="914400" rtl="0" eaLnBrk="1" latinLnBrk="0" hangingPunct="1">
              <a:lnSpc>
                <a:spcPct val="90000"/>
              </a:lnSpc>
              <a:spcBef>
                <a:spcPct val="0"/>
              </a:spcBef>
              <a:buNone/>
              <a:defRPr lang="en-US" sz="4000" b="1" kern="1200" spc="-150">
                <a:solidFill>
                  <a:schemeClr val="tx1"/>
                </a:solidFill>
                <a:latin typeface="Century Gothic" panose="020B0502020202020204" pitchFamily="34" charset="0"/>
                <a:ea typeface="+mj-ea"/>
                <a:cs typeface="+mj-cs"/>
              </a:defRPr>
            </a:lvl1pPr>
          </a:lstStyle>
          <a:p>
            <a:r>
              <a:rPr lang="en-US" sz="2400" b="0" dirty="0"/>
              <a:t>Agenda</a:t>
            </a:r>
          </a:p>
        </p:txBody>
      </p:sp>
    </p:spTree>
    <p:extLst>
      <p:ext uri="{BB962C8B-B14F-4D97-AF65-F5344CB8AC3E}">
        <p14:creationId xmlns:p14="http://schemas.microsoft.com/office/powerpoint/2010/main" val="8410054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9DDFD41AEF010449D0D055600B60DC5" ma:contentTypeVersion="1" ma:contentTypeDescription="Create a new document." ma:contentTypeScope="" ma:versionID="ef287326ae33b33fea4a2afc557ee891">
  <xsd:schema xmlns:xsd="http://www.w3.org/2001/XMLSchema" xmlns:xs="http://www.w3.org/2001/XMLSchema" xmlns:p="http://schemas.microsoft.com/office/2006/metadata/properties" xmlns:ns1="http://schemas.microsoft.com/sharepoint/v3" targetNamespace="http://schemas.microsoft.com/office/2006/metadata/properties" ma:root="true" ma:fieldsID="48c5b5cd9b8d25ff6dd15848836f4270"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8C4C8FA4-4C3E-4399-AB87-9A17AA9B232D}"/>
</file>

<file path=customXml/itemProps2.xml><?xml version="1.0" encoding="utf-8"?>
<ds:datastoreItem xmlns:ds="http://schemas.openxmlformats.org/officeDocument/2006/customXml" ds:itemID="{EA446239-EB2E-4C38-ABA9-7A8CB7A33540}"/>
</file>

<file path=customXml/itemProps3.xml><?xml version="1.0" encoding="utf-8"?>
<ds:datastoreItem xmlns:ds="http://schemas.openxmlformats.org/officeDocument/2006/customXml" ds:itemID="{5507B131-1157-4318-A477-E28492B73ACA}"/>
</file>

<file path=docProps/app.xml><?xml version="1.0" encoding="utf-8"?>
<Properties xmlns="http://schemas.openxmlformats.org/officeDocument/2006/extended-properties" xmlns:vt="http://schemas.openxmlformats.org/officeDocument/2006/docPropsVTypes">
  <Template/>
  <TotalTime>1775</TotalTime>
  <Words>3593</Words>
  <Application>Microsoft Office PowerPoint</Application>
  <PresentationFormat>Widescreen</PresentationFormat>
  <Paragraphs>536</Paragraphs>
  <Slides>63</Slides>
  <Notes>13</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63</vt:i4>
      </vt:variant>
    </vt:vector>
  </HeadingPairs>
  <TitlesOfParts>
    <vt:vector size="72" baseType="lpstr">
      <vt:lpstr>Arial</vt:lpstr>
      <vt:lpstr>Calibri</vt:lpstr>
      <vt:lpstr>Calibri (body)</vt:lpstr>
      <vt:lpstr>Calibri Light</vt:lpstr>
      <vt:lpstr>Century Gothic</vt:lpstr>
      <vt:lpstr>Courier New</vt:lpstr>
      <vt:lpstr>Wingdings</vt:lpstr>
      <vt:lpstr>Office Theme</vt:lpstr>
      <vt:lpstr>1_Office Theme</vt:lpstr>
      <vt:lpstr>European System Needs 2040 &amp;   Regional Investment Plans </vt:lpstr>
      <vt:lpstr>INTRODUCTION Laurent Schmitt – Secretary General</vt:lpstr>
      <vt:lpstr>European Power System 2040 Package</vt:lpstr>
      <vt:lpstr>European System Needs 2040  Methodology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for attention</vt:lpstr>
      <vt:lpstr>CSW</vt:lpstr>
      <vt:lpstr>PowerPoint Presentation</vt:lpstr>
      <vt:lpstr>PowerPoint Presentation</vt:lpstr>
      <vt:lpstr>PowerPoint Presentation</vt:lpstr>
      <vt:lpstr>PowerPoint Presentation</vt:lpstr>
      <vt:lpstr>PowerPoint Presentation</vt:lpstr>
      <vt:lpstr>Thank you for attention</vt:lpstr>
      <vt:lpstr>PowerPoint Presentation</vt:lpstr>
      <vt:lpstr>PowerPoint Presentation</vt:lpstr>
      <vt:lpstr>PowerPoint Presentation</vt:lpstr>
      <vt:lpstr>PowerPoint Presentation</vt:lpstr>
      <vt:lpstr>PowerPoint Presentation</vt:lpstr>
      <vt:lpstr>Thank you for attention</vt:lpstr>
      <vt:lpstr>PowerPoint Presentation</vt:lpstr>
      <vt:lpstr>The Region’s key messages...</vt:lpstr>
      <vt:lpstr>Key drivers for grid development Region Baltic Sea</vt:lpstr>
      <vt:lpstr>PowerPoint Presentation</vt:lpstr>
      <vt:lpstr>PowerPoint Presentation</vt:lpstr>
      <vt:lpstr>Thank you for attention</vt:lpstr>
      <vt:lpstr>CSE</vt:lpstr>
      <vt:lpstr>The Region’s key messages...</vt:lpstr>
      <vt:lpstr>PowerPoint Presentation</vt:lpstr>
      <vt:lpstr>Identified Needs</vt:lpstr>
      <vt:lpstr>Promoted Projects…</vt:lpstr>
      <vt:lpstr>Thank you for attention</vt:lpstr>
      <vt:lpstr>ccs</vt:lpstr>
      <vt:lpstr>PowerPoint Presentation</vt:lpstr>
      <vt:lpstr>PowerPoint Presentation</vt:lpstr>
      <vt:lpstr>PowerPoint Presentation</vt:lpstr>
      <vt:lpstr>PowerPoint Presentation</vt:lpstr>
      <vt:lpstr>Thank you for attention</vt:lpstr>
      <vt:lpstr>CCE</vt:lpstr>
      <vt:lpstr>Main challenges of the Region </vt:lpstr>
      <vt:lpstr>PowerPoint Presentation</vt:lpstr>
      <vt:lpstr>Future system needs</vt:lpstr>
      <vt:lpstr>Future capacity needs</vt:lpstr>
      <vt:lpstr>Promoted Projects </vt:lpstr>
      <vt:lpstr>Thank you for attention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Dante Powell</dc:creator>
  <cp:lastModifiedBy>Dante Powell</cp:lastModifiedBy>
  <cp:revision>45</cp:revision>
  <dcterms:created xsi:type="dcterms:W3CDTF">2018-02-09T13:24:08Z</dcterms:created>
  <dcterms:modified xsi:type="dcterms:W3CDTF">2018-02-22T15:45:36Z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0x01010059DDFD41AEF010449D0D055600B60DC5</vt:lpwstr>
  </property>
  <property fmtid="{D5CDD505-2E9C-101B-9397-08002B2CF9AE}" pid="3" name="Addo_DocID">
    <vt:lpwstr>fe696ed6-f450-417d-b8e3-32cea475ce0b</vt:lpwstr>
  </property>
</Properties>
</file>