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  <p:sldMasterId id="2147483664" r:id="rId3"/>
  </p:sldMasterIdLst>
  <p:notesMasterIdLst>
    <p:notesMasterId r:id="rId7"/>
  </p:notesMasterIdLst>
  <p:sldIdLst>
    <p:sldId id="264" r:id="rId4"/>
    <p:sldId id="260" r:id="rId5"/>
    <p:sldId id="266" r:id="rId6"/>
  </p:sldIdLst>
  <p:sldSz cx="9144000" cy="6858000" type="screen4x3"/>
  <p:notesSz cx="7099300" cy="10234613"/>
  <p:defaultTextStyle>
    <a:defPPr>
      <a:defRPr lang="de-D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224">
          <p15:clr>
            <a:srgbClr val="A4A3A4"/>
          </p15:clr>
        </p15:guide>
        <p15:guide id="4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02618" initials="sm" lastIdx="18" clrIdx="0">
    <p:extLst>
      <p:ext uri="{19B8F6BF-5375-455C-9EA6-DF929625EA0E}">
        <p15:presenceInfo xmlns:p15="http://schemas.microsoft.com/office/powerpoint/2012/main" userId="a02618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DCDCD"/>
    <a:srgbClr val="FF9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56" autoAdjust="0"/>
    <p:restoredTop sz="94605" autoAdjust="0"/>
  </p:normalViewPr>
  <p:slideViewPr>
    <p:cSldViewPr snapToGrid="0" snapToObjects="1">
      <p:cViewPr varScale="1">
        <p:scale>
          <a:sx n="96" d="100"/>
          <a:sy n="96" d="100"/>
        </p:scale>
        <p:origin x="354" y="78"/>
      </p:cViewPr>
      <p:guideLst>
        <p:guide orient="horz" pos="2160"/>
        <p:guide pos="13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CF706CAE-6AEE-48AF-B583-A21B5DC8A8A5}" type="datetimeFigureOut">
              <a:rPr lang="de-DE"/>
              <a:pPr>
                <a:defRPr/>
              </a:pPr>
              <a:t>27.05.2019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C9A627C-4DC5-42F2-90F9-235D251D6F78}" type="slidenum">
              <a:rPr lang="de-DE" altLang="nl-BE"/>
              <a:pPr>
                <a:defRPr/>
              </a:pPr>
              <a:t>‹nr.›</a:t>
            </a:fld>
            <a:endParaRPr lang="de-DE" altLang="nl-BE"/>
          </a:p>
        </p:txBody>
      </p:sp>
    </p:spTree>
    <p:extLst>
      <p:ext uri="{BB962C8B-B14F-4D97-AF65-F5344CB8AC3E}">
        <p14:creationId xmlns:p14="http://schemas.microsoft.com/office/powerpoint/2010/main" val="2910598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9A627C-4DC5-42F2-90F9-235D251D6F78}" type="slidenum">
              <a:rPr lang="de-DE" altLang="nl-BE" smtClean="0"/>
              <a:pPr>
                <a:defRPr/>
              </a:pPr>
              <a:t>1</a:t>
            </a:fld>
            <a:endParaRPr lang="de-DE" altLang="nl-BE"/>
          </a:p>
        </p:txBody>
      </p:sp>
    </p:spTree>
    <p:extLst>
      <p:ext uri="{BB962C8B-B14F-4D97-AF65-F5344CB8AC3E}">
        <p14:creationId xmlns:p14="http://schemas.microsoft.com/office/powerpoint/2010/main" val="66959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376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ge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256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ge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152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jpe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8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 6" descr="h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7" name="Gruppieren 9"/>
          <p:cNvGrpSpPr>
            <a:grpSpLocks/>
          </p:cNvGrpSpPr>
          <p:nvPr/>
        </p:nvGrpSpPr>
        <p:grpSpPr bwMode="auto">
          <a:xfrm>
            <a:off x="2193925" y="4824413"/>
            <a:ext cx="6369050" cy="1274762"/>
            <a:chOff x="2176442" y="4825171"/>
            <a:chExt cx="6370273" cy="1274140"/>
          </a:xfrm>
        </p:grpSpPr>
        <p:pic>
          <p:nvPicPr>
            <p:cNvPr id="1028" name="Picture 81" descr="\\vgb-file\Dienste\Organisationshandbuch\Logos\VGB_10_0265 Piktogramme\VGB_10_0265 Piktogramme 3C Office Programme\EMF\VGB_Piktogramme CC2 3C.em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2846" y="4825171"/>
              <a:ext cx="1241999" cy="124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" name="Picture 7" descr="\\vgb-file\Dienste\Organisationshandbuch\Logos\VGB_10_0265 Piktogramme\VGB_10_0265 Piktogramme 3C Office Programme\VGB_Piktogramme CC4 3C.em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1833" y="4826320"/>
              <a:ext cx="1241999" cy="124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0" name="Picture 8" descr="\\vgb-file\Dienste\Organisationshandbuch\Logos\VGB_10_0265 Piktogramme\VGB_10_0265 Piktogramme 3C Office Programme\VGB_Piktogramme CC1 3C.emf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6442" y="4826464"/>
              <a:ext cx="1272847" cy="12728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Picture 9" descr="\\vgb-file\Dienste\Organisationshandbuch\Logos\VGB_10_0265 Piktogramme\VGB_10_0265 Piktogramme 3C Office Programme\VGB_Piktogramme OD 3C.emf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8493" y="4830918"/>
              <a:ext cx="1228222" cy="124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10" descr="\\vgb-file\Dienste\Organisationshandbuch\Logos\VGB_10_0265 Piktogramme\VGB_10_0265 Piktogramme 3C Office Programme\VGB_Piktogramme CC3 3C.emf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9170" y="4826454"/>
              <a:ext cx="1240220" cy="1240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d 20" descr="Streife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88"/>
            <a:ext cx="91440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hteck 15"/>
          <p:cNvSpPr/>
          <p:nvPr/>
        </p:nvSpPr>
        <p:spPr>
          <a:xfrm>
            <a:off x="0" y="0"/>
            <a:ext cx="9144000" cy="539750"/>
          </a:xfrm>
          <a:prstGeom prst="rect">
            <a:avLst/>
          </a:prstGeom>
          <a:solidFill>
            <a:srgbClr val="CDCD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pic>
        <p:nvPicPr>
          <p:cNvPr id="2052" name="Bild 16" descr="VGB_10_0265 Piktogramme 4C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638" y="6608763"/>
            <a:ext cx="11144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12"/>
          <p:cNvSpPr txBox="1"/>
          <p:nvPr/>
        </p:nvSpPr>
        <p:spPr>
          <a:xfrm>
            <a:off x="238125" y="6645275"/>
            <a:ext cx="1723229" cy="12311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de-DE" altLang="nl-BE" sz="800" dirty="0" smtClean="0">
                <a:solidFill>
                  <a:srgbClr val="435452"/>
                </a:solidFill>
              </a:rPr>
              <a:t>VGB PowerTech</a:t>
            </a:r>
            <a:r>
              <a:rPr lang="de-DE" altLang="nl-BE" sz="800" baseline="0" dirty="0" smtClean="0">
                <a:solidFill>
                  <a:srgbClr val="435452"/>
                </a:solidFill>
              </a:rPr>
              <a:t> e.V. </a:t>
            </a:r>
            <a:r>
              <a:rPr lang="en-GB" altLang="nl-BE" sz="800" dirty="0" smtClean="0">
                <a:solidFill>
                  <a:srgbClr val="435452"/>
                </a:solidFill>
              </a:rPr>
              <a:t>  </a:t>
            </a:r>
            <a:r>
              <a:rPr lang="de-DE" altLang="nl-BE" sz="800" dirty="0" smtClean="0">
                <a:solidFill>
                  <a:srgbClr val="435452"/>
                </a:solidFill>
              </a:rPr>
              <a:t>| SLIDE </a:t>
            </a:r>
            <a:fld id="{2B2F0951-5351-48D6-B5BF-898C2EBAEAE4}" type="slidenum">
              <a:rPr lang="de-DE" altLang="nl-BE" sz="800" smtClean="0">
                <a:solidFill>
                  <a:srgbClr val="435452"/>
                </a:solidFill>
              </a:rPr>
              <a:pPr eaLnBrk="1" hangingPunct="1">
                <a:defRPr/>
              </a:pPr>
              <a:t>‹nr.›</a:t>
            </a:fld>
            <a:r>
              <a:rPr lang="de-DE" altLang="nl-BE" sz="800" dirty="0" smtClean="0">
                <a:solidFill>
                  <a:srgbClr val="435452"/>
                </a:solidFill>
              </a:rPr>
              <a:t> </a:t>
            </a:r>
          </a:p>
        </p:txBody>
      </p:sp>
      <p:pic>
        <p:nvPicPr>
          <p:cNvPr id="2054" name="Grafik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350" y="88900"/>
            <a:ext cx="98425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d 20" descr="Streife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88"/>
            <a:ext cx="91440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hteck 15"/>
          <p:cNvSpPr/>
          <p:nvPr/>
        </p:nvSpPr>
        <p:spPr>
          <a:xfrm>
            <a:off x="0" y="0"/>
            <a:ext cx="9144000" cy="539750"/>
          </a:xfrm>
          <a:prstGeom prst="rect">
            <a:avLst/>
          </a:prstGeom>
          <a:solidFill>
            <a:srgbClr val="CDCDC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pic>
        <p:nvPicPr>
          <p:cNvPr id="2052" name="Bild 16" descr="VGB_10_0265 Piktogramme 4C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639" y="6608765"/>
            <a:ext cx="11144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12"/>
          <p:cNvSpPr txBox="1"/>
          <p:nvPr/>
        </p:nvSpPr>
        <p:spPr>
          <a:xfrm>
            <a:off x="238126" y="6645277"/>
            <a:ext cx="3765454" cy="9233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de-DE" altLang="nl-BE" sz="600" dirty="0" smtClean="0">
                <a:solidFill>
                  <a:srgbClr val="435452"/>
                </a:solidFill>
              </a:rPr>
              <a:t>VGB PowerTech e.V. – Update Network Codes </a:t>
            </a:r>
            <a:r>
              <a:rPr lang="de-DE" altLang="nl-BE" sz="600" dirty="0" err="1" smtClean="0">
                <a:solidFill>
                  <a:srgbClr val="435452"/>
                </a:solidFill>
              </a:rPr>
              <a:t>Requirements</a:t>
            </a:r>
            <a:r>
              <a:rPr lang="de-DE" altLang="nl-BE" sz="600" dirty="0" smtClean="0">
                <a:solidFill>
                  <a:srgbClr val="435452"/>
                </a:solidFill>
              </a:rPr>
              <a:t> </a:t>
            </a:r>
            <a:r>
              <a:rPr lang="de-DE" altLang="nl-BE" sz="600" dirty="0" err="1" smtClean="0">
                <a:solidFill>
                  <a:srgbClr val="435452"/>
                </a:solidFill>
              </a:rPr>
              <a:t>for</a:t>
            </a:r>
            <a:r>
              <a:rPr lang="de-DE" altLang="nl-BE" sz="600" dirty="0" smtClean="0">
                <a:solidFill>
                  <a:srgbClr val="435452"/>
                </a:solidFill>
              </a:rPr>
              <a:t> Grid Connection Generators | </a:t>
            </a:r>
            <a:r>
              <a:rPr lang="en-GB" altLang="nl-BE" sz="600" dirty="0" smtClean="0">
                <a:solidFill>
                  <a:srgbClr val="435452"/>
                </a:solidFill>
              </a:rPr>
              <a:t>  </a:t>
            </a:r>
            <a:r>
              <a:rPr lang="de-DE" altLang="nl-BE" sz="600" dirty="0" smtClean="0">
                <a:solidFill>
                  <a:srgbClr val="435452"/>
                </a:solidFill>
              </a:rPr>
              <a:t>| SLIDE </a:t>
            </a:r>
            <a:fld id="{2B2F0951-5351-48D6-B5BF-898C2EBAEAE4}" type="slidenum">
              <a:rPr lang="de-DE" altLang="nl-BE" sz="600" smtClean="0">
                <a:solidFill>
                  <a:srgbClr val="435452"/>
                </a:solidFill>
              </a:rPr>
              <a:pPr eaLnBrk="1" hangingPunct="1">
                <a:defRPr/>
              </a:pPr>
              <a:t>‹nr.›</a:t>
            </a:fld>
            <a:r>
              <a:rPr lang="de-DE" altLang="nl-BE" sz="600" dirty="0" smtClean="0">
                <a:solidFill>
                  <a:srgbClr val="435452"/>
                </a:solidFill>
              </a:rPr>
              <a:t> </a:t>
            </a:r>
          </a:p>
        </p:txBody>
      </p:sp>
      <p:pic>
        <p:nvPicPr>
          <p:cNvPr id="2054" name="Grafik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351" y="88902"/>
            <a:ext cx="98425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488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358775" y="3984625"/>
            <a:ext cx="80137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sz="1400" dirty="0" smtClean="0"/>
              <a:t>Presented at SO ESC 04/06/2019 </a:t>
            </a:r>
            <a:endParaRPr lang="de-DE" altLang="nl-BE" sz="1400" dirty="0"/>
          </a:p>
        </p:txBody>
      </p:sp>
      <p:sp>
        <p:nvSpPr>
          <p:cNvPr id="5" name="Textfeld 4"/>
          <p:cNvSpPr txBox="1"/>
          <p:nvPr/>
        </p:nvSpPr>
        <p:spPr>
          <a:xfrm>
            <a:off x="358775" y="2364333"/>
            <a:ext cx="8266113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n-US" sz="1600" b="1" dirty="0"/>
          </a:p>
          <a:p>
            <a:pPr algn="ctr" eaLnBrk="1" hangingPunct="1">
              <a:defRPr/>
            </a:pPr>
            <a:r>
              <a:rPr lang="en-GB" sz="2800" b="1" dirty="0" smtClean="0"/>
              <a:t>Dedicated meeting on </a:t>
            </a:r>
            <a:r>
              <a:rPr lang="en-GB" sz="2800" b="1" dirty="0" err="1" smtClean="0"/>
              <a:t>VGB’s</a:t>
            </a:r>
            <a:r>
              <a:rPr lang="en-GB" sz="2800" b="1" dirty="0" smtClean="0"/>
              <a:t> questions </a:t>
            </a:r>
            <a:br>
              <a:rPr lang="en-GB" sz="2800" b="1" dirty="0" smtClean="0"/>
            </a:br>
            <a:r>
              <a:rPr lang="en-GB" sz="2800" b="1" dirty="0" smtClean="0"/>
              <a:t>about the Guideline on System Operations.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30213" y="1827213"/>
            <a:ext cx="6708775" cy="4397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000" cap="all" dirty="0"/>
              <a:t> </a:t>
            </a: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304800" y="839435"/>
            <a:ext cx="8577263" cy="5493632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GB" sz="2200" dirty="0">
              <a:latin typeface="+mn-lt"/>
              <a:cs typeface="+mn-cs"/>
            </a:endParaRP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196849" y="1389601"/>
            <a:ext cx="8793163" cy="40371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96849" y="1146025"/>
            <a:ext cx="841127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 dedicated meeting has taken place on 16</a:t>
            </a:r>
            <a:r>
              <a:rPr lang="en-GB" baseline="30000" dirty="0" smtClean="0"/>
              <a:t>th</a:t>
            </a:r>
            <a:r>
              <a:rPr lang="en-GB" dirty="0" smtClean="0"/>
              <a:t> May in Brussels</a:t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Attendees at the meeting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ACER : </a:t>
            </a:r>
            <a:r>
              <a:rPr lang="en-GB" smtClean="0"/>
              <a:t>Uros </a:t>
            </a:r>
            <a:r>
              <a:rPr lang="en-GB" smtClean="0"/>
              <a:t>Gabrijel</a:t>
            </a:r>
            <a:endParaRPr lang="en-GB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ENTSOE</a:t>
            </a:r>
            <a:r>
              <a:rPr lang="en-GB" dirty="0" smtClean="0"/>
              <a:t> : Knud Johansen / Jean-Philippe Paul / Pilar Munoz-Elena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Eurelectric : Garth Graham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VGB</a:t>
            </a:r>
            <a:r>
              <a:rPr lang="en-GB" dirty="0" smtClean="0"/>
              <a:t> : Jean-Noël </a:t>
            </a:r>
            <a:r>
              <a:rPr lang="en-GB" dirty="0" err="1" smtClean="0"/>
              <a:t>Marquet</a:t>
            </a:r>
            <a:r>
              <a:rPr lang="en-GB" dirty="0" smtClean="0"/>
              <a:t> / Eric Dekinderen</a:t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 an open discussion, all topics were discussed.</a:t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It was proposed that </a:t>
            </a:r>
            <a:r>
              <a:rPr lang="en-GB" dirty="0" err="1" smtClean="0"/>
              <a:t>VGB</a:t>
            </a:r>
            <a:r>
              <a:rPr lang="en-GB" dirty="0" smtClean="0"/>
              <a:t> would draft a report of this meeting and submit it to </a:t>
            </a:r>
            <a:br>
              <a:rPr lang="en-GB" dirty="0" smtClean="0"/>
            </a:br>
            <a:r>
              <a:rPr lang="en-GB" dirty="0" smtClean="0"/>
              <a:t>ACER and </a:t>
            </a:r>
            <a:r>
              <a:rPr lang="en-GB" dirty="0" err="1" smtClean="0"/>
              <a:t>ENTSO</a:t>
            </a:r>
            <a:r>
              <a:rPr lang="en-GB" dirty="0" smtClean="0"/>
              <a:t>-E for approval and for further treatment.</a:t>
            </a:r>
            <a:br>
              <a:rPr lang="en-GB" dirty="0" smtClean="0"/>
            </a:b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The results of the meeting will become available for all stakeholders.</a:t>
            </a:r>
            <a:br>
              <a:rPr lang="en-GB" dirty="0" smtClean="0"/>
            </a:br>
            <a:r>
              <a:rPr lang="en-GB" dirty="0" smtClean="0"/>
              <a:t>The legal formulation of the answers needs appropriate attention.</a:t>
            </a:r>
            <a:br>
              <a:rPr lang="en-GB" dirty="0" smtClean="0"/>
            </a:br>
            <a:r>
              <a:rPr lang="en-GB" dirty="0" err="1" smtClean="0"/>
              <a:t>ENTSO</a:t>
            </a:r>
            <a:r>
              <a:rPr lang="en-GB" dirty="0" smtClean="0"/>
              <a:t>-E has to define the means for publication.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430213" y="1827213"/>
            <a:ext cx="6708775" cy="4397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000" cap="all" dirty="0"/>
              <a:t> </a:t>
            </a: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304800" y="839435"/>
            <a:ext cx="8577263" cy="5493632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GB" sz="2200" dirty="0">
              <a:latin typeface="+mn-lt"/>
              <a:cs typeface="+mn-cs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2902433" y="2970646"/>
            <a:ext cx="3180315" cy="714375"/>
          </a:xfrm>
          <a:prstGeom prst="rect">
            <a:avLst/>
          </a:prstGeom>
        </p:spPr>
        <p:txBody>
          <a:bodyPr/>
          <a:lstStyle/>
          <a:p>
            <a:pPr marL="0" marR="0" lvl="0" indent="0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ea typeface="+mj-ea"/>
              </a:rPr>
              <a:t>Questions?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</a:endParaRP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196849" y="1389601"/>
            <a:ext cx="8793163" cy="40371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9341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Prä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olgefoli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>
        <a:spAutoFit/>
      </a:bodyPr>
      <a:lstStyle>
        <a:defPPr>
          <a:defRPr sz="1600" dirty="0"/>
        </a:defPPr>
      </a:lstStyle>
    </a:txDef>
  </a:objectDefaults>
  <a:extraClrSchemeLst/>
</a:theme>
</file>

<file path=ppt/theme/theme3.xml><?xml version="1.0" encoding="utf-8"?>
<a:theme xmlns:a="http://schemas.openxmlformats.org/drawingml/2006/main" name="1_Folgefoli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DDFD41AEF010449D0D055600B60DC5" ma:contentTypeVersion="1" ma:contentTypeDescription="Create a new document." ma:contentTypeScope="" ma:versionID="ef287326ae33b33fea4a2afc557ee89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CD7B604-D59E-4D51-A5DD-0313C6381E87}"/>
</file>

<file path=customXml/itemProps2.xml><?xml version="1.0" encoding="utf-8"?>
<ds:datastoreItem xmlns:ds="http://schemas.openxmlformats.org/officeDocument/2006/customXml" ds:itemID="{41D8C7E1-647B-4C3E-995C-98050DE8AB91}"/>
</file>

<file path=customXml/itemProps3.xml><?xml version="1.0" encoding="utf-8"?>
<ds:datastoreItem xmlns:ds="http://schemas.openxmlformats.org/officeDocument/2006/customXml" ds:itemID="{45CCA87D-7676-4C3B-A63B-17B3571AE16E}"/>
</file>

<file path=docProps/app.xml><?xml version="1.0" encoding="utf-8"?>
<Properties xmlns="http://schemas.openxmlformats.org/officeDocument/2006/extended-properties" xmlns:vt="http://schemas.openxmlformats.org/officeDocument/2006/docPropsVTypes">
  <Template>Präsentation</Template>
  <TotalTime>1288</TotalTime>
  <Words>26</Words>
  <Application>Microsoft Office PowerPoint</Application>
  <PresentationFormat>Diavoorstelling (4:3)</PresentationFormat>
  <Paragraphs>16</Paragraphs>
  <Slides>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3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Präsentation</vt:lpstr>
      <vt:lpstr>Folgefolien</vt:lpstr>
      <vt:lpstr>1_Folgefolien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bochynskib</dc:creator>
  <cp:lastModifiedBy>EDK</cp:lastModifiedBy>
  <cp:revision>153</cp:revision>
  <dcterms:created xsi:type="dcterms:W3CDTF">2017-08-07T12:10:24Z</dcterms:created>
  <dcterms:modified xsi:type="dcterms:W3CDTF">2019-05-27T14:41:28Z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0x01010059DDFD41AEF010449D0D055600B60DC5</vt:lpwstr>
  </property>
</Properties>
</file>