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431"/>
    <a:srgbClr val="2971A7"/>
    <a:srgbClr val="23618E"/>
    <a:srgbClr val="397099"/>
    <a:srgbClr val="815576"/>
    <a:srgbClr val="F08339"/>
    <a:srgbClr val="D68008"/>
    <a:srgbClr val="8F6885"/>
    <a:srgbClr val="BF560F"/>
    <a:srgbClr val="94C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950" autoAdjust="0"/>
  </p:normalViewPr>
  <p:slideViewPr>
    <p:cSldViewPr snapToGrid="0" showGuides="1">
      <p:cViewPr varScale="1">
        <p:scale>
          <a:sx n="78" d="100"/>
          <a:sy n="78" d="100"/>
        </p:scale>
        <p:origin x="87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27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EBA1B-7F80-4727-BE40-BB411F45D044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B559-713B-4E96-84FF-05D9243E8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2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7406F-B900-4342-8BCB-9C4F95F164A2}" type="datetimeFigureOut">
              <a:rPr lang="en-IE" smtClean="0"/>
              <a:t>06/12/2018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4F941-CA63-4497-9FC5-B8CC453FAB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01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592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724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15939" y="549275"/>
            <a:ext cx="11160124" cy="5759450"/>
          </a:xfrm>
          <a:prstGeom prst="rect">
            <a:avLst/>
          </a:prstGeom>
          <a:solidFill>
            <a:srgbClr val="034F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794933" y="5584775"/>
            <a:ext cx="861911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94933" y="2002342"/>
            <a:ext cx="8753895" cy="1470288"/>
          </a:xfrm>
        </p:spPr>
        <p:txBody>
          <a:bodyPr/>
          <a:lstStyle>
            <a:lvl1pPr algn="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TITLE OF THE PRESENTATION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 hasCustomPrompt="1"/>
          </p:nvPr>
        </p:nvSpPr>
        <p:spPr>
          <a:xfrm>
            <a:off x="6163092" y="3778245"/>
            <a:ext cx="4326467" cy="946155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lang="en-US" sz="2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/>
              <a:t>Name of the presenter</a:t>
            </a:r>
          </a:p>
          <a:p>
            <a:r>
              <a:rPr lang="en-US" sz="2400" b="0" dirty="0"/>
              <a:t>Title of the presenter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162675" y="4724400"/>
            <a:ext cx="4327525" cy="787400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/>
              <a:t>Name of the event</a:t>
            </a:r>
          </a:p>
          <a:p>
            <a:r>
              <a:rPr lang="en-US" sz="1400" b="0" dirty="0"/>
              <a:t>Date of the event</a:t>
            </a:r>
          </a:p>
        </p:txBody>
      </p:sp>
    </p:spTree>
    <p:extLst>
      <p:ext uri="{BB962C8B-B14F-4D97-AF65-F5344CB8AC3E}">
        <p14:creationId xmlns:p14="http://schemas.microsoft.com/office/powerpoint/2010/main" val="1732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gumen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717506" y="928233"/>
            <a:ext cx="4958107" cy="322710"/>
          </a:xfrm>
          <a:solidFill>
            <a:srgbClr val="39709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7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17506" y="2775088"/>
            <a:ext cx="4958107" cy="322710"/>
          </a:xfrm>
          <a:solidFill>
            <a:srgbClr val="F0833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2</a:t>
            </a:r>
            <a:endParaRPr lang="en-IE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6717505" y="4630410"/>
            <a:ext cx="4958107" cy="322710"/>
          </a:xfrm>
          <a:solidFill>
            <a:srgbClr val="815576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9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6717505" y="1324123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6709037" y="5028248"/>
            <a:ext cx="4967025" cy="110109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6717505" y="3157852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ontent Placeholder 5"/>
          <p:cNvSpPr>
            <a:spLocks noGrp="1" noChangeAspect="1"/>
          </p:cNvSpPr>
          <p:nvPr>
            <p:ph sz="quarter" idx="26" hasCustomPrompt="1"/>
          </p:nvPr>
        </p:nvSpPr>
        <p:spPr>
          <a:xfrm>
            <a:off x="483028" y="3153663"/>
            <a:ext cx="2818800" cy="2818800"/>
          </a:xfrm>
          <a:prstGeom prst="ellipse">
            <a:avLst/>
          </a:prstGeom>
          <a:solidFill>
            <a:srgbClr val="C56727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5" name="Content Placeholder 5"/>
          <p:cNvSpPr>
            <a:spLocks noGrp="1" noChangeAspect="1"/>
          </p:cNvSpPr>
          <p:nvPr>
            <p:ph sz="quarter" idx="27" hasCustomPrompt="1"/>
          </p:nvPr>
        </p:nvSpPr>
        <p:spPr>
          <a:xfrm>
            <a:off x="2942992" y="3145047"/>
            <a:ext cx="2818800" cy="2818800"/>
          </a:xfrm>
          <a:prstGeom prst="ellipse">
            <a:avLst/>
          </a:prstGeom>
          <a:solidFill>
            <a:srgbClr val="815576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6" name="Content Placeholder 5"/>
          <p:cNvSpPr>
            <a:spLocks noGrp="1" noChangeAspect="1"/>
          </p:cNvSpPr>
          <p:nvPr>
            <p:ph sz="quarter" idx="25" hasCustomPrompt="1"/>
          </p:nvPr>
        </p:nvSpPr>
        <p:spPr>
          <a:xfrm>
            <a:off x="1687423" y="1053737"/>
            <a:ext cx="2818800" cy="2818800"/>
          </a:xfrm>
          <a:prstGeom prst="ellipse">
            <a:avLst/>
          </a:prstGeom>
          <a:solidFill>
            <a:srgbClr val="397099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</p:spTree>
    <p:extLst>
      <p:ext uri="{BB962C8B-B14F-4D97-AF65-F5344CB8AC3E}">
        <p14:creationId xmlns:p14="http://schemas.microsoft.com/office/powerpoint/2010/main" val="31423354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64007" y="1356824"/>
            <a:ext cx="7456940" cy="1260002"/>
          </a:xfrm>
          <a:solidFill>
            <a:srgbClr val="F7A431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2"/>
          </p:nvPr>
        </p:nvSpPr>
        <p:spPr>
          <a:xfrm>
            <a:off x="2964007" y="2800302"/>
            <a:ext cx="7456940" cy="1260002"/>
          </a:xfrm>
          <a:solidFill>
            <a:srgbClr val="815576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3"/>
          </p:nvPr>
        </p:nvSpPr>
        <p:spPr>
          <a:xfrm>
            <a:off x="2964007" y="4241173"/>
            <a:ext cx="7456940" cy="1260002"/>
          </a:xfrm>
          <a:solidFill>
            <a:srgbClr val="397099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70063" y="1357313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770063" y="280141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1770063" y="424054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033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9738" y="297709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27148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1A496A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1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6016583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971A7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8793765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94C3E5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281741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5938" y="549275"/>
            <a:ext cx="5597525" cy="5759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6731646" y="1836052"/>
            <a:ext cx="4693592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23178" y="3770467"/>
            <a:ext cx="4702060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2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argum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724851" y="710673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3724851" y="2332143"/>
            <a:ext cx="6156280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3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3733317" y="3761205"/>
            <a:ext cx="6147813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4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3733318" y="5465489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2562225" y="711200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2562225" y="2328441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2562225" y="3761205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2562225" y="5465676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166518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720" y="549276"/>
            <a:ext cx="10693400" cy="962025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Bent Arrow 3"/>
          <p:cNvSpPr/>
          <p:nvPr userDrawn="1"/>
        </p:nvSpPr>
        <p:spPr>
          <a:xfrm flipV="1">
            <a:off x="6281510" y="1522910"/>
            <a:ext cx="1127539" cy="3373940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 userDrawn="1"/>
        </p:nvSpPr>
        <p:spPr>
          <a:xfrm flipV="1">
            <a:off x="605280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 userDrawn="1"/>
        </p:nvSpPr>
        <p:spPr>
          <a:xfrm flipH="1" flipV="1">
            <a:off x="490555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 userDrawn="1"/>
        </p:nvSpPr>
        <p:spPr>
          <a:xfrm flipH="1" flipV="1">
            <a:off x="4675107" y="1522909"/>
            <a:ext cx="1127539" cy="3373941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91175" y="0"/>
            <a:ext cx="235126" cy="549276"/>
          </a:xfrm>
          <a:prstGeom prst="rect">
            <a:avLst/>
          </a:prstGeom>
          <a:solidFill>
            <a:srgbClr val="BF5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 userDrawn="1"/>
        </p:nvSpPr>
        <p:spPr>
          <a:xfrm>
            <a:off x="5821620" y="0"/>
            <a:ext cx="235126" cy="549276"/>
          </a:xfrm>
          <a:prstGeom prst="rect">
            <a:avLst/>
          </a:prstGeom>
          <a:solidFill>
            <a:srgbClr val="D68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 userDrawn="1"/>
        </p:nvSpPr>
        <p:spPr>
          <a:xfrm>
            <a:off x="6046384" y="0"/>
            <a:ext cx="235126" cy="549276"/>
          </a:xfrm>
          <a:prstGeom prst="rect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 userDrawn="1"/>
        </p:nvSpPr>
        <p:spPr>
          <a:xfrm>
            <a:off x="6275967" y="0"/>
            <a:ext cx="235126" cy="549276"/>
          </a:xfrm>
          <a:prstGeom prst="rect">
            <a:avLst/>
          </a:prstGeom>
          <a:solidFill>
            <a:srgbClr val="FAC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7486650" y="4515850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239000" y="5738812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3004802" y="4515850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3291813" y="5720762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448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5845" y="294527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520257" y="2436813"/>
            <a:ext cx="3158762" cy="2847975"/>
          </a:xfrm>
          <a:solidFill>
            <a:srgbClr val="BF560F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485743" y="2436813"/>
            <a:ext cx="3158762" cy="2847975"/>
          </a:xfrm>
          <a:solidFill>
            <a:srgbClr val="D68008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8484265" y="2436813"/>
            <a:ext cx="3158762" cy="2847975"/>
          </a:xfrm>
          <a:solidFill>
            <a:srgbClr val="F7A431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/>
            </a:lvl3pPr>
          </a:lstStyle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235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792139" y="1591733"/>
            <a:ext cx="8627768" cy="35780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5938" y="6303962"/>
            <a:ext cx="2607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3270011" y="1974076"/>
            <a:ext cx="831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411110" y="2458894"/>
            <a:ext cx="5688013" cy="1946275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b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 Insert quote here</a:t>
            </a:r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526757"/>
            <a:ext cx="2754073" cy="781967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Name of the person cited</a:t>
            </a:r>
          </a:p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His title</a:t>
            </a:r>
          </a:p>
        </p:txBody>
      </p:sp>
    </p:spTree>
    <p:extLst>
      <p:ext uri="{BB962C8B-B14F-4D97-AF65-F5344CB8AC3E}">
        <p14:creationId xmlns:p14="http://schemas.microsoft.com/office/powerpoint/2010/main" val="2599307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arguments and main arg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15938" y="549275"/>
            <a:ext cx="7020982" cy="5759450"/>
          </a:xfrm>
          <a:prstGeom prst="rect">
            <a:avLst/>
          </a:prstGeom>
          <a:solidFill>
            <a:srgbClr val="034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9087" y="303571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054799" y="5559976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65143" y="183380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58406" y="429947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77515" y="1464901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960540" y="5197957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59969" y="3925934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970140" y="2666749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7762875" y="563073"/>
            <a:ext cx="3913188" cy="5759450"/>
          </a:xfrm>
        </p:spPr>
        <p:txBody>
          <a:bodyPr anchor="ctr" anchorCtr="0">
            <a:norm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r>
              <a:rPr lang="en-IE" dirty="0"/>
              <a:t>INSERT MAIN ARGUMENT HERE</a:t>
            </a:r>
          </a:p>
        </p:txBody>
      </p:sp>
    </p:spTree>
    <p:extLst>
      <p:ext uri="{BB962C8B-B14F-4D97-AF65-F5344CB8AC3E}">
        <p14:creationId xmlns:p14="http://schemas.microsoft.com/office/powerpoint/2010/main" val="278868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oint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3" name="Content Placeholder 24"/>
          <p:cNvSpPr>
            <a:spLocks noGrp="1"/>
          </p:cNvSpPr>
          <p:nvPr>
            <p:ph sz="quarter" idx="23" hasCustomPrompt="1"/>
          </p:nvPr>
        </p:nvSpPr>
        <p:spPr>
          <a:xfrm>
            <a:off x="4369594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4" name="Content Placeholder 24"/>
          <p:cNvSpPr>
            <a:spLocks noGrp="1"/>
          </p:cNvSpPr>
          <p:nvPr>
            <p:ph sz="quarter" idx="24" hasCustomPrompt="1"/>
          </p:nvPr>
        </p:nvSpPr>
        <p:spPr>
          <a:xfrm>
            <a:off x="538162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5" name="Content Placeholder 24"/>
          <p:cNvSpPr>
            <a:spLocks noGrp="1"/>
          </p:cNvSpPr>
          <p:nvPr>
            <p:ph sz="quarter" idx="25" hasCustomPrompt="1"/>
          </p:nvPr>
        </p:nvSpPr>
        <p:spPr>
          <a:xfrm>
            <a:off x="8201026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6" name="Content Placeholder 24"/>
          <p:cNvSpPr>
            <a:spLocks noGrp="1"/>
          </p:cNvSpPr>
          <p:nvPr>
            <p:ph sz="quarter" idx="26" hasCustomPrompt="1"/>
          </p:nvPr>
        </p:nvSpPr>
        <p:spPr>
          <a:xfrm>
            <a:off x="4369594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7" name="Content Placeholder 24"/>
          <p:cNvSpPr>
            <a:spLocks noGrp="1"/>
          </p:cNvSpPr>
          <p:nvPr>
            <p:ph sz="quarter" idx="27" hasCustomPrompt="1"/>
          </p:nvPr>
        </p:nvSpPr>
        <p:spPr>
          <a:xfrm>
            <a:off x="538162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8" name="Content Placeholder 24"/>
          <p:cNvSpPr>
            <a:spLocks noGrp="1"/>
          </p:cNvSpPr>
          <p:nvPr>
            <p:ph sz="quarter" idx="28" hasCustomPrompt="1"/>
          </p:nvPr>
        </p:nvSpPr>
        <p:spPr>
          <a:xfrm>
            <a:off x="8201026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6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25237" y="6189133"/>
            <a:ext cx="480817" cy="307245"/>
          </a:xfrm>
        </p:spPr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Rectangle 13" title="WHAT WE ARE"/>
          <p:cNvSpPr/>
          <p:nvPr userDrawn="1"/>
        </p:nvSpPr>
        <p:spPr>
          <a:xfrm>
            <a:off x="515938" y="1438275"/>
            <a:ext cx="11160125" cy="4066651"/>
          </a:xfrm>
          <a:prstGeom prst="rect">
            <a:avLst/>
          </a:prstGeom>
          <a:solidFill>
            <a:srgbClr val="034F84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786467" y="4960363"/>
            <a:ext cx="862315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1655723" y="2096730"/>
            <a:ext cx="8753895" cy="739608"/>
          </a:xfr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CHAPTER’S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72168" y="3022049"/>
            <a:ext cx="8737450" cy="193536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SUBTITLE OF THE CHAPTER</a:t>
            </a:r>
          </a:p>
        </p:txBody>
      </p:sp>
    </p:spTree>
    <p:extLst>
      <p:ext uri="{BB962C8B-B14F-4D97-AF65-F5344CB8AC3E}">
        <p14:creationId xmlns:p14="http://schemas.microsoft.com/office/powerpoint/2010/main" val="13293221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386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584561"/>
            <a:ext cx="2231411" cy="405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 userDrawn="1"/>
        </p:nvSpPr>
        <p:spPr>
          <a:xfrm>
            <a:off x="2231412" y="3584561"/>
            <a:ext cx="1836039" cy="405238"/>
          </a:xfrm>
          <a:prstGeom prst="rect">
            <a:avLst/>
          </a:prstGeom>
          <a:solidFill>
            <a:srgbClr val="C05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 userDrawn="1"/>
        </p:nvSpPr>
        <p:spPr>
          <a:xfrm>
            <a:off x="4065620" y="3584561"/>
            <a:ext cx="1872358" cy="405238"/>
          </a:xfrm>
          <a:prstGeom prst="rect">
            <a:avLst/>
          </a:prstGeom>
          <a:solidFill>
            <a:srgbClr val="D46D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5937979" y="3584561"/>
            <a:ext cx="1836039" cy="405238"/>
          </a:xfrm>
          <a:prstGeom prst="rect">
            <a:avLst/>
          </a:prstGeom>
          <a:solidFill>
            <a:srgbClr val="E77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 userDrawn="1"/>
        </p:nvSpPr>
        <p:spPr>
          <a:xfrm>
            <a:off x="7772186" y="3584561"/>
            <a:ext cx="1872358" cy="405238"/>
          </a:xfrm>
          <a:prstGeom prst="rect">
            <a:avLst/>
          </a:prstGeom>
          <a:solidFill>
            <a:srgbClr val="F18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Pentagon 8"/>
          <p:cNvSpPr/>
          <p:nvPr userDrawn="1"/>
        </p:nvSpPr>
        <p:spPr>
          <a:xfrm>
            <a:off x="9644544" y="3584561"/>
            <a:ext cx="2019096" cy="405238"/>
          </a:xfrm>
          <a:prstGeom prst="homePlate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15938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2348919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216510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057931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7928457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9644544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403885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Chord 3"/>
          <p:cNvSpPr/>
          <p:nvPr userDrawn="1"/>
        </p:nvSpPr>
        <p:spPr>
          <a:xfrm rot="16200000">
            <a:off x="3933603" y="1431826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hevron 5"/>
          <p:cNvSpPr/>
          <p:nvPr userDrawn="1"/>
        </p:nvSpPr>
        <p:spPr>
          <a:xfrm rot="5400000" flipV="1">
            <a:off x="8064502" y="36208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 flipH="1">
            <a:off x="5981699" y="5513426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9" name="Chord 8"/>
          <p:cNvSpPr/>
          <p:nvPr userDrawn="1"/>
        </p:nvSpPr>
        <p:spPr>
          <a:xfrm rot="5400000" flipV="1">
            <a:off x="3933602" y="1324493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hevron 4"/>
          <p:cNvSpPr/>
          <p:nvPr userDrawn="1"/>
        </p:nvSpPr>
        <p:spPr>
          <a:xfrm rot="16200000">
            <a:off x="3898898" y="2992310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 userDrawn="1"/>
        </p:nvSpPr>
        <p:spPr>
          <a:xfrm>
            <a:off x="5981699" y="10967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886325" y="1790700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4886325" y="3765498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090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ou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3721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5981" y="664973"/>
            <a:ext cx="4812769" cy="14785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IE" sz="6000" b="1" dirty="0"/>
              <a:t>THANK YOU</a:t>
            </a:r>
            <a:br>
              <a:rPr lang="en-IE" sz="2800" b="1" dirty="0"/>
            </a:br>
            <a:r>
              <a:rPr lang="en-IE" sz="3200" b="1" dirty="0"/>
              <a:t>FOR YOUR ATTENTION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152650"/>
            <a:ext cx="12192000" cy="415607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15938" y="4853425"/>
            <a:ext cx="806806" cy="806806"/>
            <a:chOff x="515938" y="4680169"/>
            <a:chExt cx="806806" cy="806806"/>
          </a:xfrm>
        </p:grpSpPr>
        <p:sp>
          <p:nvSpPr>
            <p:cNvPr id="12" name="Oval 11"/>
            <p:cNvSpPr/>
            <p:nvPr/>
          </p:nvSpPr>
          <p:spPr>
            <a:xfrm>
              <a:off x="515938" y="4680169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982" y="4757489"/>
              <a:ext cx="589534" cy="649247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6096000" y="4847193"/>
            <a:ext cx="809646" cy="809646"/>
            <a:chOff x="6096000" y="4586862"/>
            <a:chExt cx="809646" cy="809646"/>
          </a:xfrm>
        </p:grpSpPr>
        <p:sp>
          <p:nvSpPr>
            <p:cNvPr id="15" name="Oval 14"/>
            <p:cNvSpPr/>
            <p:nvPr/>
          </p:nvSpPr>
          <p:spPr>
            <a:xfrm>
              <a:off x="6096000" y="4586862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14233" y="4697483"/>
              <a:ext cx="367500" cy="588402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6093160" y="2783341"/>
            <a:ext cx="809646" cy="809646"/>
            <a:chOff x="6093160" y="3148587"/>
            <a:chExt cx="809646" cy="809646"/>
          </a:xfrm>
        </p:grpSpPr>
        <p:sp>
          <p:nvSpPr>
            <p:cNvPr id="18" name="Oval 17"/>
            <p:cNvSpPr/>
            <p:nvPr/>
          </p:nvSpPr>
          <p:spPr>
            <a:xfrm>
              <a:off x="6093160" y="3148587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204" y="3343173"/>
              <a:ext cx="625956" cy="418686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515938" y="2783341"/>
            <a:ext cx="806806" cy="806806"/>
            <a:chOff x="515938" y="3148587"/>
            <a:chExt cx="806806" cy="806806"/>
          </a:xfrm>
        </p:grpSpPr>
        <p:sp>
          <p:nvSpPr>
            <p:cNvPr id="21" name="Oval 20"/>
            <p:cNvSpPr/>
            <p:nvPr/>
          </p:nvSpPr>
          <p:spPr>
            <a:xfrm>
              <a:off x="515938" y="3148587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93" y="3384057"/>
              <a:ext cx="632684" cy="377802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91" y="486411"/>
            <a:ext cx="2395136" cy="2363254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400175" y="2978150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1400175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5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999864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6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6999864" y="2998162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106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 logo and page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7" y="456139"/>
            <a:ext cx="11160125" cy="708025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550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12186148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6" name="Title 36"/>
          <p:cNvSpPr>
            <a:spLocks noGrp="1"/>
          </p:cNvSpPr>
          <p:nvPr>
            <p:ph type="title" hasCustomPrompt="1"/>
          </p:nvPr>
        </p:nvSpPr>
        <p:spPr>
          <a:xfrm>
            <a:off x="406320" y="297663"/>
            <a:ext cx="10874986" cy="94628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 FOR KEY SLIDE</a:t>
            </a:r>
            <a:endParaRPr lang="en-IE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985873" y="2695575"/>
            <a:ext cx="5439365" cy="343376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</a:lstStyle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7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53278" y="549276"/>
            <a:ext cx="4285444" cy="1772920"/>
          </a:xfrm>
          <a:prstGeom prst="trapezoid">
            <a:avLst>
              <a:gd name="adj" fmla="val 24983"/>
            </a:avLst>
          </a:prstGeom>
          <a:solidFill>
            <a:srgbClr val="397099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3390900" y="2528888"/>
            <a:ext cx="5372100" cy="1728787"/>
          </a:xfrm>
          <a:prstGeom prst="trapezoid">
            <a:avLst>
              <a:gd name="adj" fmla="val 26525"/>
            </a:avLst>
          </a:prstGeom>
          <a:solidFill>
            <a:srgbClr val="815576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6" hasCustomPrompt="1"/>
          </p:nvPr>
        </p:nvSpPr>
        <p:spPr>
          <a:xfrm>
            <a:off x="2846867" y="4508500"/>
            <a:ext cx="6524625" cy="1800225"/>
          </a:xfrm>
          <a:prstGeom prst="trapezoid">
            <a:avLst>
              <a:gd name="adj" fmla="val 25409"/>
            </a:avLst>
          </a:prstGeom>
          <a:solidFill>
            <a:srgbClr val="F08339"/>
          </a:solidFill>
        </p:spPr>
        <p:txBody>
          <a:bodyPr wrap="square" lIns="432000" tIns="144000" rIns="432000" bIns="216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gu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320" y="291352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1504950" y="1497880"/>
            <a:ext cx="10171112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3113909" y="4157591"/>
            <a:ext cx="8562153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2289921" y="2813213"/>
            <a:ext cx="9386141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36824" y="5501969"/>
            <a:ext cx="7739240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1252538" y="271828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2183224" y="4062661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2914538" y="542252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465138" y="1373905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427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370" y="287518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8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6" y="1727983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2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843081" y="1722442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2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15936" y="2802515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3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843081" y="2796974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4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515936" y="3888130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4843081" y="3882589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515936" y="4973744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7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843081" y="4968203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42906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e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5276850" y="131445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467475" y="461010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71247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105275" y="4610102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34671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63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es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 hasCustomPrompt="1"/>
          </p:nvPr>
        </p:nvSpPr>
        <p:spPr>
          <a:xfrm>
            <a:off x="5476873" y="108965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7" hasCustomPrompt="1"/>
          </p:nvPr>
        </p:nvSpPr>
        <p:spPr>
          <a:xfrm>
            <a:off x="5476872" y="291671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1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5476871" y="4672338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3298825" y="1089025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18" name="Content Placeholder 8"/>
          <p:cNvSpPr>
            <a:spLocks noGrp="1"/>
          </p:cNvSpPr>
          <p:nvPr>
            <p:ph sz="quarter" idx="20" hasCustomPrompt="1"/>
          </p:nvPr>
        </p:nvSpPr>
        <p:spPr>
          <a:xfrm>
            <a:off x="3298825" y="2918142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22" name="Content Placeholder 8"/>
          <p:cNvSpPr>
            <a:spLocks noGrp="1"/>
          </p:cNvSpPr>
          <p:nvPr>
            <p:ph sz="quarter" idx="21" hasCustomPrompt="1"/>
          </p:nvPr>
        </p:nvSpPr>
        <p:spPr>
          <a:xfrm>
            <a:off x="3298825" y="4672338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0171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18" userDrawn="1">
          <p15:clr>
            <a:srgbClr val="FBAE40"/>
          </p15:clr>
        </p15:guide>
        <p15:guide id="2" orient="horz" pos="13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254" y="283937"/>
            <a:ext cx="10693400" cy="962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53" y="1998481"/>
            <a:ext cx="11252809" cy="431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76063" y="6322523"/>
            <a:ext cx="445028" cy="3227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835" y="6386963"/>
            <a:ext cx="778960" cy="21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0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72" r:id="rId3"/>
    <p:sldLayoutId id="2147483661" r:id="rId4"/>
    <p:sldLayoutId id="2147483670" r:id="rId5"/>
    <p:sldLayoutId id="2147483674" r:id="rId6"/>
    <p:sldLayoutId id="2147483677" r:id="rId7"/>
    <p:sldLayoutId id="2147483671" r:id="rId8"/>
    <p:sldLayoutId id="2147483651" r:id="rId9"/>
    <p:sldLayoutId id="2147483668" r:id="rId10"/>
    <p:sldLayoutId id="2147483678" r:id="rId11"/>
    <p:sldLayoutId id="2147483679" r:id="rId12"/>
    <p:sldLayoutId id="2147483654" r:id="rId13"/>
    <p:sldLayoutId id="2147483663" r:id="rId14"/>
    <p:sldLayoutId id="2147483675" r:id="rId15"/>
    <p:sldLayoutId id="2147483676" r:id="rId16"/>
    <p:sldLayoutId id="2147483657" r:id="rId17"/>
    <p:sldLayoutId id="2147483660" r:id="rId18"/>
    <p:sldLayoutId id="2147483680" r:id="rId19"/>
    <p:sldLayoutId id="2147483681" r:id="rId20"/>
    <p:sldLayoutId id="2147483682" r:id="rId21"/>
    <p:sldLayoutId id="2147483673" r:id="rId22"/>
    <p:sldLayoutId id="2147483665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6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tsoe.eu/network_codes/cnc/expert-grou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ntsoe.eu/network_codes/esc#gesc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1</a:t>
            </a:fld>
            <a:endParaRPr lang="en-IE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01003" y="2002342"/>
            <a:ext cx="9347826" cy="1470288"/>
          </a:xfrm>
        </p:spPr>
        <p:txBody>
          <a:bodyPr/>
          <a:lstStyle/>
          <a:p>
            <a:r>
              <a:rPr lang="en-GB" sz="4400" dirty="0"/>
              <a:t>Grid Connection ESC Expert Groups site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5972176" y="3778245"/>
            <a:ext cx="4517384" cy="946155"/>
          </a:xfrm>
        </p:spPr>
        <p:txBody>
          <a:bodyPr/>
          <a:lstStyle/>
          <a:p>
            <a:r>
              <a:rPr lang="en-GB" dirty="0" err="1"/>
              <a:t>Ioannis</a:t>
            </a:r>
            <a:r>
              <a:rPr lang="en-GB" dirty="0"/>
              <a:t> </a:t>
            </a:r>
            <a:r>
              <a:rPr lang="en-GB" dirty="0" err="1"/>
              <a:t>Theologitis</a:t>
            </a:r>
            <a:r>
              <a:rPr lang="en-GB" dirty="0"/>
              <a:t>, ENTSO-E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12</a:t>
            </a:r>
            <a:r>
              <a:rPr lang="en-GB" baseline="30000" dirty="0"/>
              <a:t>th</a:t>
            </a:r>
            <a:r>
              <a:rPr lang="en-GB" dirty="0"/>
              <a:t> Grid Connection European Stakeholder Committee Meeting</a:t>
            </a:r>
          </a:p>
          <a:p>
            <a:endParaRPr lang="en-GB" dirty="0"/>
          </a:p>
          <a:p>
            <a:r>
              <a:rPr lang="en-GB" b="0" dirty="0"/>
              <a:t>13 December 2018, Brussels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3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08B21B-7481-475B-8A5F-7524342447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2</a:t>
            </a:fld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E2E692-01F8-43D7-A7B6-944C6444A6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Dedicated site for the Expert Groups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35E12D-5241-44FF-8048-4EEF81B3A524}"/>
              </a:ext>
            </a:extLst>
          </p:cNvPr>
          <p:cNvSpPr/>
          <p:nvPr/>
        </p:nvSpPr>
        <p:spPr>
          <a:xfrm>
            <a:off x="6630561" y="1359916"/>
            <a:ext cx="526801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>
                <a:hlinkClick r:id="rId3"/>
              </a:rPr>
              <a:t>https://www.entsoe.eu/network_codes/cnc/expert-groups/</a:t>
            </a:r>
            <a:r>
              <a:rPr lang="en-US" sz="1400"/>
              <a:t> </a:t>
            </a:r>
            <a:endParaRPr lang="en-US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EA477C-6C46-41C4-8264-9A45D69D7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6714" y="1921454"/>
            <a:ext cx="4819349" cy="40435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CF28A7-846C-4A56-B200-3D6BF8C795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25" y="1862545"/>
            <a:ext cx="6238404" cy="440058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803EE80-9B33-424D-90B2-D41613DCCCDA}"/>
              </a:ext>
            </a:extLst>
          </p:cNvPr>
          <p:cNvSpPr/>
          <p:nvPr/>
        </p:nvSpPr>
        <p:spPr>
          <a:xfrm>
            <a:off x="2474843" y="5754757"/>
            <a:ext cx="1311966" cy="76198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2EDD46-89FA-482C-85CB-ABAE845E7B45}"/>
              </a:ext>
            </a:extLst>
          </p:cNvPr>
          <p:cNvSpPr/>
          <p:nvPr/>
        </p:nvSpPr>
        <p:spPr>
          <a:xfrm>
            <a:off x="560438" y="1359466"/>
            <a:ext cx="5860377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6"/>
              </a:rPr>
              <a:t>https://www.entsoe.eu/network_codes/esc/#gesc</a:t>
            </a:r>
            <a:r>
              <a:rPr lang="en-US" sz="1400" dirty="0"/>
              <a:t>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92E41-2674-4E0D-8C3A-B0DD3020CD34}"/>
              </a:ext>
            </a:extLst>
          </p:cNvPr>
          <p:cNvSpPr/>
          <p:nvPr/>
        </p:nvSpPr>
        <p:spPr>
          <a:xfrm>
            <a:off x="6856714" y="4296696"/>
            <a:ext cx="2129981" cy="307777"/>
          </a:xfrm>
          <a:prstGeom prst="roundRect">
            <a:avLst/>
          </a:prstGeom>
          <a:noFill/>
          <a:ln w="38100">
            <a:solidFill>
              <a:srgbClr val="F7A4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1060CA-E761-4636-ACD2-25734B4FEEEF}"/>
              </a:ext>
            </a:extLst>
          </p:cNvPr>
          <p:cNvSpPr txBox="1"/>
          <p:nvPr/>
        </p:nvSpPr>
        <p:spPr>
          <a:xfrm>
            <a:off x="6779753" y="6010215"/>
            <a:ext cx="4969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Completed EGs will be archived and remain visible at the website</a:t>
            </a:r>
          </a:p>
        </p:txBody>
      </p:sp>
    </p:spTree>
    <p:extLst>
      <p:ext uri="{BB962C8B-B14F-4D97-AF65-F5344CB8AC3E}">
        <p14:creationId xmlns:p14="http://schemas.microsoft.com/office/powerpoint/2010/main" val="124348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tso-e theme 2.0">
      <a:dk1>
        <a:srgbClr val="3F3F3F"/>
      </a:dk1>
      <a:lt1>
        <a:srgbClr val="FFFFFF"/>
      </a:lt1>
      <a:dk2>
        <a:srgbClr val="3F3F3F"/>
      </a:dk2>
      <a:lt2>
        <a:srgbClr val="E7E6E6"/>
      </a:lt2>
      <a:accent1>
        <a:srgbClr val="23618E"/>
      </a:accent1>
      <a:accent2>
        <a:srgbClr val="A1C6D7"/>
      </a:accent2>
      <a:accent3>
        <a:srgbClr val="BF560F"/>
      </a:accent3>
      <a:accent4>
        <a:srgbClr val="F7A431"/>
      </a:accent4>
      <a:accent5>
        <a:srgbClr val="734267"/>
      </a:accent5>
      <a:accent6>
        <a:srgbClr val="9D7793"/>
      </a:accent6>
      <a:hlink>
        <a:srgbClr val="0563C1"/>
      </a:hlink>
      <a:folHlink>
        <a:srgbClr val="954F72"/>
      </a:folHlink>
    </a:clrScheme>
    <a:fontScheme name="ENTSOE 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E1F866-798B-4DDC-B22F-BCD1A50AA79A}" vid="{3D330E4A-CB6D-4420-9238-4AB8E30DDD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16EEA4-3342-4A61-A864-1DA7B0C887EF}"/>
</file>

<file path=customXml/itemProps2.xml><?xml version="1.0" encoding="utf-8"?>
<ds:datastoreItem xmlns:ds="http://schemas.openxmlformats.org/officeDocument/2006/customXml" ds:itemID="{88C9815E-607A-4654-AC6B-40E8A0B3C807}"/>
</file>

<file path=customXml/itemProps3.xml><?xml version="1.0" encoding="utf-8"?>
<ds:datastoreItem xmlns:ds="http://schemas.openxmlformats.org/officeDocument/2006/customXml" ds:itemID="{CD1606B5-18EE-40D7-8865-67FB27C32393}"/>
</file>

<file path=docProps/app.xml><?xml version="1.0" encoding="utf-8"?>
<Properties xmlns="http://schemas.openxmlformats.org/officeDocument/2006/extended-properties" xmlns:vt="http://schemas.openxmlformats.org/officeDocument/2006/docPropsVTypes">
  <Template>ENTSO-E_Template</Template>
  <TotalTime>11563</TotalTime>
  <Words>75</Words>
  <Application>Microsoft Office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Century Gothic</vt:lpstr>
      <vt:lpstr>Office Theme</vt:lpstr>
      <vt:lpstr>Grid Connection ESC Expert Groups site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5.2 5.3_GC ESC EGs ToRs and site</dc:title>
  <dc:creator>Thanh-Thanh Le Thi</dc:creator>
  <cp:lastModifiedBy>Ioannis Theologitis</cp:lastModifiedBy>
  <cp:revision>128</cp:revision>
  <dcterms:created xsi:type="dcterms:W3CDTF">2017-02-23T11:48:17Z</dcterms:created>
  <dcterms:modified xsi:type="dcterms:W3CDTF">2018-12-06T14:04:30Z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