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  <p:sldId id="261" r:id="rId9"/>
    <p:sldId id="262" r:id="rId10"/>
    <p:sldId id="259" r:id="rId11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>
        <p:scale>
          <a:sx n="117" d="100"/>
          <a:sy n="117" d="100"/>
        </p:scale>
        <p:origin x="-114" y="-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5C2913-C54D-45B4-A3B2-95C71F62A7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6578153-85C8-40F8-903B-87DDF7FF0D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B0F675F-028A-4D03-8DC5-927D192B1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91C256A-1317-4A85-AC65-64D92C68C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95B3C6F-6025-4115-937E-6DD8EA9771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02648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35A6BC-6CE7-4314-A73C-1EB957BA19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6AEA96B-A0FB-4585-887D-E0A4972D57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060D92-6913-483E-A19B-85A2EF24EC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9708790-9425-42AA-9D15-7BEDC3A36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3C5B19D-3175-4671-97AA-582FA85A4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113622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DDCB663-22DE-4F19-8B34-48ED107EF9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E27FFEDC-98E9-46E3-97B6-835D0DB6D0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5300E7B-C948-43A0-A7B6-DC154F22C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8444FC4-BDFD-4A63-8365-226A2DE53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25D8D40-E088-4508-9AB3-30D3C1B64C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275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632FCF-4F71-4F72-9145-320FA7F97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0C65A49-B188-4485-A60F-E3548E4C02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77A06EE-16EB-42A4-918C-FC5644C17E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39ACB2-BA14-4631-A7E3-51D2B91C3C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ADB18B6-CFA7-4B31-92EC-CBFD29224B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1193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0BCA0-D389-49A3-89EB-1FD785CB9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E067D98-E34C-428D-A69C-D46358B8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F9ED775-732A-4DA8-9F1A-FF9DE849E8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111CAB-EDD8-4EA0-B667-9A9887A8C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8F0EFB-5E75-4E37-B3C0-AE9C31AA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6027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EA71A68-2097-4EFA-BC5B-FF9E897F97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43551D0-EF2B-4F4B-9AA8-4D709D7EF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5B07E6-C55F-4FC0-8A73-391CE114A0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A76C73C-16F4-4C46-83A4-6DA3B025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0BD022-48D7-46DA-A49B-BEB683F39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5AA5D6-3DBB-47E4-83E4-741C2781E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29596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13A7692-A5C5-4752-9DB6-32E2FB7E2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D56FF93-6136-4C8A-BE2F-53038B503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58412A6-DA2B-420F-BF55-1E4BED574E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A144E27-E4FA-4337-9C04-DC77364276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8D02B4D-8146-4E5D-AB42-2DBB47D5D7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53AFD3B4-3B89-4188-B3E0-16A675D32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DD02511-DFD0-4451-ABF8-67ADB51377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CFE260F-039C-41B7-B656-A7E073FCF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36819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AA400C-B393-4A9A-AB8E-F8F3FA308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B3B748-9CB0-4382-B88C-45151D31D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396A4BA-43F4-4FD7-B43C-4E50D818F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EA866C3-918A-4BD9-9068-07360255A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033743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64C819-17C9-4AE6-90A1-42DB39174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66E497A-FC1A-4820-AF0D-522198898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6425DFC-CA2E-4BF3-8334-DD81ED75E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42572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935B9F-5664-4BD5-AC30-BD7A3ED62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403828A-1E21-4B2D-9F9A-FD7E240445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06C958C-FFBC-4F61-ABC4-14B27ACAE6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6FCD60-2543-4ECD-9660-61353E47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A841320-BB46-44C6-BA91-11E3EEF17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C3A5D4E-DD7D-46F3-9B98-678A5B23CB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0878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49AAE-F01C-4419-BF90-D1414691AD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B490CB3-F116-4786-9B7B-19FB7ED70E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21EFC70-DFDD-49F0-844C-8A990598CD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F16BE8E-A138-472D-9879-7EC194F49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AA448C0-6FB7-4C4D-B196-C926BB944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E6FD768-8EE9-4D92-86EE-DB651C91F3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0046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D5B9218-7D2E-4AD3-AEDF-63829B320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B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A84097B-8E06-4FEB-B28D-A2CA38FE82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B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C0E0422-56DE-4425-9729-086C5EF6D0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69C7-8341-4EDD-8264-77EFB2A3DDB7}" type="datetimeFigureOut">
              <a:rPr lang="nl-BE" smtClean="0"/>
              <a:t>15/11/2018</a:t>
            </a:fld>
            <a:endParaRPr lang="nl-B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2D6B28-CBA0-43B0-808F-248D2C6606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772E5E0-534B-4FB0-85E3-BEBF5509E8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D99D6-A2B7-4C78-B211-DC88AF3E619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646032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694B76-1A4C-4FE1-A9CA-DBD605EB97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err="1"/>
              <a:t>Shadow</a:t>
            </a:r>
            <a:r>
              <a:rPr lang="nl-BE" dirty="0"/>
              <a:t> opinion on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Activation</a:t>
            </a:r>
            <a:r>
              <a:rPr lang="nl-BE" dirty="0"/>
              <a:t> </a:t>
            </a:r>
            <a:r>
              <a:rPr lang="nl-BE" dirty="0" err="1"/>
              <a:t>Purposes</a:t>
            </a:r>
            <a:r>
              <a:rPr lang="nl-BE" dirty="0"/>
              <a:t> </a:t>
            </a:r>
            <a:r>
              <a:rPr lang="nl-BE" dirty="0" err="1"/>
              <a:t>proposal</a:t>
            </a:r>
            <a:endParaRPr lang="nl-B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E5529B83-C1BA-4BED-9A1A-D510A6D8D6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600541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65D53D-DE67-401A-9AE5-134B94BA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/>
              <a:t>Topics </a:t>
            </a:r>
            <a:r>
              <a:rPr lang="nl-BE" dirty="0" err="1"/>
              <a:t>addressed</a:t>
            </a:r>
            <a:r>
              <a:rPr lang="nl-BE" dirty="0"/>
              <a:t> in </a:t>
            </a:r>
            <a:r>
              <a:rPr lang="nl-BE" dirty="0" err="1"/>
              <a:t>the</a:t>
            </a:r>
            <a:r>
              <a:rPr lang="nl-BE" dirty="0"/>
              <a:t> </a:t>
            </a:r>
            <a:r>
              <a:rPr lang="nl-BE" dirty="0" err="1"/>
              <a:t>shadow</a:t>
            </a:r>
            <a:r>
              <a:rPr lang="nl-BE" dirty="0"/>
              <a:t> opinion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096A7-0D9C-46FC-B769-B36955DC8A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/>
              <a:t>Definitions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interpretations</a:t>
            </a:r>
            <a:endParaRPr lang="nl-BE" dirty="0"/>
          </a:p>
          <a:p>
            <a:endParaRPr lang="nl-BE" dirty="0"/>
          </a:p>
          <a:p>
            <a:r>
              <a:rPr lang="nl-BE" dirty="0" err="1"/>
              <a:t>Activation</a:t>
            </a:r>
            <a:r>
              <a:rPr lang="nl-BE" dirty="0"/>
              <a:t> </a:t>
            </a:r>
            <a:r>
              <a:rPr lang="nl-BE" dirty="0" err="1"/>
              <a:t>purposes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criteria</a:t>
            </a:r>
          </a:p>
          <a:p>
            <a:endParaRPr lang="nl-BE" dirty="0"/>
          </a:p>
          <a:p>
            <a:r>
              <a:rPr lang="nl-BE" dirty="0" err="1"/>
              <a:t>Implementation</a:t>
            </a:r>
            <a:r>
              <a:rPr lang="nl-BE" dirty="0"/>
              <a:t> timeline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roadmap</a:t>
            </a:r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2008963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C68D75-56BB-4887-818B-70C4FA80E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Definitions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interpretations</a:t>
            </a:r>
            <a:endParaRPr lang="nl-B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17EC06FF-2CC6-4EC1-B63E-D4BE268CFE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</p:spPr>
            <p:txBody>
              <a:bodyPr>
                <a:normAutofit/>
              </a:bodyPr>
              <a:lstStyle/>
              <a:p>
                <a:r>
                  <a:rPr lang="en-GB" dirty="0"/>
                  <a:t>Article 2(2)(a-c):</a:t>
                </a:r>
                <a:r>
                  <a:rPr lang="en-US" dirty="0"/>
                  <a:t>standard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l-BE" b="0" i="1" smtClean="0">
                                <a:latin typeface="Cambria Math" panose="02040503050406030204" pitchFamily="18" charset="0"/>
                              </a:rPr>
                              <m:t>𝑎𝐹𝑅𝑅</m:t>
                            </m:r>
                          </m:num>
                          <m:den>
                            <m:eqArr>
                              <m:eqArrPr>
                                <m:ctrlPr>
                                  <a:rPr lang="nl-BE" b="0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nl-BE" b="0" i="1" smtClean="0">
                                    <a:latin typeface="Cambria Math" panose="02040503050406030204" pitchFamily="18" charset="0"/>
                                  </a:rPr>
                                  <m:t>𝑚𝐹𝑅𝑅</m:t>
                                </m:r>
                              </m:e>
                              <m:e>
                                <m:r>
                                  <a:rPr lang="nl-BE" b="0" i="1" smtClean="0">
                                    <a:latin typeface="Cambria Math" panose="02040503050406030204" pitchFamily="18" charset="0"/>
                                  </a:rPr>
                                  <m:t>𝑅𝑅</m:t>
                                </m:r>
                              </m:e>
                            </m:eqArr>
                          </m:den>
                        </m:f>
                      </m:e>
                    </m:d>
                    <m:r>
                      <a:rPr lang="nl-BE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balancing energy product</a:t>
                </a:r>
              </a:p>
              <a:p>
                <a:pPr lvl="1"/>
                <a:r>
                  <a:rPr lang="en-US" dirty="0"/>
                  <a:t>NRAs ask TSOs to use already existing terms and definitions</a:t>
                </a:r>
              </a:p>
              <a:p>
                <a:pPr lvl="2"/>
                <a:r>
                  <a:rPr lang="en-US" dirty="0"/>
                  <a:t>EBGL</a:t>
                </a:r>
              </a:p>
              <a:p>
                <a:pPr lvl="2"/>
                <a:r>
                  <a:rPr lang="en-US" dirty="0"/>
                  <a:t>other IFs or proposals</a:t>
                </a:r>
              </a:p>
              <a:p>
                <a:endParaRPr lang="de-DE" sz="1200" dirty="0"/>
              </a:p>
              <a:p>
                <a:r>
                  <a:rPr lang="en-GB" dirty="0"/>
                  <a:t>Article 2(2)(d-f):</a:t>
                </a:r>
                <a:r>
                  <a:rPr lang="en-US" dirty="0"/>
                  <a:t>standard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>
                            <a:latin typeface="Cambria Math"/>
                          </a:rPr>
                        </m:ctrlPr>
                      </m:dPr>
                      <m:e>
                        <m:f>
                          <m:fPr>
                            <m:type m:val="noBar"/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nl-BE" i="1">
                                <a:latin typeface="Cambria Math" panose="02040503050406030204" pitchFamily="18" charset="0"/>
                              </a:rPr>
                              <m:t>𝑎𝐹𝑅𝑅</m:t>
                            </m:r>
                          </m:num>
                          <m:den>
                            <m:eqArr>
                              <m:eqArrPr>
                                <m:ctrlPr>
                                  <a:rPr lang="nl-BE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r>
                                  <a:rPr lang="nl-BE" i="1">
                                    <a:latin typeface="Cambria Math" panose="02040503050406030204" pitchFamily="18" charset="0"/>
                                  </a:rPr>
                                  <m:t>𝑚𝐹𝑅𝑅</m:t>
                                </m:r>
                              </m:e>
                              <m:e>
                                <m:r>
                                  <a:rPr lang="nl-BE" i="1">
                                    <a:latin typeface="Cambria Math" panose="02040503050406030204" pitchFamily="18" charset="0"/>
                                  </a:rPr>
                                  <m:t>𝑅𝑅</m:t>
                                </m:r>
                              </m:e>
                            </m:eqArr>
                          </m:den>
                        </m:f>
                      </m:e>
                    </m:d>
                    <m:r>
                      <a:rPr lang="nl-BE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/>
                  <a:t>balancing energy product bid</a:t>
                </a:r>
              </a:p>
              <a:p>
                <a:pPr lvl="1"/>
                <a:r>
                  <a:rPr lang="en-US" dirty="0"/>
                  <a:t>NRAs question the necessity as this term is self-explanatory</a:t>
                </a:r>
                <a:endParaRPr lang="nl-BE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17EC06FF-2CC6-4EC1-B63E-D4BE268CFE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351338"/>
              </a:xfrm>
              <a:blipFill>
                <a:blip r:embed="rId2"/>
                <a:stretch>
                  <a:fillRect l="-1043"/>
                </a:stretch>
              </a:blipFill>
            </p:spPr>
            <p:txBody>
              <a:bodyPr/>
              <a:lstStyle/>
              <a:p>
                <a:r>
                  <a:rPr lang="nl-B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71292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AADEE-64C9-4ED7-8250-220E7EE6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Activation</a:t>
            </a:r>
            <a:r>
              <a:rPr lang="nl-BE" dirty="0"/>
              <a:t> </a:t>
            </a:r>
            <a:r>
              <a:rPr lang="nl-BE" dirty="0" err="1"/>
              <a:t>purposes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criteria (1/3)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75FB3-7316-46C0-89C7-37DDC5761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 err="1"/>
              <a:t>Article</a:t>
            </a:r>
            <a:r>
              <a:rPr lang="nl-BE" dirty="0"/>
              <a:t> 29(3) EBGL : </a:t>
            </a:r>
            <a:r>
              <a:rPr lang="en-US" dirty="0"/>
              <a:t>[…] This methodology shall:</a:t>
            </a:r>
          </a:p>
          <a:p>
            <a:pPr lvl="1"/>
            <a:r>
              <a:rPr lang="en-US" dirty="0"/>
              <a:t>(a) describe all possible purposes for the activation of balancing energy bids;</a:t>
            </a:r>
          </a:p>
          <a:p>
            <a:pPr lvl="1"/>
            <a:r>
              <a:rPr lang="en-US" dirty="0"/>
              <a:t>(b) define classification criteria for each possible activation purpose.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Proposal: </a:t>
            </a:r>
            <a:r>
              <a:rPr lang="en-GB" dirty="0"/>
              <a:t>The TSO activating the bid from the common merit order list shall use the following activation purposes:</a:t>
            </a:r>
            <a:endParaRPr lang="nl-BE" dirty="0"/>
          </a:p>
          <a:p>
            <a:pPr lvl="1"/>
            <a:r>
              <a:rPr lang="en-GB" dirty="0"/>
              <a:t>balancing;</a:t>
            </a:r>
            <a:endParaRPr lang="nl-BE" dirty="0"/>
          </a:p>
          <a:p>
            <a:pPr lvl="1"/>
            <a:r>
              <a:rPr lang="en-GB" dirty="0"/>
              <a:t>system constraints</a:t>
            </a:r>
          </a:p>
          <a:p>
            <a:pPr marL="457200" lvl="1" indent="0">
              <a:buNone/>
            </a:pPr>
            <a:endParaRPr lang="en-GB" dirty="0"/>
          </a:p>
          <a:p>
            <a:r>
              <a:rPr lang="en-US" dirty="0"/>
              <a:t>NRAs consider the proposed classification as not sufficient</a:t>
            </a:r>
          </a:p>
          <a:p>
            <a:pPr lvl="1"/>
            <a:r>
              <a:rPr lang="en-US" dirty="0"/>
              <a:t>Vague</a:t>
            </a:r>
          </a:p>
          <a:p>
            <a:pPr lvl="1"/>
            <a:r>
              <a:rPr lang="en-US" dirty="0"/>
              <a:t>Not conclusive</a:t>
            </a:r>
          </a:p>
        </p:txBody>
      </p:sp>
    </p:spTree>
    <p:extLst>
      <p:ext uri="{BB962C8B-B14F-4D97-AF65-F5344CB8AC3E}">
        <p14:creationId xmlns:p14="http://schemas.microsoft.com/office/powerpoint/2010/main" val="27534065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AADEE-64C9-4ED7-8250-220E7EE6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Activation</a:t>
            </a:r>
            <a:r>
              <a:rPr lang="nl-BE" dirty="0"/>
              <a:t> </a:t>
            </a:r>
            <a:r>
              <a:rPr lang="nl-BE" dirty="0" err="1"/>
              <a:t>purposes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criteria (2/3)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75FB3-7316-46C0-89C7-37DDC576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748" cy="4351338"/>
          </a:xfrm>
        </p:spPr>
        <p:txBody>
          <a:bodyPr>
            <a:noAutofit/>
          </a:bodyPr>
          <a:lstStyle/>
          <a:p>
            <a:r>
              <a:rPr lang="en-US" dirty="0"/>
              <a:t>NRAs consider the proposed classification as vague</a:t>
            </a:r>
          </a:p>
          <a:p>
            <a:pPr lvl="1"/>
            <a:r>
              <a:rPr lang="en-GB" dirty="0"/>
              <a:t>Almost all the activations from platforms could refer to articles 143 and 144 of SOGL.</a:t>
            </a:r>
          </a:p>
          <a:p>
            <a:pPr lvl="1"/>
            <a:r>
              <a:rPr lang="en-GB" dirty="0"/>
              <a:t>Clear list is needed for category “system constraint” instead of “other than balancing”</a:t>
            </a:r>
          </a:p>
          <a:p>
            <a:pPr lvl="1"/>
            <a:r>
              <a:rPr lang="en-GB" dirty="0"/>
              <a:t>Unclear whether a single activation can be classified with more than one purpose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NRAs consider the proposed classification as not conclusive</a:t>
            </a:r>
          </a:p>
          <a:p>
            <a:pPr lvl="1"/>
            <a:r>
              <a:rPr lang="nl-BE" dirty="0" err="1"/>
              <a:t>NRAs</a:t>
            </a:r>
            <a:r>
              <a:rPr lang="nl-BE" dirty="0"/>
              <a:t> </a:t>
            </a:r>
            <a:r>
              <a:rPr lang="nl-BE" dirty="0" err="1"/>
              <a:t>ask</a:t>
            </a:r>
            <a:r>
              <a:rPr lang="nl-BE" dirty="0"/>
              <a:t> a more </a:t>
            </a:r>
            <a:r>
              <a:rPr lang="nl-BE" dirty="0" err="1"/>
              <a:t>extensive</a:t>
            </a:r>
            <a:r>
              <a:rPr lang="nl-BE" dirty="0"/>
              <a:t> list of </a:t>
            </a:r>
            <a:r>
              <a:rPr lang="nl-BE" dirty="0" err="1"/>
              <a:t>possible</a:t>
            </a:r>
            <a:r>
              <a:rPr lang="nl-BE" dirty="0"/>
              <a:t> </a:t>
            </a:r>
            <a:r>
              <a:rPr lang="nl-BE" dirty="0" err="1"/>
              <a:t>purposes</a:t>
            </a:r>
            <a:endParaRPr lang="nl-BE" dirty="0"/>
          </a:p>
          <a:p>
            <a:pPr lvl="2"/>
            <a:r>
              <a:rPr lang="nl-BE" dirty="0"/>
              <a:t>E.g. </a:t>
            </a:r>
            <a:r>
              <a:rPr lang="nl-BE" dirty="0" err="1"/>
              <a:t>congestion</a:t>
            </a:r>
            <a:r>
              <a:rPr lang="nl-BE" dirty="0"/>
              <a:t> management: “</a:t>
            </a:r>
            <a:r>
              <a:rPr lang="nl-BE" dirty="0" err="1"/>
              <a:t>redispatch</a:t>
            </a:r>
            <a:r>
              <a:rPr lang="nl-BE" dirty="0"/>
              <a:t>”, “</a:t>
            </a:r>
            <a:r>
              <a:rPr lang="nl-BE" dirty="0" err="1"/>
              <a:t>countertrading</a:t>
            </a:r>
            <a:r>
              <a:rPr lang="nl-BE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84221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1AADEE-64C9-4ED7-8250-220E7EE63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Activation</a:t>
            </a:r>
            <a:r>
              <a:rPr lang="nl-BE" dirty="0"/>
              <a:t> </a:t>
            </a:r>
            <a:r>
              <a:rPr lang="nl-BE" dirty="0" err="1"/>
              <a:t>purposes</a:t>
            </a:r>
            <a:r>
              <a:rPr lang="nl-BE" dirty="0"/>
              <a:t>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classification</a:t>
            </a:r>
            <a:r>
              <a:rPr lang="nl-BE" dirty="0"/>
              <a:t> criteria (3/3)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8A75FB3-7316-46C0-89C7-37DDC5761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035748" cy="4351338"/>
          </a:xfrm>
        </p:spPr>
        <p:txBody>
          <a:bodyPr>
            <a:noAutofit/>
          </a:bodyPr>
          <a:lstStyle/>
          <a:p>
            <a:r>
              <a:rPr lang="en-US" dirty="0"/>
              <a:t>Additional remarks</a:t>
            </a:r>
          </a:p>
          <a:p>
            <a:pPr lvl="1"/>
            <a:r>
              <a:rPr lang="en-US" dirty="0"/>
              <a:t>Since no locational information exists on the platform, NRAs envisage only interconnector controllability as “system constraint” when activating RR and </a:t>
            </a:r>
            <a:r>
              <a:rPr lang="en-US" dirty="0" err="1"/>
              <a:t>mFRR</a:t>
            </a:r>
            <a:r>
              <a:rPr lang="en-US" dirty="0"/>
              <a:t> bids. The reason for activating bids need to be clear, i.e. HVDC management, counter trading</a:t>
            </a:r>
          </a:p>
          <a:p>
            <a:pPr lvl="1"/>
            <a:r>
              <a:rPr lang="en-GB" dirty="0"/>
              <a:t>NRAs ask why recital 6 of the pricing proposal is not explicitly reflected in the activation purposes proposal and if there is the intention in the future to use direct activations also for other purposes</a:t>
            </a:r>
          </a:p>
          <a:p>
            <a:pPr lvl="1"/>
            <a:r>
              <a:rPr lang="en-GB" dirty="0"/>
              <a:t>whether and how they intend to monitor and assess the impact of activations “other than balancing” on the bids availability for balancing in next time frames</a:t>
            </a:r>
          </a:p>
          <a:p>
            <a:pPr lvl="1"/>
            <a:r>
              <a:rPr lang="en-GB" dirty="0"/>
              <a:t>how the activation purpose is notified by the activating TSO to all TSOs according to Article 29(4) EBGL. 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18193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9EA0F-DCDE-4292-B9ED-29127F949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err="1"/>
              <a:t>Implementation</a:t>
            </a:r>
            <a:r>
              <a:rPr lang="nl-BE" dirty="0"/>
              <a:t> timeline </a:t>
            </a:r>
            <a:r>
              <a:rPr lang="nl-BE" dirty="0" err="1"/>
              <a:t>and</a:t>
            </a:r>
            <a:r>
              <a:rPr lang="nl-BE" dirty="0"/>
              <a:t> </a:t>
            </a:r>
            <a:r>
              <a:rPr lang="nl-BE" dirty="0" err="1"/>
              <a:t>Roadmap</a:t>
            </a:r>
            <a:endParaRPr lang="nl-B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6AD0370-834B-4D07-BAEA-3C81D42418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Article 5(5) EBGL: </a:t>
            </a:r>
            <a:r>
              <a:rPr lang="en-US" dirty="0"/>
              <a:t>The proposal for terms and conditions or methodologies shall include a proposed timescale for their implementation and a description of their expected impact on the objectives of this Regulation</a:t>
            </a:r>
          </a:p>
          <a:p>
            <a:endParaRPr lang="en-GB" dirty="0"/>
          </a:p>
          <a:p>
            <a:r>
              <a:rPr lang="en-GB" dirty="0"/>
              <a:t>NRAs ask </a:t>
            </a:r>
          </a:p>
          <a:p>
            <a:pPr lvl="1"/>
            <a:r>
              <a:rPr lang="en-GB" dirty="0"/>
              <a:t>to add a specific reference in the recitals </a:t>
            </a:r>
          </a:p>
          <a:p>
            <a:pPr lvl="1"/>
            <a:r>
              <a:rPr lang="en-GB" dirty="0"/>
              <a:t>To remove references to IFs and to elaborate article 4(2) in the activation purposes proposal</a:t>
            </a:r>
          </a:p>
          <a:p>
            <a:pPr lvl="1"/>
            <a:r>
              <a:rPr lang="en-GB" dirty="0"/>
              <a:t>add a timescale for implementation, independent of other methodologies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80567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DDFD41AEF010449D0D055600B60DC5" ma:contentTypeVersion="1" ma:contentTypeDescription="Create a new document." ma:contentTypeScope="" ma:versionID="ef287326ae33b33fea4a2afc557ee89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34A7E8D-D22D-46F4-8822-B92C57ECD7F9}"/>
</file>

<file path=customXml/itemProps2.xml><?xml version="1.0" encoding="utf-8"?>
<ds:datastoreItem xmlns:ds="http://schemas.openxmlformats.org/officeDocument/2006/customXml" ds:itemID="{B958BFF0-A9D3-4FD8-9FE7-5211BDE2BD49}"/>
</file>

<file path=customXml/itemProps3.xml><?xml version="1.0" encoding="utf-8"?>
<ds:datastoreItem xmlns:ds="http://schemas.openxmlformats.org/officeDocument/2006/customXml" ds:itemID="{01D3283B-8704-4868-B375-1C6C525EC0DB}"/>
</file>

<file path=docProps/app.xml><?xml version="1.0" encoding="utf-8"?>
<Properties xmlns="http://schemas.openxmlformats.org/officeDocument/2006/extended-properties" xmlns:vt="http://schemas.openxmlformats.org/officeDocument/2006/docPropsVTypes">
  <TotalTime>218</TotalTime>
  <Words>464</Words>
  <Application>Microsoft Office PowerPoint</Application>
  <PresentationFormat>Aangepast</PresentationFormat>
  <Paragraphs>51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Office Theme</vt:lpstr>
      <vt:lpstr>Shadow opinion on the Activation Purposes proposal</vt:lpstr>
      <vt:lpstr>Topics addressed in the shadow opinion</vt:lpstr>
      <vt:lpstr>Definitions and interpretations</vt:lpstr>
      <vt:lpstr>Activation purposes and classification criteria (1/3)</vt:lpstr>
      <vt:lpstr>Activation purposes and classification criteria (2/3)</vt:lpstr>
      <vt:lpstr>Activation purposes and classification criteria (3/3)</vt:lpstr>
      <vt:lpstr>Implementation timeline and Roadmap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Shadow opinion on the Activation Purposes proposal</dc:title>
  <dc:creator>MM (CREG)</dc:creator>
  <cp:lastModifiedBy>Mathieu Fransen</cp:lastModifiedBy>
  <cp:revision>13</cp:revision>
  <dcterms:created xsi:type="dcterms:W3CDTF">2018-11-14T13:37:04Z</dcterms:created>
  <dcterms:modified xsi:type="dcterms:W3CDTF">2018-11-15T08:25:35Z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0x01010059DDFD41AEF010449D0D055600B60DC5</vt:lpwstr>
  </property>
</Properties>
</file>