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</p:sldMasterIdLst>
  <p:notesMasterIdLst>
    <p:notesMasterId r:id="rId11"/>
  </p:notesMasterIdLst>
  <p:handoutMasterIdLst>
    <p:handoutMasterId r:id="rId12"/>
  </p:handoutMasterIdLst>
  <p:sldIdLst>
    <p:sldId id="308" r:id="rId2"/>
    <p:sldId id="342" r:id="rId3"/>
    <p:sldId id="306" r:id="rId4"/>
    <p:sldId id="337" r:id="rId5"/>
    <p:sldId id="340" r:id="rId6"/>
    <p:sldId id="338" r:id="rId7"/>
    <p:sldId id="339" r:id="rId8"/>
    <p:sldId id="341" r:id="rId9"/>
    <p:sldId id="303" r:id="rId10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18">
          <p15:clr>
            <a:srgbClr val="A4A3A4"/>
          </p15:clr>
        </p15:guide>
        <p15:guide id="2" orient="horz" pos="754">
          <p15:clr>
            <a:srgbClr val="A4A3A4"/>
          </p15:clr>
        </p15:guide>
        <p15:guide id="3" orient="horz" pos="164">
          <p15:clr>
            <a:srgbClr val="A4A3A4"/>
          </p15:clr>
        </p15:guide>
        <p15:guide id="4" orient="horz" pos="3838">
          <p15:clr>
            <a:srgbClr val="A4A3A4"/>
          </p15:clr>
        </p15:guide>
        <p15:guide id="5" pos="385">
          <p15:clr>
            <a:srgbClr val="A4A3A4"/>
          </p15:clr>
        </p15:guide>
        <p15:guide id="6" pos="5556">
          <p15:clr>
            <a:srgbClr val="A4A3A4"/>
          </p15:clr>
        </p15:guide>
        <p15:guide id="7" pos="2880">
          <p15:clr>
            <a:srgbClr val="A4A3A4"/>
          </p15:clr>
        </p15:guide>
        <p15:guide id="8" pos="3061">
          <p15:clr>
            <a:srgbClr val="A4A3A4"/>
          </p15:clr>
        </p15:guide>
        <p15:guide id="9" pos="4195">
          <p15:clr>
            <a:srgbClr val="A4A3A4"/>
          </p15:clr>
        </p15:guide>
        <p15:guide id="10" pos="528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kard Nilsson" initials="RN" lastIdx="4" clrIdx="0">
    <p:extLst/>
  </p:cmAuthor>
  <p:cmAuthor id="2" name="Andraž" initials="AŠ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94"/>
    <p:restoredTop sz="92866" autoAdjust="0"/>
  </p:normalViewPr>
  <p:slideViewPr>
    <p:cSldViewPr showGuides="1">
      <p:cViewPr varScale="1">
        <p:scale>
          <a:sx n="88" d="100"/>
          <a:sy n="88" d="100"/>
        </p:scale>
        <p:origin x="-1483" y="-77"/>
      </p:cViewPr>
      <p:guideLst>
        <p:guide orient="horz" pos="618"/>
        <p:guide orient="horz" pos="754"/>
        <p:guide orient="horz" pos="164"/>
        <p:guide orient="horz" pos="3838"/>
        <p:guide pos="385"/>
        <p:guide pos="5556"/>
        <p:guide pos="2880"/>
        <p:guide pos="3061"/>
        <p:guide pos="4195"/>
        <p:guide pos="528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CA7A7-799E-4FB2-BF61-1C4A86BBDF38}" type="datetimeFigureOut">
              <a:rPr lang="sl-SI" smtClean="0"/>
              <a:t>17. 11. 2018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EBE2E-1CE3-4576-AF2B-A2BF594DB4A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1507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28" tIns="45713" rIns="91428" bIns="4571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28" tIns="45713" rIns="91428" bIns="45713" rtlCol="0"/>
          <a:lstStyle>
            <a:lvl1pPr algn="r">
              <a:defRPr sz="1200"/>
            </a:lvl1pPr>
          </a:lstStyle>
          <a:p>
            <a:fld id="{292E09F0-6A31-4946-8DB4-2E1854D072B6}" type="datetimeFigureOut">
              <a:rPr lang="de-DE" smtClean="0"/>
              <a:pPr/>
              <a:t>17.11.2018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3" rIns="91428" bIns="4571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28" tIns="45713" rIns="91428" bIns="45713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28" tIns="45713" rIns="91428" bIns="4571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28" tIns="45713" rIns="91428" bIns="45713" rtlCol="0" anchor="b"/>
          <a:lstStyle>
            <a:lvl1pPr algn="r">
              <a:defRPr sz="1200"/>
            </a:lvl1pPr>
          </a:lstStyle>
          <a:p>
            <a:fld id="{75490D73-D98C-4372-A890-A9C7EB82C3E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862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90D73-D98C-4372-A890-A9C7EB82C3EC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2603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90D73-D98C-4372-A890-A9C7EB82C3EC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219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90D73-D98C-4372-A890-A9C7EB82C3EC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2603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90D73-D98C-4372-A890-A9C7EB82C3EC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2603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90D73-D98C-4372-A890-A9C7EB82C3EC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944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(Titel 1 Zei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6516216" y="-2886"/>
            <a:ext cx="2627784" cy="13433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Flussdiagramm: Manuelle Eingabe 3"/>
          <p:cNvSpPr/>
          <p:nvPr userDrawn="1"/>
        </p:nvSpPr>
        <p:spPr>
          <a:xfrm rot="16200000" flipV="1">
            <a:off x="1153179" y="-1168202"/>
            <a:ext cx="5951209" cy="8281845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817 w 10000"/>
              <a:gd name="connsiteY0" fmla="*/ 204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817 w 10000"/>
              <a:gd name="connsiteY4" fmla="*/ 204 h 10000"/>
              <a:gd name="connsiteX0" fmla="*/ 49 w 10457"/>
              <a:gd name="connsiteY0" fmla="*/ 256 h 10000"/>
              <a:gd name="connsiteX1" fmla="*/ 10457 w 10457"/>
              <a:gd name="connsiteY1" fmla="*/ 0 h 10000"/>
              <a:gd name="connsiteX2" fmla="*/ 10457 w 10457"/>
              <a:gd name="connsiteY2" fmla="*/ 10000 h 10000"/>
              <a:gd name="connsiteX3" fmla="*/ 457 w 10457"/>
              <a:gd name="connsiteY3" fmla="*/ 10000 h 10000"/>
              <a:gd name="connsiteX4" fmla="*/ 49 w 10457"/>
              <a:gd name="connsiteY4" fmla="*/ 256 h 10000"/>
              <a:gd name="connsiteX0" fmla="*/ 20 w 12062"/>
              <a:gd name="connsiteY0" fmla="*/ 204 h 10000"/>
              <a:gd name="connsiteX1" fmla="*/ 12062 w 12062"/>
              <a:gd name="connsiteY1" fmla="*/ 0 h 10000"/>
              <a:gd name="connsiteX2" fmla="*/ 12062 w 12062"/>
              <a:gd name="connsiteY2" fmla="*/ 10000 h 10000"/>
              <a:gd name="connsiteX3" fmla="*/ 2062 w 12062"/>
              <a:gd name="connsiteY3" fmla="*/ 10000 h 10000"/>
              <a:gd name="connsiteX4" fmla="*/ 20 w 12062"/>
              <a:gd name="connsiteY4" fmla="*/ 204 h 10000"/>
              <a:gd name="connsiteX0" fmla="*/ 408 w 12450"/>
              <a:gd name="connsiteY0" fmla="*/ 204 h 10000"/>
              <a:gd name="connsiteX1" fmla="*/ 12450 w 12450"/>
              <a:gd name="connsiteY1" fmla="*/ 0 h 10000"/>
              <a:gd name="connsiteX2" fmla="*/ 12450 w 12450"/>
              <a:gd name="connsiteY2" fmla="*/ 10000 h 10000"/>
              <a:gd name="connsiteX3" fmla="*/ 0 w 12450"/>
              <a:gd name="connsiteY3" fmla="*/ 9983 h 10000"/>
              <a:gd name="connsiteX4" fmla="*/ 408 w 12450"/>
              <a:gd name="connsiteY4" fmla="*/ 204 h 10000"/>
              <a:gd name="connsiteX0" fmla="*/ 70 w 12600"/>
              <a:gd name="connsiteY0" fmla="*/ 245 h 10000"/>
              <a:gd name="connsiteX1" fmla="*/ 12600 w 12600"/>
              <a:gd name="connsiteY1" fmla="*/ 0 h 10000"/>
              <a:gd name="connsiteX2" fmla="*/ 12600 w 12600"/>
              <a:gd name="connsiteY2" fmla="*/ 10000 h 10000"/>
              <a:gd name="connsiteX3" fmla="*/ 150 w 12600"/>
              <a:gd name="connsiteY3" fmla="*/ 9983 h 10000"/>
              <a:gd name="connsiteX4" fmla="*/ 70 w 12600"/>
              <a:gd name="connsiteY4" fmla="*/ 245 h 10000"/>
              <a:gd name="connsiteX0" fmla="*/ 63 w 12593"/>
              <a:gd name="connsiteY0" fmla="*/ 245 h 10000"/>
              <a:gd name="connsiteX1" fmla="*/ 12593 w 12593"/>
              <a:gd name="connsiteY1" fmla="*/ 0 h 10000"/>
              <a:gd name="connsiteX2" fmla="*/ 12593 w 12593"/>
              <a:gd name="connsiteY2" fmla="*/ 10000 h 10000"/>
              <a:gd name="connsiteX3" fmla="*/ 234 w 12593"/>
              <a:gd name="connsiteY3" fmla="*/ 9995 h 10000"/>
              <a:gd name="connsiteX4" fmla="*/ 63 w 12593"/>
              <a:gd name="connsiteY4" fmla="*/ 245 h 10000"/>
              <a:gd name="connsiteX0" fmla="*/ 79 w 12609"/>
              <a:gd name="connsiteY0" fmla="*/ 245 h 10008"/>
              <a:gd name="connsiteX1" fmla="*/ 12609 w 12609"/>
              <a:gd name="connsiteY1" fmla="*/ 0 h 10008"/>
              <a:gd name="connsiteX2" fmla="*/ 12609 w 12609"/>
              <a:gd name="connsiteY2" fmla="*/ 10000 h 10008"/>
              <a:gd name="connsiteX3" fmla="*/ 73 w 12609"/>
              <a:gd name="connsiteY3" fmla="*/ 10008 h 10008"/>
              <a:gd name="connsiteX4" fmla="*/ 79 w 12609"/>
              <a:gd name="connsiteY4" fmla="*/ 245 h 10008"/>
              <a:gd name="connsiteX0" fmla="*/ 120 w 12650"/>
              <a:gd name="connsiteY0" fmla="*/ 245 h 10008"/>
              <a:gd name="connsiteX1" fmla="*/ 12650 w 12650"/>
              <a:gd name="connsiteY1" fmla="*/ 0 h 10008"/>
              <a:gd name="connsiteX2" fmla="*/ 12650 w 12650"/>
              <a:gd name="connsiteY2" fmla="*/ 10000 h 10008"/>
              <a:gd name="connsiteX3" fmla="*/ 114 w 12650"/>
              <a:gd name="connsiteY3" fmla="*/ 10008 h 10008"/>
              <a:gd name="connsiteX4" fmla="*/ 120 w 12650"/>
              <a:gd name="connsiteY4" fmla="*/ 245 h 10008"/>
              <a:gd name="connsiteX0" fmla="*/ 159 w 12578"/>
              <a:gd name="connsiteY0" fmla="*/ 1457 h 10008"/>
              <a:gd name="connsiteX1" fmla="*/ 12578 w 12578"/>
              <a:gd name="connsiteY1" fmla="*/ 0 h 10008"/>
              <a:gd name="connsiteX2" fmla="*/ 12578 w 12578"/>
              <a:gd name="connsiteY2" fmla="*/ 10000 h 10008"/>
              <a:gd name="connsiteX3" fmla="*/ 42 w 12578"/>
              <a:gd name="connsiteY3" fmla="*/ 10008 h 10008"/>
              <a:gd name="connsiteX4" fmla="*/ 159 w 12578"/>
              <a:gd name="connsiteY4" fmla="*/ 1457 h 10008"/>
              <a:gd name="connsiteX0" fmla="*/ 87 w 12794"/>
              <a:gd name="connsiteY0" fmla="*/ 2088 h 10008"/>
              <a:gd name="connsiteX1" fmla="*/ 12794 w 12794"/>
              <a:gd name="connsiteY1" fmla="*/ 0 h 10008"/>
              <a:gd name="connsiteX2" fmla="*/ 12794 w 12794"/>
              <a:gd name="connsiteY2" fmla="*/ 10000 h 10008"/>
              <a:gd name="connsiteX3" fmla="*/ 258 w 12794"/>
              <a:gd name="connsiteY3" fmla="*/ 10008 h 10008"/>
              <a:gd name="connsiteX4" fmla="*/ 87 w 12794"/>
              <a:gd name="connsiteY4" fmla="*/ 2088 h 10008"/>
              <a:gd name="connsiteX0" fmla="*/ 87 w 12794"/>
              <a:gd name="connsiteY0" fmla="*/ 2568 h 10008"/>
              <a:gd name="connsiteX1" fmla="*/ 12794 w 12794"/>
              <a:gd name="connsiteY1" fmla="*/ 0 h 10008"/>
              <a:gd name="connsiteX2" fmla="*/ 12794 w 12794"/>
              <a:gd name="connsiteY2" fmla="*/ 10000 h 10008"/>
              <a:gd name="connsiteX3" fmla="*/ 258 w 12794"/>
              <a:gd name="connsiteY3" fmla="*/ 10008 h 10008"/>
              <a:gd name="connsiteX4" fmla="*/ 87 w 12794"/>
              <a:gd name="connsiteY4" fmla="*/ 2568 h 10008"/>
              <a:gd name="connsiteX0" fmla="*/ 0 w 12707"/>
              <a:gd name="connsiteY0" fmla="*/ 2568 h 10008"/>
              <a:gd name="connsiteX1" fmla="*/ 12707 w 12707"/>
              <a:gd name="connsiteY1" fmla="*/ 0 h 10008"/>
              <a:gd name="connsiteX2" fmla="*/ 12707 w 12707"/>
              <a:gd name="connsiteY2" fmla="*/ 10000 h 10008"/>
              <a:gd name="connsiteX3" fmla="*/ 171 w 12707"/>
              <a:gd name="connsiteY3" fmla="*/ 10008 h 10008"/>
              <a:gd name="connsiteX4" fmla="*/ 0 w 12707"/>
              <a:gd name="connsiteY4" fmla="*/ 2568 h 10008"/>
              <a:gd name="connsiteX0" fmla="*/ 0 w 12619"/>
              <a:gd name="connsiteY0" fmla="*/ 2972 h 10008"/>
              <a:gd name="connsiteX1" fmla="*/ 12619 w 12619"/>
              <a:gd name="connsiteY1" fmla="*/ 0 h 10008"/>
              <a:gd name="connsiteX2" fmla="*/ 12619 w 12619"/>
              <a:gd name="connsiteY2" fmla="*/ 10000 h 10008"/>
              <a:gd name="connsiteX3" fmla="*/ 83 w 12619"/>
              <a:gd name="connsiteY3" fmla="*/ 10008 h 10008"/>
              <a:gd name="connsiteX4" fmla="*/ 0 w 12619"/>
              <a:gd name="connsiteY4" fmla="*/ 2972 h 10008"/>
              <a:gd name="connsiteX0" fmla="*/ 0 w 12575"/>
              <a:gd name="connsiteY0" fmla="*/ 3111 h 10008"/>
              <a:gd name="connsiteX1" fmla="*/ 12575 w 12575"/>
              <a:gd name="connsiteY1" fmla="*/ 0 h 10008"/>
              <a:gd name="connsiteX2" fmla="*/ 12575 w 12575"/>
              <a:gd name="connsiteY2" fmla="*/ 10000 h 10008"/>
              <a:gd name="connsiteX3" fmla="*/ 39 w 12575"/>
              <a:gd name="connsiteY3" fmla="*/ 10008 h 10008"/>
              <a:gd name="connsiteX4" fmla="*/ 0 w 12575"/>
              <a:gd name="connsiteY4" fmla="*/ 3111 h 10008"/>
              <a:gd name="connsiteX0" fmla="*/ 0 w 12575"/>
              <a:gd name="connsiteY0" fmla="*/ 3111 h 10008"/>
              <a:gd name="connsiteX1" fmla="*/ 12575 w 12575"/>
              <a:gd name="connsiteY1" fmla="*/ 0 h 10008"/>
              <a:gd name="connsiteX2" fmla="*/ 12575 w 12575"/>
              <a:gd name="connsiteY2" fmla="*/ 10000 h 10008"/>
              <a:gd name="connsiteX3" fmla="*/ 39 w 12575"/>
              <a:gd name="connsiteY3" fmla="*/ 10008 h 10008"/>
              <a:gd name="connsiteX4" fmla="*/ 0 w 12575"/>
              <a:gd name="connsiteY4" fmla="*/ 3111 h 10008"/>
              <a:gd name="connsiteX0" fmla="*/ 0 w 12575"/>
              <a:gd name="connsiteY0" fmla="*/ 3111 h 10000"/>
              <a:gd name="connsiteX1" fmla="*/ 12575 w 12575"/>
              <a:gd name="connsiteY1" fmla="*/ 0 h 10000"/>
              <a:gd name="connsiteX2" fmla="*/ 12575 w 12575"/>
              <a:gd name="connsiteY2" fmla="*/ 10000 h 10000"/>
              <a:gd name="connsiteX3" fmla="*/ 22 w 12575"/>
              <a:gd name="connsiteY3" fmla="*/ 9969 h 10000"/>
              <a:gd name="connsiteX4" fmla="*/ 0 w 12575"/>
              <a:gd name="connsiteY4" fmla="*/ 3111 h 10000"/>
              <a:gd name="connsiteX0" fmla="*/ 0 w 12575"/>
              <a:gd name="connsiteY0" fmla="*/ 3111 h 9969"/>
              <a:gd name="connsiteX1" fmla="*/ 12575 w 12575"/>
              <a:gd name="connsiteY1" fmla="*/ 0 h 9969"/>
              <a:gd name="connsiteX2" fmla="*/ 12371 w 12575"/>
              <a:gd name="connsiteY2" fmla="*/ 9942 h 9969"/>
              <a:gd name="connsiteX3" fmla="*/ 22 w 12575"/>
              <a:gd name="connsiteY3" fmla="*/ 9969 h 9969"/>
              <a:gd name="connsiteX4" fmla="*/ 0 w 12575"/>
              <a:gd name="connsiteY4" fmla="*/ 3111 h 9969"/>
              <a:gd name="connsiteX0" fmla="*/ 0 w 10000"/>
              <a:gd name="connsiteY0" fmla="*/ 3121 h 10000"/>
              <a:gd name="connsiteX1" fmla="*/ 10000 w 10000"/>
              <a:gd name="connsiteY1" fmla="*/ 0 h 10000"/>
              <a:gd name="connsiteX2" fmla="*/ 9946 w 10000"/>
              <a:gd name="connsiteY2" fmla="*/ 9993 h 10000"/>
              <a:gd name="connsiteX3" fmla="*/ 17 w 10000"/>
              <a:gd name="connsiteY3" fmla="*/ 10000 h 10000"/>
              <a:gd name="connsiteX4" fmla="*/ 0 w 10000"/>
              <a:gd name="connsiteY4" fmla="*/ 3121 h 10000"/>
              <a:gd name="connsiteX0" fmla="*/ 0 w 9959"/>
              <a:gd name="connsiteY0" fmla="*/ 3101 h 9980"/>
              <a:gd name="connsiteX1" fmla="*/ 9959 w 9959"/>
              <a:gd name="connsiteY1" fmla="*/ 0 h 9980"/>
              <a:gd name="connsiteX2" fmla="*/ 9946 w 9959"/>
              <a:gd name="connsiteY2" fmla="*/ 9973 h 9980"/>
              <a:gd name="connsiteX3" fmla="*/ 17 w 9959"/>
              <a:gd name="connsiteY3" fmla="*/ 9980 h 9980"/>
              <a:gd name="connsiteX4" fmla="*/ 0 w 9959"/>
              <a:gd name="connsiteY4" fmla="*/ 3101 h 9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9" h="9980">
                <a:moveTo>
                  <a:pt x="0" y="3101"/>
                </a:moveTo>
                <a:lnTo>
                  <a:pt x="9959" y="0"/>
                </a:lnTo>
                <a:cubicBezTo>
                  <a:pt x="9955" y="3324"/>
                  <a:pt x="9950" y="6649"/>
                  <a:pt x="9946" y="9973"/>
                </a:cubicBezTo>
                <a:lnTo>
                  <a:pt x="17" y="9980"/>
                </a:lnTo>
                <a:cubicBezTo>
                  <a:pt x="23" y="6705"/>
                  <a:pt x="31" y="9291"/>
                  <a:pt x="0" y="310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12703" y="908720"/>
            <a:ext cx="7710559" cy="585208"/>
          </a:xfrm>
        </p:spPr>
        <p:txBody>
          <a:bodyPr lIns="0" rIns="0" anchor="t" anchorCtr="0">
            <a:no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 hinzufügen (eine Zeile)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11560" y="1503072"/>
            <a:ext cx="7711703" cy="989824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Optional: Untertitel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1560" y="4653136"/>
            <a:ext cx="3240087" cy="720148"/>
          </a:xfrm>
        </p:spPr>
        <p:txBody>
          <a:bodyPr lIns="0" rIns="0">
            <a:normAutofit/>
          </a:bodyPr>
          <a:lstStyle>
            <a:lvl1pPr>
              <a:lnSpc>
                <a:spcPct val="150000"/>
              </a:lnSpc>
              <a:spcAft>
                <a:spcPts val="0"/>
              </a:spcAft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Vorname Name</a:t>
            </a:r>
            <a:br>
              <a:rPr lang="de-DE" dirty="0"/>
            </a:br>
            <a:r>
              <a:rPr lang="de-DE" dirty="0"/>
              <a:t>Ort, TT.MM.201X</a:t>
            </a:r>
          </a:p>
        </p:txBody>
      </p:sp>
      <p:pic>
        <p:nvPicPr>
          <p:cNvPr id="8" name="Picture 2" descr="\\DROBO-FS\LP_Storage\002_Aktuelle Projekte\europex\logo-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229200"/>
            <a:ext cx="180020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hteck 8"/>
          <p:cNvSpPr/>
          <p:nvPr userDrawn="1"/>
        </p:nvSpPr>
        <p:spPr>
          <a:xfrm>
            <a:off x="2339058" y="6237312"/>
            <a:ext cx="6804942" cy="620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49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11188" y="260349"/>
            <a:ext cx="8208962" cy="720725"/>
          </a:xfrm>
        </p:spPr>
        <p:txBody>
          <a:bodyPr lIns="0" rIns="0"/>
          <a:lstStyle>
            <a:lvl1pPr>
              <a:defRPr/>
            </a:lvl1pPr>
          </a:lstStyle>
          <a:p>
            <a:r>
              <a:rPr lang="de-DE" dirty="0"/>
              <a:t>Titel hinzufügen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196975"/>
            <a:ext cx="8208961" cy="4895850"/>
          </a:xfrm>
        </p:spPr>
        <p:txBody>
          <a:bodyPr lIns="0" rIns="0">
            <a:noAutofit/>
          </a:bodyPr>
          <a:lstStyle>
            <a:lvl2pPr marL="0" marR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ct val="90000"/>
              <a:buFont typeface="Wingdings" panose="05000000000000000000" pitchFamily="2" charset="2"/>
              <a:buNone/>
              <a:tabLst/>
              <a:defRPr sz="1400"/>
            </a:lvl2pPr>
            <a:lvl3pPr marL="180975" marR="0" indent="-180975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anose="05000000000000000000" pitchFamily="2" charset="2"/>
              <a:buChar char=""/>
              <a:tabLst/>
              <a:defRPr sz="1400"/>
            </a:lvl3pPr>
            <a:lvl4pPr marL="357188" marR="0" indent="-18415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anose="05000000000000000000" pitchFamily="2" charset="2"/>
              <a:buChar char=""/>
              <a:tabLst/>
              <a:defRPr/>
            </a:lvl4pPr>
            <a:lvl5pPr marL="322263" indent="-138113">
              <a:buClr>
                <a:srgbClr val="FF6600"/>
              </a:buClr>
              <a:defRPr/>
            </a:lvl5pPr>
            <a:lvl6pPr marL="592138" marR="0" indent="-2317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anose="05000000000000000000" pitchFamily="2" charset="2"/>
              <a:buChar char=""/>
              <a:tabLst/>
              <a:defRPr lang="de-DE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5"/>
            <a:r>
              <a:rPr lang="de-DE" dirty="0"/>
              <a:t>Fünfte Ebene</a:t>
            </a:r>
          </a:p>
        </p:txBody>
      </p:sp>
      <p:sp>
        <p:nvSpPr>
          <p:cNvPr id="20" name="Datumsplatzhalter 3"/>
          <p:cNvSpPr>
            <a:spLocks noGrp="1"/>
          </p:cNvSpPr>
          <p:nvPr>
            <p:ph type="dt" sz="half" idx="2"/>
          </p:nvPr>
        </p:nvSpPr>
        <p:spPr>
          <a:xfrm>
            <a:off x="6659563" y="6453335"/>
            <a:ext cx="1716902" cy="21602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>
              <a:defRPr lang="de-DE" smtClean="0"/>
            </a:lvl1pPr>
          </a:lstStyle>
          <a:p>
            <a:r>
              <a:rPr lang="de-DE" dirty="0"/>
              <a:t>© </a:t>
            </a:r>
            <a:r>
              <a:rPr lang="de-DE" dirty="0" err="1"/>
              <a:t>Europex</a:t>
            </a:r>
            <a:r>
              <a:rPr lang="de-DE" dirty="0"/>
              <a:t> 2016 // 2016-04-26</a:t>
            </a:r>
          </a:p>
        </p:txBody>
      </p:sp>
      <p:sp>
        <p:nvSpPr>
          <p:cNvPr id="2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75856" y="6453335"/>
            <a:ext cx="3383707" cy="216024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de-DE"/>
              <a:t>presentation titel goes here</a:t>
            </a:r>
            <a:endParaRPr lang="de-DE" dirty="0"/>
          </a:p>
        </p:txBody>
      </p:sp>
      <p:sp>
        <p:nvSpPr>
          <p:cNvPr id="2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76464" y="6453336"/>
            <a:ext cx="432048" cy="21602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>
              <a:defRPr lang="de-DE" smtClean="0"/>
            </a:lvl1pPr>
          </a:lstStyle>
          <a:p>
            <a:pPr algn="r"/>
            <a:r>
              <a:rPr lang="de-DE"/>
              <a:t>p. </a:t>
            </a:r>
            <a:fld id="{15F8C0C5-83F4-4F45-A23C-C8AFFA3B34F1}" type="slidenum">
              <a:rPr lang="de-DE" smtClean="0"/>
              <a:pPr algn="r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240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mit Sub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11188" y="260349"/>
            <a:ext cx="8208962" cy="720725"/>
          </a:xfrm>
        </p:spPr>
        <p:txBody>
          <a:bodyPr lIns="0" rIns="0" anchor="t" anchorCtr="0"/>
          <a:lstStyle>
            <a:lvl1pPr>
              <a:defRPr/>
            </a:lvl1pPr>
          </a:lstStyle>
          <a:p>
            <a:r>
              <a:rPr lang="de-DE" dirty="0"/>
              <a:t>Titel hinzufügen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196975"/>
            <a:ext cx="8208961" cy="4895850"/>
          </a:xfrm>
        </p:spPr>
        <p:txBody>
          <a:bodyPr lIns="0" rIns="0">
            <a:noAutofit/>
          </a:bodyPr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 marL="322263" indent="-138113">
              <a:buClr>
                <a:schemeClr val="tx2"/>
              </a:buClr>
              <a:defRPr/>
            </a:lvl4pPr>
            <a:lvl5pPr marL="322263" indent="-138113">
              <a:buClr>
                <a:srgbClr val="FF6600"/>
              </a:buClr>
              <a:defRPr/>
            </a:lvl5pPr>
            <a:lvl6pPr marL="534988" indent="-228600">
              <a:buClr>
                <a:schemeClr val="tx2"/>
              </a:buClr>
              <a:defRPr lang="de-DE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5"/>
            <a:r>
              <a:rPr lang="de-DE" dirty="0"/>
              <a:t>Fünfte Ebene</a:t>
            </a:r>
          </a:p>
        </p:txBody>
      </p:sp>
      <p:sp>
        <p:nvSpPr>
          <p:cNvPr id="20" name="Datumsplatzhalter 3"/>
          <p:cNvSpPr>
            <a:spLocks noGrp="1"/>
          </p:cNvSpPr>
          <p:nvPr>
            <p:ph type="dt" sz="half" idx="2"/>
          </p:nvPr>
        </p:nvSpPr>
        <p:spPr>
          <a:xfrm>
            <a:off x="6659563" y="6453335"/>
            <a:ext cx="1716082" cy="21602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r>
              <a:rPr lang="de-DE"/>
              <a:t>© Europex 2016 // 2016-04-26</a:t>
            </a:r>
            <a:endParaRPr lang="de-DE" dirty="0"/>
          </a:p>
        </p:txBody>
      </p:sp>
      <p:sp>
        <p:nvSpPr>
          <p:cNvPr id="2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75856" y="6453335"/>
            <a:ext cx="3383707" cy="216024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de-DE"/>
              <a:t>presentation titel goes here</a:t>
            </a:r>
            <a:endParaRPr lang="de-DE" dirty="0"/>
          </a:p>
        </p:txBody>
      </p:sp>
      <p:sp>
        <p:nvSpPr>
          <p:cNvPr id="2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75644" y="6453336"/>
            <a:ext cx="432048" cy="21602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7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/>
              <a:t>p. </a:t>
            </a:r>
            <a:fld id="{15F8C0C5-83F4-4F45-A23C-C8AFFA3B34F1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1188" y="620713"/>
            <a:ext cx="8208962" cy="360362"/>
          </a:xfrm>
        </p:spPr>
        <p:txBody>
          <a:bodyPr lIns="0" rIns="0"/>
          <a:lstStyle>
            <a:lvl1pPr>
              <a:defRPr b="0"/>
            </a:lvl1pPr>
          </a:lstStyle>
          <a:p>
            <a:pPr lvl="0"/>
            <a:r>
              <a:rPr lang="de-DE" dirty="0"/>
              <a:t>Subheadline hinzufügen</a:t>
            </a:r>
          </a:p>
        </p:txBody>
      </p:sp>
    </p:spTree>
    <p:extLst>
      <p:ext uri="{BB962C8B-B14F-4D97-AF65-F5344CB8AC3E}">
        <p14:creationId xmlns:p14="http://schemas.microsoft.com/office/powerpoint/2010/main" val="64521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11188" y="260349"/>
            <a:ext cx="8208962" cy="720725"/>
          </a:xfrm>
        </p:spPr>
        <p:txBody>
          <a:bodyPr lIns="0" rIns="0"/>
          <a:lstStyle>
            <a:lvl1pPr>
              <a:defRPr/>
            </a:lvl1pPr>
          </a:lstStyle>
          <a:p>
            <a:r>
              <a:rPr lang="de-DE" dirty="0"/>
              <a:t>Titel hinzufügen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9" y="1196975"/>
            <a:ext cx="3959999" cy="4895850"/>
          </a:xfrm>
        </p:spPr>
        <p:txBody>
          <a:bodyPr lIns="0" rIns="0">
            <a:noAutofit/>
          </a:bodyPr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 marL="357188" indent="-184150">
              <a:buClr>
                <a:schemeClr val="tx2"/>
              </a:buClr>
              <a:defRPr/>
            </a:lvl4pPr>
            <a:lvl5pPr marL="322263" indent="-138113">
              <a:buClr>
                <a:srgbClr val="FF6600"/>
              </a:buClr>
              <a:defRPr/>
            </a:lvl5pPr>
            <a:lvl6pPr marL="534988" indent="-176213">
              <a:buClr>
                <a:schemeClr val="tx2"/>
              </a:buClr>
              <a:defRPr lang="de-DE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5"/>
            <a:r>
              <a:rPr lang="de-DE" dirty="0"/>
              <a:t>Fünfte Ebene</a:t>
            </a:r>
          </a:p>
        </p:txBody>
      </p:sp>
      <p:sp>
        <p:nvSpPr>
          <p:cNvPr id="20" name="Datumsplatzhalter 3"/>
          <p:cNvSpPr>
            <a:spLocks noGrp="1"/>
          </p:cNvSpPr>
          <p:nvPr>
            <p:ph type="dt" sz="half" idx="2"/>
          </p:nvPr>
        </p:nvSpPr>
        <p:spPr>
          <a:xfrm>
            <a:off x="6659564" y="6453336"/>
            <a:ext cx="1715262" cy="21602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mtClean="0"/>
            </a:lvl1pPr>
          </a:lstStyle>
          <a:p>
            <a:r>
              <a:rPr lang="de-DE"/>
              <a:t>© Europex 2016 // 2016-04-26</a:t>
            </a:r>
            <a:endParaRPr lang="de-DE" dirty="0"/>
          </a:p>
        </p:txBody>
      </p:sp>
      <p:sp>
        <p:nvSpPr>
          <p:cNvPr id="2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75856" y="6453336"/>
            <a:ext cx="3383707" cy="216024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de-DE"/>
              <a:t>presentation titel goes here</a:t>
            </a:r>
            <a:endParaRPr lang="de-DE" dirty="0"/>
          </a:p>
        </p:txBody>
      </p:sp>
      <p:sp>
        <p:nvSpPr>
          <p:cNvPr id="2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74824" y="6453337"/>
            <a:ext cx="432048" cy="21602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>
              <a:defRPr lang="de-DE" smtClean="0"/>
            </a:lvl1pPr>
          </a:lstStyle>
          <a:p>
            <a:pPr algn="r"/>
            <a:r>
              <a:rPr lang="de-DE"/>
              <a:t>p. </a:t>
            </a:r>
            <a:fld id="{15F8C0C5-83F4-4F45-A23C-C8AFFA3B34F1}" type="slidenum">
              <a:rPr lang="de-DE" smtClean="0"/>
              <a:pPr algn="r"/>
              <a:t>‹#›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860150" y="1196975"/>
            <a:ext cx="3960000" cy="4895850"/>
          </a:xfrm>
        </p:spPr>
        <p:txBody>
          <a:bodyPr lIns="0" rIns="0">
            <a:noAutofit/>
          </a:bodyPr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0143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3 Spalten mit Trennli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11188" y="260349"/>
            <a:ext cx="8208962" cy="720725"/>
          </a:xfrm>
        </p:spPr>
        <p:txBody>
          <a:bodyPr lIns="0" rIns="0"/>
          <a:lstStyle>
            <a:lvl1pPr>
              <a:defRPr/>
            </a:lvl1pPr>
          </a:lstStyle>
          <a:p>
            <a:r>
              <a:rPr lang="de-DE" dirty="0"/>
              <a:t>Titel hinzufügen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9" y="1196975"/>
            <a:ext cx="2520000" cy="4895850"/>
          </a:xfrm>
        </p:spPr>
        <p:txBody>
          <a:bodyPr lIns="0" rIns="0">
            <a:noAutofit/>
          </a:bodyPr>
          <a:lstStyle>
            <a:lvl1pPr algn="ctr">
              <a:defRPr/>
            </a:lvl1pPr>
            <a:lvl2pPr algn="ctr">
              <a:defRPr/>
            </a:lvl2pPr>
            <a:lvl3pPr algn="ctr">
              <a:buClr>
                <a:schemeClr val="tx2"/>
              </a:buClr>
              <a:defRPr/>
            </a:lvl3pPr>
            <a:lvl4pPr marL="357188" indent="-184150" algn="ctr">
              <a:buClr>
                <a:schemeClr val="tx2"/>
              </a:buClr>
              <a:defRPr/>
            </a:lvl4pPr>
            <a:lvl5pPr marL="322263" indent="-138113">
              <a:buClr>
                <a:srgbClr val="FF6600"/>
              </a:buClr>
              <a:defRPr/>
            </a:lvl5pPr>
            <a:lvl6pPr marL="534988" indent="-176213" algn="ctr">
              <a:defRPr lang="de-DE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5"/>
            <a:r>
              <a:rPr lang="de-DE" dirty="0"/>
              <a:t>Fünfte Ebene</a:t>
            </a:r>
          </a:p>
        </p:txBody>
      </p:sp>
      <p:sp>
        <p:nvSpPr>
          <p:cNvPr id="20" name="Datumsplatzhalter 3"/>
          <p:cNvSpPr>
            <a:spLocks noGrp="1"/>
          </p:cNvSpPr>
          <p:nvPr>
            <p:ph type="dt" sz="half" idx="2"/>
          </p:nvPr>
        </p:nvSpPr>
        <p:spPr>
          <a:xfrm>
            <a:off x="6651471" y="6453335"/>
            <a:ext cx="1721713" cy="21602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mtClean="0"/>
            </a:lvl1pPr>
          </a:lstStyle>
          <a:p>
            <a:r>
              <a:rPr lang="de-DE"/>
              <a:t>© Europex 2016 // 2016-04-26</a:t>
            </a:r>
            <a:endParaRPr lang="de-DE" dirty="0"/>
          </a:p>
        </p:txBody>
      </p:sp>
      <p:sp>
        <p:nvSpPr>
          <p:cNvPr id="2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75856" y="6453335"/>
            <a:ext cx="3383707" cy="216024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de-DE"/>
              <a:t>presentation titel goes here</a:t>
            </a:r>
            <a:endParaRPr lang="de-DE" dirty="0"/>
          </a:p>
        </p:txBody>
      </p:sp>
      <p:sp>
        <p:nvSpPr>
          <p:cNvPr id="2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72241" y="6453336"/>
            <a:ext cx="431725" cy="21602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>
              <a:defRPr lang="de-DE" smtClean="0"/>
            </a:lvl1pPr>
          </a:lstStyle>
          <a:p>
            <a:pPr algn="r"/>
            <a:r>
              <a:rPr lang="de-DE"/>
              <a:t>p. </a:t>
            </a:r>
            <a:fld id="{15F8C0C5-83F4-4F45-A23C-C8AFFA3B34F1}" type="slidenum">
              <a:rPr lang="de-DE" smtClean="0"/>
              <a:pPr algn="r"/>
              <a:t>‹#›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6277240" y="1196975"/>
            <a:ext cx="2520000" cy="4895850"/>
          </a:xfrm>
        </p:spPr>
        <p:txBody>
          <a:bodyPr lIns="0" rIns="0">
            <a:noAutofit/>
          </a:bodyPr>
          <a:lstStyle>
            <a:lvl1pPr algn="ctr">
              <a:defRPr/>
            </a:lvl1pPr>
            <a:lvl2pPr algn="ctr">
              <a:defRPr/>
            </a:lvl2pPr>
            <a:lvl3pPr algn="ctr">
              <a:buClr>
                <a:schemeClr val="tx2"/>
              </a:buClr>
              <a:defRPr/>
            </a:lvl3pPr>
            <a:lvl4pPr algn="ctr">
              <a:buClr>
                <a:schemeClr val="tx2"/>
              </a:buClr>
              <a:defRPr/>
            </a:lvl4pPr>
            <a:lvl5pPr algn="ctr">
              <a:buClr>
                <a:schemeClr val="tx2"/>
              </a:buClr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11"/>
          </p:nvPr>
        </p:nvSpPr>
        <p:spPr>
          <a:xfrm>
            <a:off x="3444214" y="1196975"/>
            <a:ext cx="2520000" cy="4895850"/>
          </a:xfrm>
        </p:spPr>
        <p:txBody>
          <a:bodyPr>
            <a:noAutofit/>
          </a:bodyPr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3275856" y="1196975"/>
            <a:ext cx="0" cy="489585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 userDrawn="1"/>
        </p:nvCxnSpPr>
        <p:spPr>
          <a:xfrm>
            <a:off x="6121886" y="1196975"/>
            <a:ext cx="0" cy="489585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0482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4 Spalten mit Trennli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11188" y="260349"/>
            <a:ext cx="8208962" cy="720725"/>
          </a:xfrm>
        </p:spPr>
        <p:txBody>
          <a:bodyPr lIns="0" rIns="0"/>
          <a:lstStyle>
            <a:lvl1pPr>
              <a:defRPr/>
            </a:lvl1pPr>
          </a:lstStyle>
          <a:p>
            <a:r>
              <a:rPr lang="de-DE" dirty="0"/>
              <a:t>Titel hinzufügen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9" y="1196975"/>
            <a:ext cx="1800000" cy="4895850"/>
          </a:xfrm>
        </p:spPr>
        <p:txBody>
          <a:bodyPr lIns="0" rIns="0">
            <a:noAutofit/>
          </a:bodyPr>
          <a:lstStyle>
            <a:lvl1pPr algn="ctr">
              <a:defRPr/>
            </a:lvl1pPr>
            <a:lvl2pPr algn="ctr">
              <a:defRPr/>
            </a:lvl2pPr>
            <a:lvl3pPr algn="ctr">
              <a:buClr>
                <a:schemeClr val="tx2"/>
              </a:buClr>
              <a:defRPr/>
            </a:lvl3pPr>
            <a:lvl4pPr marL="357188" indent="-184150" algn="ctr">
              <a:buClr>
                <a:schemeClr val="tx2"/>
              </a:buClr>
              <a:defRPr/>
            </a:lvl4pPr>
            <a:lvl5pPr marL="322263" indent="-138113">
              <a:buClr>
                <a:srgbClr val="FF6600"/>
              </a:buClr>
              <a:defRPr/>
            </a:lvl5pPr>
            <a:lvl6pPr marL="534988" indent="-176213" algn="ctr">
              <a:buClr>
                <a:schemeClr val="tx2"/>
              </a:buClr>
              <a:defRPr lang="de-DE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5"/>
            <a:r>
              <a:rPr lang="de-DE" dirty="0"/>
              <a:t>Fünfte Ebene</a:t>
            </a:r>
          </a:p>
        </p:txBody>
      </p:sp>
      <p:sp>
        <p:nvSpPr>
          <p:cNvPr id="20" name="Datumsplatzhalter 3"/>
          <p:cNvSpPr>
            <a:spLocks noGrp="1"/>
          </p:cNvSpPr>
          <p:nvPr>
            <p:ph type="dt" sz="half" idx="2"/>
          </p:nvPr>
        </p:nvSpPr>
        <p:spPr>
          <a:xfrm>
            <a:off x="6659563" y="6453335"/>
            <a:ext cx="1716082" cy="21602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mtClean="0"/>
            </a:lvl1pPr>
          </a:lstStyle>
          <a:p>
            <a:r>
              <a:rPr lang="de-DE"/>
              <a:t>© Europex 2016 // 2016-04-26</a:t>
            </a:r>
            <a:endParaRPr lang="de-DE" dirty="0"/>
          </a:p>
        </p:txBody>
      </p:sp>
      <p:sp>
        <p:nvSpPr>
          <p:cNvPr id="2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75856" y="6453335"/>
            <a:ext cx="3383707" cy="216024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de-DE"/>
              <a:t>presentation titel goes here</a:t>
            </a:r>
            <a:endParaRPr lang="de-DE" dirty="0"/>
          </a:p>
        </p:txBody>
      </p:sp>
      <p:sp>
        <p:nvSpPr>
          <p:cNvPr id="2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75644" y="6453336"/>
            <a:ext cx="432048" cy="21602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>
              <a:defRPr lang="de-DE" smtClean="0"/>
            </a:lvl1pPr>
          </a:lstStyle>
          <a:p>
            <a:pPr algn="r"/>
            <a:r>
              <a:rPr lang="de-DE"/>
              <a:t>p. </a:t>
            </a:r>
            <a:fld id="{15F8C0C5-83F4-4F45-A23C-C8AFFA3B34F1}" type="slidenum">
              <a:rPr lang="de-DE" smtClean="0"/>
              <a:pPr algn="r"/>
              <a:t>‹#›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863985" y="1196975"/>
            <a:ext cx="1800000" cy="4895850"/>
          </a:xfrm>
        </p:spPr>
        <p:txBody>
          <a:bodyPr lIns="0" rIns="0">
            <a:noAutofit/>
          </a:bodyPr>
          <a:lstStyle>
            <a:lvl1pPr algn="ctr">
              <a:defRPr/>
            </a:lvl1pPr>
            <a:lvl2pPr algn="ctr">
              <a:defRPr/>
            </a:lvl2pPr>
            <a:lvl3pPr algn="ctr">
              <a:buClr>
                <a:schemeClr val="tx2"/>
              </a:buClr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11"/>
          </p:nvPr>
        </p:nvSpPr>
        <p:spPr>
          <a:xfrm>
            <a:off x="2737587" y="1196975"/>
            <a:ext cx="1800000" cy="4895850"/>
          </a:xfrm>
        </p:spPr>
        <p:txBody>
          <a:bodyPr>
            <a:noAutofit/>
          </a:bodyPr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2567206" y="1196975"/>
            <a:ext cx="0" cy="489585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 userDrawn="1"/>
        </p:nvCxnSpPr>
        <p:spPr>
          <a:xfrm>
            <a:off x="4704586" y="1196975"/>
            <a:ext cx="0" cy="489585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nhaltsplatzhalter 4"/>
          <p:cNvSpPr>
            <a:spLocks noGrp="1"/>
          </p:cNvSpPr>
          <p:nvPr>
            <p:ph sz="quarter" idx="12"/>
          </p:nvPr>
        </p:nvSpPr>
        <p:spPr>
          <a:xfrm>
            <a:off x="6990384" y="1196975"/>
            <a:ext cx="1800000" cy="4895850"/>
          </a:xfrm>
        </p:spPr>
        <p:txBody>
          <a:bodyPr lIns="0" rIns="0">
            <a:noAutofit/>
          </a:bodyPr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buClr>
                <a:schemeClr val="tx2"/>
              </a:buClr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14" name="Gerade Verbindung 13"/>
          <p:cNvCxnSpPr/>
          <p:nvPr userDrawn="1"/>
        </p:nvCxnSpPr>
        <p:spPr>
          <a:xfrm>
            <a:off x="6838538" y="1196752"/>
            <a:ext cx="0" cy="489585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2091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2 Zei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8" y="260349"/>
            <a:ext cx="8208962" cy="720725"/>
          </a:xfrm>
        </p:spPr>
        <p:txBody>
          <a:bodyPr lIns="0" rIns="0"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9" y="1196975"/>
            <a:ext cx="8208961" cy="2088009"/>
          </a:xfrm>
        </p:spPr>
        <p:txBody>
          <a:bodyPr lIns="0" rIns="0">
            <a:noAutofit/>
          </a:bodyPr>
          <a:lstStyle>
            <a:lvl3pPr>
              <a:buClr>
                <a:schemeClr val="tx2"/>
              </a:buClr>
              <a:defRPr/>
            </a:lvl3pPr>
            <a:lvl4pPr marL="322263" indent="-138113">
              <a:buClr>
                <a:schemeClr val="tx2"/>
              </a:buClr>
              <a:defRPr/>
            </a:lvl4pPr>
            <a:lvl5pPr marL="322263" indent="-138113">
              <a:buClr>
                <a:srgbClr val="FF6600"/>
              </a:buClr>
              <a:defRPr/>
            </a:lvl5pPr>
            <a:lvl6pPr marL="534988" indent="-228600">
              <a:buClr>
                <a:schemeClr val="tx2"/>
              </a:buClr>
              <a:defRPr lang="de-DE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5"/>
            <a:r>
              <a:rPr lang="de-DE" dirty="0"/>
              <a:t>Fünfte Ebene</a:t>
            </a:r>
          </a:p>
        </p:txBody>
      </p:sp>
      <p:sp>
        <p:nvSpPr>
          <p:cNvPr id="20" name="Datumsplatzhalter 3"/>
          <p:cNvSpPr>
            <a:spLocks noGrp="1"/>
          </p:cNvSpPr>
          <p:nvPr>
            <p:ph type="dt" sz="half" idx="2"/>
          </p:nvPr>
        </p:nvSpPr>
        <p:spPr>
          <a:xfrm>
            <a:off x="6659563" y="6453335"/>
            <a:ext cx="1717722" cy="21602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mtClean="0"/>
            </a:lvl1pPr>
          </a:lstStyle>
          <a:p>
            <a:r>
              <a:rPr lang="de-DE"/>
              <a:t>© Europex 2016 // 2016-04-26</a:t>
            </a:r>
            <a:endParaRPr lang="de-DE" dirty="0"/>
          </a:p>
        </p:txBody>
      </p:sp>
      <p:sp>
        <p:nvSpPr>
          <p:cNvPr id="2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75856" y="6453335"/>
            <a:ext cx="3383707" cy="216024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de-DE"/>
              <a:t>presentation titel goes here</a:t>
            </a:r>
            <a:endParaRPr lang="de-DE" dirty="0"/>
          </a:p>
        </p:txBody>
      </p:sp>
      <p:sp>
        <p:nvSpPr>
          <p:cNvPr id="2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77284" y="6453336"/>
            <a:ext cx="432048" cy="21602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>
              <a:defRPr lang="de-DE" smtClean="0"/>
            </a:lvl1pPr>
          </a:lstStyle>
          <a:p>
            <a:pPr algn="r"/>
            <a:r>
              <a:rPr lang="de-DE"/>
              <a:t>p. </a:t>
            </a:r>
            <a:fld id="{15F8C0C5-83F4-4F45-A23C-C8AFFA3B34F1}" type="slidenum">
              <a:rPr lang="de-DE" smtClean="0"/>
              <a:pPr algn="r"/>
              <a:t>‹#›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611188" y="3645023"/>
            <a:ext cx="8208962" cy="2447801"/>
          </a:xfrm>
        </p:spPr>
        <p:txBody>
          <a:bodyPr lIns="0" rIns="0">
            <a:noAutofit/>
          </a:bodyPr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2010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11188" y="260350"/>
            <a:ext cx="8208962" cy="720725"/>
          </a:xfrm>
        </p:spPr>
        <p:txBody>
          <a:bodyPr lIns="0" rIns="0">
            <a:normAutofit/>
          </a:bodyPr>
          <a:lstStyle>
            <a:lvl1pPr>
              <a:defRPr sz="2400" baseline="0"/>
            </a:lvl1pPr>
          </a:lstStyle>
          <a:p>
            <a:r>
              <a:rPr lang="de-DE" dirty="0"/>
              <a:t>Inhaltsverzeichnis</a:t>
            </a:r>
          </a:p>
        </p:txBody>
      </p:sp>
      <p:sp>
        <p:nvSpPr>
          <p:cNvPr id="6" name="Textplatzhalter 2"/>
          <p:cNvSpPr>
            <a:spLocks noGrp="1"/>
          </p:cNvSpPr>
          <p:nvPr>
            <p:ph idx="1" hasCustomPrompt="1"/>
          </p:nvPr>
        </p:nvSpPr>
        <p:spPr>
          <a:xfrm>
            <a:off x="611188" y="1196975"/>
            <a:ext cx="8208962" cy="489585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>
              <a:lnSpc>
                <a:spcPts val="1800"/>
              </a:lnSpc>
              <a:spcAft>
                <a:spcPts val="0"/>
              </a:spcAft>
              <a:buFont typeface="+mj-lt"/>
              <a:buNone/>
              <a:tabLst>
                <a:tab pos="539750" algn="l"/>
                <a:tab pos="3859213" algn="l"/>
              </a:tabLst>
              <a:defRPr sz="1600"/>
            </a:lvl1pPr>
            <a:lvl2pPr marL="0" indent="0">
              <a:lnSpc>
                <a:spcPts val="1800"/>
              </a:lnSpc>
              <a:spcAft>
                <a:spcPts val="0"/>
              </a:spcAft>
              <a:buClrTx/>
              <a:buFont typeface="+mj-lt"/>
              <a:buNone/>
              <a:tabLst>
                <a:tab pos="539750" algn="l"/>
                <a:tab pos="3859213" algn="l"/>
              </a:tabLst>
              <a:defRPr sz="1400"/>
            </a:lvl2pPr>
            <a:lvl3pPr marL="0" indent="0">
              <a:lnSpc>
                <a:spcPts val="1800"/>
              </a:lnSpc>
              <a:spcAft>
                <a:spcPts val="0"/>
              </a:spcAft>
              <a:buClrTx/>
              <a:buFont typeface="+mj-lt"/>
              <a:buNone/>
              <a:tabLst>
                <a:tab pos="539750" algn="l"/>
                <a:tab pos="3859213" algn="l"/>
              </a:tabLst>
              <a:defRPr sz="1400"/>
            </a:lvl3pPr>
            <a:lvl4pPr marL="357187" indent="0">
              <a:spcAft>
                <a:spcPts val="0"/>
              </a:spcAft>
              <a:buNone/>
              <a:defRPr sz="1600"/>
            </a:lvl4pPr>
            <a:lvl5pPr marL="357187" indent="0">
              <a:spcAft>
                <a:spcPts val="0"/>
              </a:spcAft>
              <a:buNone/>
              <a:defRPr sz="16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2"/>
          </p:nvPr>
        </p:nvSpPr>
        <p:spPr>
          <a:xfrm>
            <a:off x="6651470" y="6453335"/>
            <a:ext cx="1728787" cy="21602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mtClean="0"/>
            </a:lvl1pPr>
          </a:lstStyle>
          <a:p>
            <a:r>
              <a:rPr lang="de-DE"/>
              <a:t>© Europex 2016 // 2016-04-26</a:t>
            </a:r>
            <a:endParaRPr lang="de-DE" dirty="0"/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75856" y="6453335"/>
            <a:ext cx="3383707" cy="216024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de-DE"/>
              <a:t>presentation titel goes here</a:t>
            </a:r>
            <a:endParaRPr lang="de-DE" dirty="0"/>
          </a:p>
        </p:txBody>
      </p:sp>
      <p:sp>
        <p:nvSpPr>
          <p:cNvPr id="1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0258" y="6453336"/>
            <a:ext cx="418522" cy="21602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>
              <a:defRPr lang="de-DE" smtClean="0"/>
            </a:lvl1pPr>
          </a:lstStyle>
          <a:p>
            <a:pPr algn="r"/>
            <a:r>
              <a:rPr lang="de-DE"/>
              <a:t>p. </a:t>
            </a:r>
            <a:fld id="{15F8C0C5-83F4-4F45-A23C-C8AFFA3B34F1}" type="slidenum">
              <a:rPr lang="de-DE" smtClean="0"/>
              <a:pPr algn="r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733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11188" y="260350"/>
            <a:ext cx="8208962" cy="720725"/>
          </a:xfrm>
        </p:spPr>
        <p:txBody>
          <a:bodyPr lIns="0" rIns="0">
            <a:normAutofit/>
          </a:bodyPr>
          <a:lstStyle>
            <a:lvl1pPr>
              <a:defRPr sz="2400" baseline="0"/>
            </a:lvl1pPr>
          </a:lstStyle>
          <a:p>
            <a:r>
              <a:rPr lang="de-DE" dirty="0"/>
              <a:t>Agenda</a:t>
            </a: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2"/>
          </p:nvPr>
        </p:nvSpPr>
        <p:spPr>
          <a:xfrm>
            <a:off x="6651471" y="6453335"/>
            <a:ext cx="1728787" cy="21602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mtClean="0"/>
            </a:lvl1pPr>
          </a:lstStyle>
          <a:p>
            <a:r>
              <a:rPr lang="de-DE" dirty="0"/>
              <a:t>© </a:t>
            </a:r>
            <a:r>
              <a:rPr lang="de-DE" dirty="0" err="1"/>
              <a:t>Europex</a:t>
            </a:r>
            <a:r>
              <a:rPr lang="de-DE" dirty="0"/>
              <a:t> 2016 // 2016-04-26</a:t>
            </a:r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75855" y="6453335"/>
            <a:ext cx="3383707" cy="216024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de-DE"/>
              <a:t>presentation titel goes here</a:t>
            </a:r>
            <a:endParaRPr lang="de-DE" dirty="0"/>
          </a:p>
        </p:txBody>
      </p:sp>
      <p:sp>
        <p:nvSpPr>
          <p:cNvPr id="1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8350" y="6453336"/>
            <a:ext cx="416590" cy="21602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>
              <a:defRPr lang="de-DE" smtClean="0"/>
            </a:lvl1pPr>
          </a:lstStyle>
          <a:p>
            <a:pPr algn="r"/>
            <a:r>
              <a:rPr lang="de-DE"/>
              <a:t>p. </a:t>
            </a:r>
            <a:fld id="{15F8C0C5-83F4-4F45-A23C-C8AFFA3B34F1}" type="slidenum">
              <a:rPr lang="de-DE" smtClean="0"/>
              <a:pPr algn="r"/>
              <a:t>‹#›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/>
        <p:txBody>
          <a:bodyPr>
            <a:noAutofit/>
          </a:bodyPr>
          <a:lstStyle>
            <a:lvl1pPr marL="342900" indent="-342900">
              <a:spcBef>
                <a:spcPts val="1800"/>
              </a:spcBef>
              <a:spcAft>
                <a:spcPts val="1800"/>
              </a:spcAft>
              <a:buClrTx/>
              <a:buFont typeface="+mj-lt"/>
              <a:buAutoNum type="arabicPeriod"/>
              <a:defRPr/>
            </a:lvl1pPr>
            <a:lvl2pPr marL="719138" indent="-358775">
              <a:spcAft>
                <a:spcPts val="1200"/>
              </a:spcAft>
              <a:buClrTx/>
              <a:buFont typeface="+mj-lt"/>
              <a:buAutoNum type="alphaLcParenR"/>
              <a:defRPr/>
            </a:lvl2pPr>
          </a:lstStyle>
          <a:p>
            <a:pPr lvl="0"/>
            <a:r>
              <a:rPr lang="de-DE" dirty="0"/>
              <a:t>Agenda Punkt 1</a:t>
            </a:r>
          </a:p>
          <a:p>
            <a:pPr lvl="0"/>
            <a:r>
              <a:rPr lang="de-DE" dirty="0"/>
              <a:t>Agenda Punkt 2</a:t>
            </a:r>
          </a:p>
          <a:p>
            <a:pPr lvl="1"/>
            <a:r>
              <a:rPr lang="de-DE" dirty="0"/>
              <a:t>Unterpunkt 1</a:t>
            </a:r>
          </a:p>
          <a:p>
            <a:pPr lvl="1"/>
            <a:r>
              <a:rPr lang="de-DE" dirty="0"/>
              <a:t>Unterpunkt 2</a:t>
            </a:r>
          </a:p>
          <a:p>
            <a:pPr lvl="0"/>
            <a:r>
              <a:rPr lang="de-DE" dirty="0"/>
              <a:t>…</a:t>
            </a:r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766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8208962" cy="720725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11188" y="1196975"/>
            <a:ext cx="8208961" cy="489585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0"/>
            <a:endParaRPr lang="de-DE" dirty="0"/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  <a:p>
            <a:pPr lvl="2"/>
            <a:endParaRPr lang="de-DE" dirty="0"/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2"/>
          </p:nvPr>
        </p:nvSpPr>
        <p:spPr>
          <a:xfrm>
            <a:off x="6659563" y="6453335"/>
            <a:ext cx="1714441" cy="21602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700" smtClean="0"/>
            </a:lvl1pPr>
          </a:lstStyle>
          <a:p>
            <a:r>
              <a:rPr lang="de-DE"/>
              <a:t>© Europex 2016 // 2016-04-26</a:t>
            </a:r>
            <a:endParaRPr lang="de-DE" dirty="0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75856" y="6453335"/>
            <a:ext cx="3383707" cy="216024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de-DE"/>
              <a:t>presentation titel goes here</a:t>
            </a:r>
            <a:endParaRPr lang="de-DE" dirty="0"/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74003" y="6453336"/>
            <a:ext cx="432048" cy="21602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>
              <a:defRPr lang="de-DE" sz="700" smtClean="0"/>
            </a:lvl1pPr>
          </a:lstStyle>
          <a:p>
            <a:pPr algn="r"/>
            <a:r>
              <a:rPr lang="de-DE"/>
              <a:t>p. </a:t>
            </a:r>
            <a:fld id="{15F8C0C5-83F4-4F45-A23C-C8AFFA3B34F1}" type="slidenum">
              <a:rPr lang="de-DE" smtClean="0"/>
              <a:pPr algn="r"/>
              <a:t>‹#›</a:t>
            </a:fld>
            <a:endParaRPr lang="de-DE" dirty="0"/>
          </a:p>
        </p:txBody>
      </p:sp>
      <p:pic>
        <p:nvPicPr>
          <p:cNvPr id="10" name="Picture 2" descr="\\DROBO-FS\LP_Storage\002_Aktuelle Projekte\europex\logo-2.png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98" y="45151"/>
            <a:ext cx="1439282" cy="863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lussdiagramm: Manuelle Eingabe 3"/>
          <p:cNvSpPr/>
          <p:nvPr userDrawn="1"/>
        </p:nvSpPr>
        <p:spPr>
          <a:xfrm rot="16200000" flipV="1">
            <a:off x="2952094" y="-2952226"/>
            <a:ext cx="168323" cy="6071367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817 w 10000"/>
              <a:gd name="connsiteY0" fmla="*/ 204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817 w 10000"/>
              <a:gd name="connsiteY4" fmla="*/ 204 h 10000"/>
              <a:gd name="connsiteX0" fmla="*/ 49 w 10457"/>
              <a:gd name="connsiteY0" fmla="*/ 256 h 10000"/>
              <a:gd name="connsiteX1" fmla="*/ 10457 w 10457"/>
              <a:gd name="connsiteY1" fmla="*/ 0 h 10000"/>
              <a:gd name="connsiteX2" fmla="*/ 10457 w 10457"/>
              <a:gd name="connsiteY2" fmla="*/ 10000 h 10000"/>
              <a:gd name="connsiteX3" fmla="*/ 457 w 10457"/>
              <a:gd name="connsiteY3" fmla="*/ 10000 h 10000"/>
              <a:gd name="connsiteX4" fmla="*/ 49 w 10457"/>
              <a:gd name="connsiteY4" fmla="*/ 256 h 10000"/>
              <a:gd name="connsiteX0" fmla="*/ 20 w 12062"/>
              <a:gd name="connsiteY0" fmla="*/ 204 h 10000"/>
              <a:gd name="connsiteX1" fmla="*/ 12062 w 12062"/>
              <a:gd name="connsiteY1" fmla="*/ 0 h 10000"/>
              <a:gd name="connsiteX2" fmla="*/ 12062 w 12062"/>
              <a:gd name="connsiteY2" fmla="*/ 10000 h 10000"/>
              <a:gd name="connsiteX3" fmla="*/ 2062 w 12062"/>
              <a:gd name="connsiteY3" fmla="*/ 10000 h 10000"/>
              <a:gd name="connsiteX4" fmla="*/ 20 w 12062"/>
              <a:gd name="connsiteY4" fmla="*/ 204 h 10000"/>
              <a:gd name="connsiteX0" fmla="*/ 408 w 12450"/>
              <a:gd name="connsiteY0" fmla="*/ 204 h 10000"/>
              <a:gd name="connsiteX1" fmla="*/ 12450 w 12450"/>
              <a:gd name="connsiteY1" fmla="*/ 0 h 10000"/>
              <a:gd name="connsiteX2" fmla="*/ 12450 w 12450"/>
              <a:gd name="connsiteY2" fmla="*/ 10000 h 10000"/>
              <a:gd name="connsiteX3" fmla="*/ 0 w 12450"/>
              <a:gd name="connsiteY3" fmla="*/ 9983 h 10000"/>
              <a:gd name="connsiteX4" fmla="*/ 408 w 12450"/>
              <a:gd name="connsiteY4" fmla="*/ 204 h 10000"/>
              <a:gd name="connsiteX0" fmla="*/ 70 w 12600"/>
              <a:gd name="connsiteY0" fmla="*/ 245 h 10000"/>
              <a:gd name="connsiteX1" fmla="*/ 12600 w 12600"/>
              <a:gd name="connsiteY1" fmla="*/ 0 h 10000"/>
              <a:gd name="connsiteX2" fmla="*/ 12600 w 12600"/>
              <a:gd name="connsiteY2" fmla="*/ 10000 h 10000"/>
              <a:gd name="connsiteX3" fmla="*/ 150 w 12600"/>
              <a:gd name="connsiteY3" fmla="*/ 9983 h 10000"/>
              <a:gd name="connsiteX4" fmla="*/ 70 w 12600"/>
              <a:gd name="connsiteY4" fmla="*/ 245 h 10000"/>
              <a:gd name="connsiteX0" fmla="*/ 63 w 12593"/>
              <a:gd name="connsiteY0" fmla="*/ 245 h 10000"/>
              <a:gd name="connsiteX1" fmla="*/ 12593 w 12593"/>
              <a:gd name="connsiteY1" fmla="*/ 0 h 10000"/>
              <a:gd name="connsiteX2" fmla="*/ 12593 w 12593"/>
              <a:gd name="connsiteY2" fmla="*/ 10000 h 10000"/>
              <a:gd name="connsiteX3" fmla="*/ 234 w 12593"/>
              <a:gd name="connsiteY3" fmla="*/ 9995 h 10000"/>
              <a:gd name="connsiteX4" fmla="*/ 63 w 12593"/>
              <a:gd name="connsiteY4" fmla="*/ 245 h 10000"/>
              <a:gd name="connsiteX0" fmla="*/ 63 w 12593"/>
              <a:gd name="connsiteY0" fmla="*/ 245 h 10000"/>
              <a:gd name="connsiteX1" fmla="*/ 12593 w 12593"/>
              <a:gd name="connsiteY1" fmla="*/ 0 h 10000"/>
              <a:gd name="connsiteX2" fmla="*/ 12593 w 12593"/>
              <a:gd name="connsiteY2" fmla="*/ 10000 h 10000"/>
              <a:gd name="connsiteX3" fmla="*/ 234 w 12593"/>
              <a:gd name="connsiteY3" fmla="*/ 9980 h 10000"/>
              <a:gd name="connsiteX4" fmla="*/ 63 w 12593"/>
              <a:gd name="connsiteY4" fmla="*/ 245 h 10000"/>
              <a:gd name="connsiteX0" fmla="*/ 63 w 12593"/>
              <a:gd name="connsiteY0" fmla="*/ 245 h 9980"/>
              <a:gd name="connsiteX1" fmla="*/ 12593 w 12593"/>
              <a:gd name="connsiteY1" fmla="*/ 0 h 9980"/>
              <a:gd name="connsiteX2" fmla="*/ 7837 w 12593"/>
              <a:gd name="connsiteY2" fmla="*/ 9950 h 9980"/>
              <a:gd name="connsiteX3" fmla="*/ 234 w 12593"/>
              <a:gd name="connsiteY3" fmla="*/ 9980 h 9980"/>
              <a:gd name="connsiteX4" fmla="*/ 63 w 12593"/>
              <a:gd name="connsiteY4" fmla="*/ 245 h 9980"/>
              <a:gd name="connsiteX0" fmla="*/ 50 w 10000"/>
              <a:gd name="connsiteY0" fmla="*/ 245 h 10000"/>
              <a:gd name="connsiteX1" fmla="*/ 10000 w 10000"/>
              <a:gd name="connsiteY1" fmla="*/ 0 h 10000"/>
              <a:gd name="connsiteX2" fmla="*/ 3826 w 10000"/>
              <a:gd name="connsiteY2" fmla="*/ 9986 h 10000"/>
              <a:gd name="connsiteX3" fmla="*/ 186 w 10000"/>
              <a:gd name="connsiteY3" fmla="*/ 10000 h 10000"/>
              <a:gd name="connsiteX4" fmla="*/ 50 w 10000"/>
              <a:gd name="connsiteY4" fmla="*/ 245 h 10000"/>
              <a:gd name="connsiteX0" fmla="*/ 50 w 10000"/>
              <a:gd name="connsiteY0" fmla="*/ 245 h 10000"/>
              <a:gd name="connsiteX1" fmla="*/ 10000 w 10000"/>
              <a:gd name="connsiteY1" fmla="*/ 0 h 10000"/>
              <a:gd name="connsiteX2" fmla="*/ 5133 w 10000"/>
              <a:gd name="connsiteY2" fmla="*/ 9998 h 10000"/>
              <a:gd name="connsiteX3" fmla="*/ 186 w 10000"/>
              <a:gd name="connsiteY3" fmla="*/ 10000 h 10000"/>
              <a:gd name="connsiteX4" fmla="*/ 50 w 10000"/>
              <a:gd name="connsiteY4" fmla="*/ 245 h 10000"/>
              <a:gd name="connsiteX0" fmla="*/ 50 w 10000"/>
              <a:gd name="connsiteY0" fmla="*/ 245 h 10002"/>
              <a:gd name="connsiteX1" fmla="*/ 10000 w 10000"/>
              <a:gd name="connsiteY1" fmla="*/ 0 h 10002"/>
              <a:gd name="connsiteX2" fmla="*/ 4915 w 10000"/>
              <a:gd name="connsiteY2" fmla="*/ 10002 h 10002"/>
              <a:gd name="connsiteX3" fmla="*/ 186 w 10000"/>
              <a:gd name="connsiteY3" fmla="*/ 10000 h 10002"/>
              <a:gd name="connsiteX4" fmla="*/ 50 w 10000"/>
              <a:gd name="connsiteY4" fmla="*/ 245 h 10002"/>
              <a:gd name="connsiteX0" fmla="*/ 50 w 10000"/>
              <a:gd name="connsiteY0" fmla="*/ 245 h 10002"/>
              <a:gd name="connsiteX1" fmla="*/ 10000 w 10000"/>
              <a:gd name="connsiteY1" fmla="*/ 0 h 10002"/>
              <a:gd name="connsiteX2" fmla="*/ 5060 w 10000"/>
              <a:gd name="connsiteY2" fmla="*/ 10002 h 10002"/>
              <a:gd name="connsiteX3" fmla="*/ 186 w 10000"/>
              <a:gd name="connsiteY3" fmla="*/ 10000 h 10002"/>
              <a:gd name="connsiteX4" fmla="*/ 50 w 10000"/>
              <a:gd name="connsiteY4" fmla="*/ 245 h 10002"/>
              <a:gd name="connsiteX0" fmla="*/ 50 w 5134"/>
              <a:gd name="connsiteY0" fmla="*/ 125 h 9882"/>
              <a:gd name="connsiteX1" fmla="*/ 5134 w 5134"/>
              <a:gd name="connsiteY1" fmla="*/ 0 h 9882"/>
              <a:gd name="connsiteX2" fmla="*/ 5060 w 5134"/>
              <a:gd name="connsiteY2" fmla="*/ 9882 h 9882"/>
              <a:gd name="connsiteX3" fmla="*/ 186 w 5134"/>
              <a:gd name="connsiteY3" fmla="*/ 9880 h 9882"/>
              <a:gd name="connsiteX4" fmla="*/ 50 w 5134"/>
              <a:gd name="connsiteY4" fmla="*/ 125 h 9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4" h="9882">
                <a:moveTo>
                  <a:pt x="50" y="125"/>
                </a:moveTo>
                <a:lnTo>
                  <a:pt x="5134" y="0"/>
                </a:lnTo>
                <a:cubicBezTo>
                  <a:pt x="5109" y="3294"/>
                  <a:pt x="5085" y="6588"/>
                  <a:pt x="5060" y="9882"/>
                </a:cubicBezTo>
                <a:lnTo>
                  <a:pt x="186" y="9880"/>
                </a:lnTo>
                <a:cubicBezTo>
                  <a:pt x="402" y="6608"/>
                  <a:pt x="-166" y="3397"/>
                  <a:pt x="50" y="12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1" name="Flussdiagramm: Manuelle Eingabe 3"/>
          <p:cNvSpPr/>
          <p:nvPr userDrawn="1"/>
        </p:nvSpPr>
        <p:spPr>
          <a:xfrm rot="5400000" flipV="1">
            <a:off x="6057948" y="3770489"/>
            <a:ext cx="169058" cy="6006974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817 w 10000"/>
              <a:gd name="connsiteY0" fmla="*/ 204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817 w 10000"/>
              <a:gd name="connsiteY4" fmla="*/ 204 h 10000"/>
              <a:gd name="connsiteX0" fmla="*/ 49 w 10457"/>
              <a:gd name="connsiteY0" fmla="*/ 256 h 10000"/>
              <a:gd name="connsiteX1" fmla="*/ 10457 w 10457"/>
              <a:gd name="connsiteY1" fmla="*/ 0 h 10000"/>
              <a:gd name="connsiteX2" fmla="*/ 10457 w 10457"/>
              <a:gd name="connsiteY2" fmla="*/ 10000 h 10000"/>
              <a:gd name="connsiteX3" fmla="*/ 457 w 10457"/>
              <a:gd name="connsiteY3" fmla="*/ 10000 h 10000"/>
              <a:gd name="connsiteX4" fmla="*/ 49 w 10457"/>
              <a:gd name="connsiteY4" fmla="*/ 256 h 10000"/>
              <a:gd name="connsiteX0" fmla="*/ 20 w 12062"/>
              <a:gd name="connsiteY0" fmla="*/ 204 h 10000"/>
              <a:gd name="connsiteX1" fmla="*/ 12062 w 12062"/>
              <a:gd name="connsiteY1" fmla="*/ 0 h 10000"/>
              <a:gd name="connsiteX2" fmla="*/ 12062 w 12062"/>
              <a:gd name="connsiteY2" fmla="*/ 10000 h 10000"/>
              <a:gd name="connsiteX3" fmla="*/ 2062 w 12062"/>
              <a:gd name="connsiteY3" fmla="*/ 10000 h 10000"/>
              <a:gd name="connsiteX4" fmla="*/ 20 w 12062"/>
              <a:gd name="connsiteY4" fmla="*/ 204 h 10000"/>
              <a:gd name="connsiteX0" fmla="*/ 408 w 12450"/>
              <a:gd name="connsiteY0" fmla="*/ 204 h 10000"/>
              <a:gd name="connsiteX1" fmla="*/ 12450 w 12450"/>
              <a:gd name="connsiteY1" fmla="*/ 0 h 10000"/>
              <a:gd name="connsiteX2" fmla="*/ 12450 w 12450"/>
              <a:gd name="connsiteY2" fmla="*/ 10000 h 10000"/>
              <a:gd name="connsiteX3" fmla="*/ 0 w 12450"/>
              <a:gd name="connsiteY3" fmla="*/ 9983 h 10000"/>
              <a:gd name="connsiteX4" fmla="*/ 408 w 12450"/>
              <a:gd name="connsiteY4" fmla="*/ 204 h 10000"/>
              <a:gd name="connsiteX0" fmla="*/ 70 w 12600"/>
              <a:gd name="connsiteY0" fmla="*/ 245 h 10000"/>
              <a:gd name="connsiteX1" fmla="*/ 12600 w 12600"/>
              <a:gd name="connsiteY1" fmla="*/ 0 h 10000"/>
              <a:gd name="connsiteX2" fmla="*/ 12600 w 12600"/>
              <a:gd name="connsiteY2" fmla="*/ 10000 h 10000"/>
              <a:gd name="connsiteX3" fmla="*/ 150 w 12600"/>
              <a:gd name="connsiteY3" fmla="*/ 9983 h 10000"/>
              <a:gd name="connsiteX4" fmla="*/ 70 w 12600"/>
              <a:gd name="connsiteY4" fmla="*/ 245 h 10000"/>
              <a:gd name="connsiteX0" fmla="*/ 70 w 12600"/>
              <a:gd name="connsiteY0" fmla="*/ 129 h 9884"/>
              <a:gd name="connsiteX1" fmla="*/ 6564 w 12600"/>
              <a:gd name="connsiteY1" fmla="*/ 0 h 9884"/>
              <a:gd name="connsiteX2" fmla="*/ 12600 w 12600"/>
              <a:gd name="connsiteY2" fmla="*/ 9884 h 9884"/>
              <a:gd name="connsiteX3" fmla="*/ 150 w 12600"/>
              <a:gd name="connsiteY3" fmla="*/ 9867 h 9884"/>
              <a:gd name="connsiteX4" fmla="*/ 70 w 12600"/>
              <a:gd name="connsiteY4" fmla="*/ 129 h 9884"/>
              <a:gd name="connsiteX0" fmla="*/ 56 w 6225"/>
              <a:gd name="connsiteY0" fmla="*/ 131 h 9983"/>
              <a:gd name="connsiteX1" fmla="*/ 5210 w 6225"/>
              <a:gd name="connsiteY1" fmla="*/ 0 h 9983"/>
              <a:gd name="connsiteX2" fmla="*/ 6225 w 6225"/>
              <a:gd name="connsiteY2" fmla="*/ 9836 h 9983"/>
              <a:gd name="connsiteX3" fmla="*/ 119 w 6225"/>
              <a:gd name="connsiteY3" fmla="*/ 9983 h 9983"/>
              <a:gd name="connsiteX4" fmla="*/ 56 w 6225"/>
              <a:gd name="connsiteY4" fmla="*/ 131 h 9983"/>
              <a:gd name="connsiteX0" fmla="*/ 90 w 10000"/>
              <a:gd name="connsiteY0" fmla="*/ 131 h 9886"/>
              <a:gd name="connsiteX1" fmla="*/ 8369 w 10000"/>
              <a:gd name="connsiteY1" fmla="*/ 0 h 9886"/>
              <a:gd name="connsiteX2" fmla="*/ 10000 w 10000"/>
              <a:gd name="connsiteY2" fmla="*/ 9853 h 9886"/>
              <a:gd name="connsiteX3" fmla="*/ 191 w 10000"/>
              <a:gd name="connsiteY3" fmla="*/ 9886 h 9886"/>
              <a:gd name="connsiteX4" fmla="*/ 90 w 10000"/>
              <a:gd name="connsiteY4" fmla="*/ 131 h 9886"/>
              <a:gd name="connsiteX0" fmla="*/ 132 w 10042"/>
              <a:gd name="connsiteY0" fmla="*/ 133 h 10000"/>
              <a:gd name="connsiteX1" fmla="*/ 8411 w 10042"/>
              <a:gd name="connsiteY1" fmla="*/ 0 h 10000"/>
              <a:gd name="connsiteX2" fmla="*/ 10042 w 10042"/>
              <a:gd name="connsiteY2" fmla="*/ 9967 h 10000"/>
              <a:gd name="connsiteX3" fmla="*/ 233 w 10042"/>
              <a:gd name="connsiteY3" fmla="*/ 10000 h 10000"/>
              <a:gd name="connsiteX4" fmla="*/ 132 w 10042"/>
              <a:gd name="connsiteY4" fmla="*/ 133 h 10000"/>
              <a:gd name="connsiteX0" fmla="*/ 0 w 9910"/>
              <a:gd name="connsiteY0" fmla="*/ 133 h 10000"/>
              <a:gd name="connsiteX1" fmla="*/ 8279 w 9910"/>
              <a:gd name="connsiteY1" fmla="*/ 0 h 10000"/>
              <a:gd name="connsiteX2" fmla="*/ 9910 w 9910"/>
              <a:gd name="connsiteY2" fmla="*/ 9967 h 10000"/>
              <a:gd name="connsiteX3" fmla="*/ 101 w 9910"/>
              <a:gd name="connsiteY3" fmla="*/ 10000 h 10000"/>
              <a:gd name="connsiteX4" fmla="*/ 0 w 9910"/>
              <a:gd name="connsiteY4" fmla="*/ 133 h 10000"/>
              <a:gd name="connsiteX0" fmla="*/ 0 w 8354"/>
              <a:gd name="connsiteY0" fmla="*/ 133 h 10003"/>
              <a:gd name="connsiteX1" fmla="*/ 8354 w 8354"/>
              <a:gd name="connsiteY1" fmla="*/ 0 h 10003"/>
              <a:gd name="connsiteX2" fmla="*/ 8235 w 8354"/>
              <a:gd name="connsiteY2" fmla="*/ 10003 h 10003"/>
              <a:gd name="connsiteX3" fmla="*/ 102 w 8354"/>
              <a:gd name="connsiteY3" fmla="*/ 10000 h 10003"/>
              <a:gd name="connsiteX4" fmla="*/ 0 w 8354"/>
              <a:gd name="connsiteY4" fmla="*/ 133 h 1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54" h="10003">
                <a:moveTo>
                  <a:pt x="0" y="133"/>
                </a:moveTo>
                <a:lnTo>
                  <a:pt x="8354" y="0"/>
                </a:lnTo>
                <a:cubicBezTo>
                  <a:pt x="8314" y="3334"/>
                  <a:pt x="8275" y="6669"/>
                  <a:pt x="8235" y="10003"/>
                </a:cubicBezTo>
                <a:lnTo>
                  <a:pt x="102" y="10000"/>
                </a:lnTo>
                <a:cubicBezTo>
                  <a:pt x="99" y="6640"/>
                  <a:pt x="3" y="3476"/>
                  <a:pt x="0" y="1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09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65" r:id="rId3"/>
    <p:sldLayoutId id="2147483662" r:id="rId4"/>
    <p:sldLayoutId id="2147483667" r:id="rId5"/>
    <p:sldLayoutId id="2147483668" r:id="rId6"/>
    <p:sldLayoutId id="2147483663" r:id="rId7"/>
    <p:sldLayoutId id="2147483657" r:id="rId8"/>
    <p:sldLayoutId id="2147483666" r:id="rId9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000"/>
        </a:lnSpc>
        <a:spcBef>
          <a:spcPts val="0"/>
        </a:spcBef>
        <a:spcAft>
          <a:spcPts val="1000"/>
        </a:spcAft>
        <a:buClr>
          <a:schemeClr val="tx2"/>
        </a:buClr>
        <a:buSzPct val="90000"/>
        <a:buFont typeface="Wingdings" panose="05000000000000000000" pitchFamily="2" charset="2"/>
        <a:buNone/>
        <a:tabLst/>
        <a:defRPr sz="18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ts val="2000"/>
        </a:lnSpc>
        <a:spcBef>
          <a:spcPts val="0"/>
        </a:spcBef>
        <a:buClr>
          <a:schemeClr val="tx2"/>
        </a:buClr>
        <a:buSzPct val="90000"/>
        <a:buFont typeface="Arial" panose="020B0604020202020204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80975" indent="-180975" algn="l" defTabSz="914400" rtl="0" eaLnBrk="1" latinLnBrk="0" hangingPunct="1">
        <a:lnSpc>
          <a:spcPts val="2000"/>
        </a:lnSpc>
        <a:spcBef>
          <a:spcPts val="0"/>
        </a:spcBef>
        <a:buClr>
          <a:schemeClr val="tx2"/>
        </a:buClr>
        <a:buSzPct val="90000"/>
        <a:buFont typeface="Wingdings" panose="05000000000000000000" pitchFamily="2" charset="2"/>
        <a:buChar char="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357188" indent="-184150" algn="l" defTabSz="914400" rtl="0" eaLnBrk="1" latinLnBrk="0" hangingPunct="1">
        <a:lnSpc>
          <a:spcPts val="2000"/>
        </a:lnSpc>
        <a:spcBef>
          <a:spcPts val="0"/>
        </a:spcBef>
        <a:buClr>
          <a:schemeClr val="tx2"/>
        </a:buClr>
        <a:buSzPct val="90000"/>
        <a:buFont typeface="Wingdings" panose="05000000000000000000" pitchFamily="2" charset="2"/>
        <a:buChar char=""/>
        <a:defRPr sz="1200" b="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530225" indent="-171450" algn="l" defTabSz="914400" rtl="0" eaLnBrk="1" latinLnBrk="0" hangingPunct="1">
        <a:lnSpc>
          <a:spcPts val="2000"/>
        </a:lnSpc>
        <a:spcBef>
          <a:spcPts val="0"/>
        </a:spcBef>
        <a:buClr>
          <a:schemeClr val="tx2"/>
        </a:buClr>
        <a:buSzPct val="90000"/>
        <a:buFont typeface="Wingdings" panose="05000000000000000000" pitchFamily="2" charset="2"/>
        <a:buChar char=""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592138" indent="-231775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Wingdings" panose="05000000000000000000" pitchFamily="2" charset="2"/>
        <a:buChar char="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8111" y="908720"/>
            <a:ext cx="7058226" cy="1728192"/>
          </a:xfrm>
        </p:spPr>
        <p:txBody>
          <a:bodyPr/>
          <a:lstStyle/>
          <a:p>
            <a:r>
              <a:rPr lang="de-DE" dirty="0"/>
              <a:t>Europex </a:t>
            </a:r>
            <a:r>
              <a:rPr lang="en-GB" dirty="0"/>
              <a:t>views on the process and on the most recent proposals consulted by the TSOs 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Electricity Balancing Stakeholder Group</a:t>
            </a:r>
            <a:endParaRPr lang="sl-SI" dirty="0"/>
          </a:p>
          <a:p>
            <a:r>
              <a:rPr lang="en-GB" dirty="0"/>
              <a:t>Brussels, 19 November 2018</a:t>
            </a:r>
          </a:p>
        </p:txBody>
      </p:sp>
      <p:sp>
        <p:nvSpPr>
          <p:cNvPr id="5" name="Rechteck 4"/>
          <p:cNvSpPr/>
          <p:nvPr/>
        </p:nvSpPr>
        <p:spPr>
          <a:xfrm>
            <a:off x="538110" y="6092825"/>
            <a:ext cx="82103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Association of European Energy Exchanges </a:t>
            </a:r>
          </a:p>
        </p:txBody>
      </p:sp>
    </p:spTree>
    <p:extLst>
      <p:ext uri="{BB962C8B-B14F-4D97-AF65-F5344CB8AC3E}">
        <p14:creationId xmlns:p14="http://schemas.microsoft.com/office/powerpoint/2010/main" val="1718445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6690" y="511982"/>
            <a:ext cx="8208962" cy="828786"/>
          </a:xfrm>
        </p:spPr>
        <p:txBody>
          <a:bodyPr anchor="t">
            <a:norm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General comments on EB GL implementation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85487" y="1340768"/>
            <a:ext cx="8208961" cy="4337961"/>
          </a:xfrm>
        </p:spPr>
        <p:txBody>
          <a:bodyPr>
            <a:noAutofit/>
          </a:bodyPr>
          <a:lstStyle/>
          <a:p>
            <a:pPr marL="0" lvl="2" indent="0">
              <a:lnSpc>
                <a:spcPct val="114000"/>
              </a:lnSpc>
              <a:spcAft>
                <a:spcPts val="600"/>
              </a:spcAft>
              <a:buNone/>
            </a:pPr>
            <a:r>
              <a:rPr lang="en-GB" sz="1800" b="1" dirty="0"/>
              <a:t>EB GL implementation requires the delivery of complex projects with a large number of processes and deliverables, and many stakeholders.</a:t>
            </a:r>
          </a:p>
          <a:p>
            <a:pPr lvl="2">
              <a:lnSpc>
                <a:spcPct val="114000"/>
              </a:lnSpc>
              <a:spcAft>
                <a:spcPts val="600"/>
              </a:spcAft>
            </a:pPr>
            <a:r>
              <a:rPr lang="en-GB" sz="1600" dirty="0"/>
              <a:t>We welcome the engagement opportunities that the balancing platform projects have given stakeholders to date.</a:t>
            </a:r>
          </a:p>
          <a:p>
            <a:pPr lvl="2">
              <a:lnSpc>
                <a:spcPct val="114000"/>
              </a:lnSpc>
              <a:spcAft>
                <a:spcPts val="600"/>
              </a:spcAft>
            </a:pPr>
            <a:r>
              <a:rPr lang="en-GB" sz="1600" dirty="0"/>
              <a:t>In particular we welcome:</a:t>
            </a:r>
          </a:p>
          <a:p>
            <a:pPr lvl="5">
              <a:lnSpc>
                <a:spcPct val="114000"/>
              </a:lnSpc>
              <a:spcAft>
                <a:spcPts val="600"/>
              </a:spcAft>
            </a:pPr>
            <a:r>
              <a:rPr lang="en-GB" sz="1600" dirty="0"/>
              <a:t>the public consultations;</a:t>
            </a:r>
          </a:p>
          <a:p>
            <a:pPr lvl="5">
              <a:lnSpc>
                <a:spcPct val="114000"/>
              </a:lnSpc>
              <a:spcAft>
                <a:spcPts val="600"/>
              </a:spcAft>
            </a:pPr>
            <a:r>
              <a:rPr lang="en-GB" sz="1600" dirty="0"/>
              <a:t>the events/workshops, which have been held at various locations in Europe.</a:t>
            </a:r>
          </a:p>
          <a:p>
            <a:pPr lvl="3">
              <a:lnSpc>
                <a:spcPct val="114000"/>
              </a:lnSpc>
              <a:spcAft>
                <a:spcPts val="600"/>
              </a:spcAft>
            </a:pPr>
            <a:endParaRPr lang="en-GB" sz="1600" dirty="0"/>
          </a:p>
          <a:p>
            <a:pPr marL="0" lvl="2" indent="0">
              <a:lnSpc>
                <a:spcPct val="114000"/>
              </a:lnSpc>
              <a:spcAft>
                <a:spcPts val="600"/>
              </a:spcAft>
              <a:buNone/>
            </a:pPr>
            <a:r>
              <a:rPr lang="en-GB" sz="1600" dirty="0"/>
              <a:t>However, we identify in the following slides a number of areas where we recommend improvements.</a:t>
            </a:r>
          </a:p>
          <a:p>
            <a:pPr lvl="2">
              <a:spcAft>
                <a:spcPts val="600"/>
              </a:spcAft>
            </a:pPr>
            <a:endParaRPr lang="en-GB" dirty="0"/>
          </a:p>
          <a:p>
            <a:pPr lvl="2">
              <a:spcAft>
                <a:spcPts val="600"/>
              </a:spcAft>
            </a:pPr>
            <a:endParaRPr lang="en-GB" dirty="0"/>
          </a:p>
          <a:p>
            <a:pPr lvl="2">
              <a:spcAft>
                <a:spcPts val="600"/>
              </a:spcAft>
            </a:pPr>
            <a:endParaRPr lang="en-GB" dirty="0"/>
          </a:p>
          <a:p>
            <a:pPr lvl="2">
              <a:spcAft>
                <a:spcPts val="600"/>
              </a:spcAft>
            </a:pPr>
            <a:endParaRPr lang="en-GB" dirty="0"/>
          </a:p>
          <a:p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87824" y="6453335"/>
            <a:ext cx="3671739" cy="216024"/>
          </a:xfrm>
        </p:spPr>
        <p:txBody>
          <a:bodyPr/>
          <a:lstStyle/>
          <a:p>
            <a:r>
              <a:rPr lang="de-DE" dirty="0"/>
              <a:t>Europex </a:t>
            </a:r>
            <a:r>
              <a:rPr lang="en-GB" dirty="0"/>
              <a:t>views on the process and on the most recent proposals consulted by the TSOs 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r>
              <a:rPr lang="de-DE"/>
              <a:t>p. </a:t>
            </a:r>
            <a:fld id="{15F8C0C5-83F4-4F45-A23C-C8AFFA3B34F1}" type="slidenum">
              <a:rPr lang="de-DE" smtClean="0"/>
              <a:pPr algn="r"/>
              <a:t>2</a:t>
            </a:fld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/>
              <a:t>© Europex 201</a:t>
            </a:r>
            <a:r>
              <a:rPr lang="sl-SI" dirty="0"/>
              <a:t>8</a:t>
            </a:r>
            <a:r>
              <a:rPr lang="de-DE" dirty="0"/>
              <a:t> // 201</a:t>
            </a:r>
            <a:r>
              <a:rPr lang="sl-SI" dirty="0"/>
              <a:t>8</a:t>
            </a:r>
            <a:r>
              <a:rPr lang="de-DE" dirty="0"/>
              <a:t>-</a:t>
            </a:r>
            <a:r>
              <a:rPr lang="sl-SI" dirty="0"/>
              <a:t>11</a:t>
            </a:r>
            <a:r>
              <a:rPr lang="de-DE" dirty="0"/>
              <a:t>-</a:t>
            </a:r>
            <a:r>
              <a:rPr lang="sl-SI" dirty="0"/>
              <a:t>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2149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6690" y="511982"/>
            <a:ext cx="8208962" cy="828786"/>
          </a:xfrm>
        </p:spPr>
        <p:txBody>
          <a:bodyPr anchor="t">
            <a:norm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1. A holistic approach to EB GL implementation</a:t>
            </a:r>
            <a:br>
              <a:rPr lang="en-GB" dirty="0">
                <a:solidFill>
                  <a:schemeClr val="tx2"/>
                </a:solidFill>
              </a:rPr>
            </a:br>
            <a:r>
              <a:rPr lang="en-GB" dirty="0">
                <a:solidFill>
                  <a:schemeClr val="tx2"/>
                </a:solidFill>
              </a:rPr>
              <a:t>is needed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9551" y="1484784"/>
            <a:ext cx="8208961" cy="4337961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en-GB" dirty="0"/>
              <a:t>EB GL splits up many interacting and interrelated topics into separate work streams with separate deadlines. This is very unhelpful with regards to practical implementation of the requirements.</a:t>
            </a:r>
          </a:p>
          <a:p>
            <a:pPr lvl="2">
              <a:lnSpc>
                <a:spcPct val="114000"/>
              </a:lnSpc>
              <a:spcAft>
                <a:spcPts val="600"/>
              </a:spcAft>
            </a:pPr>
            <a:r>
              <a:rPr lang="en-GB" u="sng" dirty="0"/>
              <a:t>It would be helpful </a:t>
            </a:r>
            <a:r>
              <a:rPr lang="en-GB" dirty="0"/>
              <a:t>if the many proposals were not split into separate work streams but rather a </a:t>
            </a:r>
            <a:r>
              <a:rPr lang="en-GB" b="1" dirty="0"/>
              <a:t>holistic approach</a:t>
            </a:r>
            <a:r>
              <a:rPr lang="en-GB" dirty="0"/>
              <a:t> were adopted. </a:t>
            </a:r>
          </a:p>
          <a:p>
            <a:pPr lvl="2">
              <a:lnSpc>
                <a:spcPct val="114000"/>
              </a:lnSpc>
              <a:spcAft>
                <a:spcPts val="600"/>
              </a:spcAft>
            </a:pPr>
            <a:r>
              <a:rPr lang="en-GB" dirty="0"/>
              <a:t>A holistic approach would ensure that teams, whose proposals will interact, work closely with each other at all times, so that one proposal does not require a late change to another proposal.</a:t>
            </a:r>
          </a:p>
          <a:p>
            <a:pPr lvl="2">
              <a:lnSpc>
                <a:spcPct val="114000"/>
              </a:lnSpc>
              <a:spcAft>
                <a:spcPts val="600"/>
              </a:spcAft>
            </a:pPr>
            <a:r>
              <a:rPr lang="en-GB" dirty="0"/>
              <a:t>A good example of the holistic approach, and is a very welcome development, is the WS’ and other work that ENTSO-E has offered </a:t>
            </a:r>
            <a:r>
              <a:rPr lang="en-GB" dirty="0" smtClean="0"/>
              <a:t>on </a:t>
            </a:r>
            <a:r>
              <a:rPr lang="en-GB" dirty="0"/>
              <a:t>balancing energy pricing based on </a:t>
            </a:r>
            <a:r>
              <a:rPr lang="en-GB" dirty="0" smtClean="0"/>
              <a:t>considering </a:t>
            </a:r>
            <a:r>
              <a:rPr lang="en-GB" dirty="0"/>
              <a:t>RR, mFRR and aFRR pricing issues </a:t>
            </a:r>
            <a:r>
              <a:rPr lang="en-GB" dirty="0" smtClean="0"/>
              <a:t>altogether</a:t>
            </a:r>
            <a:r>
              <a:rPr lang="en-GB" dirty="0"/>
              <a:t>.</a:t>
            </a:r>
          </a:p>
          <a:p>
            <a:pPr lvl="2">
              <a:spcAft>
                <a:spcPts val="600"/>
              </a:spcAft>
            </a:pPr>
            <a:endParaRPr lang="en-GB" dirty="0"/>
          </a:p>
          <a:p>
            <a:pPr lvl="2">
              <a:spcAft>
                <a:spcPts val="600"/>
              </a:spcAft>
            </a:pPr>
            <a:endParaRPr lang="en-GB" dirty="0"/>
          </a:p>
          <a:p>
            <a:pPr lvl="2">
              <a:spcAft>
                <a:spcPts val="600"/>
              </a:spcAft>
            </a:pPr>
            <a:endParaRPr lang="en-GB" dirty="0"/>
          </a:p>
          <a:p>
            <a:pPr lvl="2">
              <a:spcAft>
                <a:spcPts val="600"/>
              </a:spcAft>
            </a:pPr>
            <a:endParaRPr lang="en-GB" dirty="0"/>
          </a:p>
          <a:p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87824" y="6453335"/>
            <a:ext cx="3671739" cy="216024"/>
          </a:xfrm>
        </p:spPr>
        <p:txBody>
          <a:bodyPr/>
          <a:lstStyle/>
          <a:p>
            <a:r>
              <a:rPr lang="de-DE" dirty="0"/>
              <a:t>Europex </a:t>
            </a:r>
            <a:r>
              <a:rPr lang="en-GB" dirty="0"/>
              <a:t>views on the process and on the most recent proposals consulted by the TSOs 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r>
              <a:rPr lang="de-DE"/>
              <a:t>p. </a:t>
            </a:r>
            <a:fld id="{15F8C0C5-83F4-4F45-A23C-C8AFFA3B34F1}" type="slidenum">
              <a:rPr lang="de-DE" smtClean="0"/>
              <a:pPr algn="r"/>
              <a:t>3</a:t>
            </a:fld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/>
              <a:t>© Europex 201</a:t>
            </a:r>
            <a:r>
              <a:rPr lang="sl-SI" dirty="0"/>
              <a:t>8</a:t>
            </a:r>
            <a:r>
              <a:rPr lang="de-DE" dirty="0"/>
              <a:t> // 201</a:t>
            </a:r>
            <a:r>
              <a:rPr lang="sl-SI" dirty="0"/>
              <a:t>8</a:t>
            </a:r>
            <a:r>
              <a:rPr lang="de-DE" dirty="0"/>
              <a:t>-</a:t>
            </a:r>
            <a:r>
              <a:rPr lang="sl-SI" dirty="0"/>
              <a:t>11</a:t>
            </a:r>
            <a:r>
              <a:rPr lang="de-DE" dirty="0"/>
              <a:t>-</a:t>
            </a:r>
            <a:r>
              <a:rPr lang="sl-SI" dirty="0"/>
              <a:t>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0942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6690" y="511982"/>
            <a:ext cx="8208962" cy="828786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2. Interaction of different timelines for implementation create unnecessary project risk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50937" y="1556792"/>
            <a:ext cx="8208961" cy="4337961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en-US" dirty="0"/>
              <a:t>Late clarification of requirements is envisaged for major IT projects such as TERRE. This adds risk to projects and often the timelines are then very short</a:t>
            </a:r>
            <a:r>
              <a:rPr lang="en-GB" dirty="0"/>
              <a:t>. </a:t>
            </a:r>
          </a:p>
          <a:p>
            <a:pPr lvl="2">
              <a:lnSpc>
                <a:spcPct val="114000"/>
              </a:lnSpc>
              <a:spcAft>
                <a:spcPts val="600"/>
              </a:spcAft>
            </a:pPr>
            <a:r>
              <a:rPr lang="en-GB" dirty="0"/>
              <a:t>For example, </a:t>
            </a:r>
            <a:r>
              <a:rPr lang="en-GB" b="1" dirty="0"/>
              <a:t>TERRE</a:t>
            </a:r>
            <a:r>
              <a:rPr lang="en-GB" dirty="0"/>
              <a:t> is required to be implemented by end 2019 (the exact date will depend on when NRAs approve the design). However, the </a:t>
            </a:r>
            <a:r>
              <a:rPr lang="en-GB" b="1" dirty="0"/>
              <a:t>balancing energy pricing proposal </a:t>
            </a:r>
            <a:r>
              <a:rPr lang="en-GB" dirty="0"/>
              <a:t>which may impact TERRE may not be approved until mid-2019, leaving at most six months to include this in the TERRE arrangements and </a:t>
            </a:r>
            <a:r>
              <a:rPr lang="en-GB" b="1" dirty="0"/>
              <a:t>local arrangements that interface with TERRE</a:t>
            </a:r>
            <a:r>
              <a:rPr lang="en-GB" dirty="0"/>
              <a:t>.  </a:t>
            </a:r>
          </a:p>
          <a:p>
            <a:pPr lvl="2">
              <a:lnSpc>
                <a:spcPct val="114000"/>
              </a:lnSpc>
              <a:spcAft>
                <a:spcPts val="600"/>
              </a:spcAft>
            </a:pPr>
            <a:r>
              <a:rPr lang="en-GB" u="sng" dirty="0"/>
              <a:t>ENTSO-E can help </a:t>
            </a:r>
            <a:r>
              <a:rPr lang="en-GB" dirty="0"/>
              <a:t>by proposing timelines that allow for the changes in design where the EB GL allows them that flexibility.  </a:t>
            </a:r>
          </a:p>
          <a:p>
            <a:pPr lvl="2">
              <a:lnSpc>
                <a:spcPct val="114000"/>
              </a:lnSpc>
              <a:spcAft>
                <a:spcPts val="600"/>
              </a:spcAft>
            </a:pPr>
            <a:r>
              <a:rPr lang="en-GB" dirty="0"/>
              <a:t>EB GL allows the pricing proposal to be implemented up to a year after approval.  We ask ENTSO-E to help by using the legal flexibility given to it in the EB GL for longer implementation times that will reduce the risk to major projects such as TERRE/local projects.</a:t>
            </a:r>
          </a:p>
          <a:p>
            <a:pPr lvl="2">
              <a:spcAft>
                <a:spcPts val="600"/>
              </a:spcAft>
            </a:pPr>
            <a:endParaRPr lang="en-GB" dirty="0"/>
          </a:p>
          <a:p>
            <a:pPr lvl="2">
              <a:spcAft>
                <a:spcPts val="600"/>
              </a:spcAft>
            </a:pPr>
            <a:endParaRPr lang="en-GB" dirty="0"/>
          </a:p>
          <a:p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87824" y="6453335"/>
            <a:ext cx="3671739" cy="216024"/>
          </a:xfrm>
        </p:spPr>
        <p:txBody>
          <a:bodyPr/>
          <a:lstStyle/>
          <a:p>
            <a:r>
              <a:rPr lang="de-DE" dirty="0"/>
              <a:t>Europex </a:t>
            </a:r>
            <a:r>
              <a:rPr lang="en-GB" dirty="0"/>
              <a:t>views on the process and on the most recent proposals consulted by the TSOs 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r>
              <a:rPr lang="de-DE"/>
              <a:t>p. </a:t>
            </a:r>
            <a:fld id="{15F8C0C5-83F4-4F45-A23C-C8AFFA3B34F1}" type="slidenum">
              <a:rPr lang="de-DE" smtClean="0"/>
              <a:pPr algn="r"/>
              <a:t>4</a:t>
            </a:fld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/>
              <a:t>© Europex 201</a:t>
            </a:r>
            <a:r>
              <a:rPr lang="sl-SI" dirty="0"/>
              <a:t>8</a:t>
            </a:r>
            <a:r>
              <a:rPr lang="de-DE" dirty="0"/>
              <a:t> // 201</a:t>
            </a:r>
            <a:r>
              <a:rPr lang="sl-SI" dirty="0"/>
              <a:t>8</a:t>
            </a:r>
            <a:r>
              <a:rPr lang="de-DE" dirty="0"/>
              <a:t>-</a:t>
            </a:r>
            <a:r>
              <a:rPr lang="sl-SI" dirty="0"/>
              <a:t>11</a:t>
            </a:r>
            <a:r>
              <a:rPr lang="de-DE" dirty="0"/>
              <a:t>-</a:t>
            </a:r>
            <a:r>
              <a:rPr lang="sl-SI" dirty="0"/>
              <a:t>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3386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6690" y="511982"/>
            <a:ext cx="8208962" cy="828786"/>
          </a:xfrm>
        </p:spPr>
        <p:txBody>
          <a:bodyPr anchor="t">
            <a:norm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Local arrangements example: delegated operators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87824" y="6453335"/>
            <a:ext cx="3671739" cy="216024"/>
          </a:xfrm>
        </p:spPr>
        <p:txBody>
          <a:bodyPr/>
          <a:lstStyle/>
          <a:p>
            <a:r>
              <a:rPr lang="de-DE" dirty="0"/>
              <a:t>Europex </a:t>
            </a:r>
            <a:r>
              <a:rPr lang="en-GB" dirty="0"/>
              <a:t>views on the process and on the most recent proposals consulted by the TSOs 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r>
              <a:rPr lang="de-DE"/>
              <a:t>p. </a:t>
            </a:r>
            <a:fld id="{15F8C0C5-83F4-4F45-A23C-C8AFFA3B34F1}" type="slidenum">
              <a:rPr lang="de-DE" smtClean="0"/>
              <a:pPr algn="r"/>
              <a:t>5</a:t>
            </a:fld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/>
              <a:t>© Europex 201</a:t>
            </a:r>
            <a:r>
              <a:rPr lang="sl-SI" dirty="0"/>
              <a:t>8</a:t>
            </a:r>
            <a:r>
              <a:rPr lang="de-DE" dirty="0"/>
              <a:t> // 201</a:t>
            </a:r>
            <a:r>
              <a:rPr lang="sl-SI" dirty="0"/>
              <a:t>8</a:t>
            </a:r>
            <a:r>
              <a:rPr lang="de-DE" dirty="0"/>
              <a:t>-</a:t>
            </a:r>
            <a:r>
              <a:rPr lang="sl-SI" dirty="0"/>
              <a:t>11</a:t>
            </a:r>
            <a:r>
              <a:rPr lang="de-DE" dirty="0"/>
              <a:t>-</a:t>
            </a:r>
            <a:r>
              <a:rPr lang="sl-SI" dirty="0"/>
              <a:t>19</a:t>
            </a:r>
            <a:endParaRPr lang="de-DE" dirty="0"/>
          </a:p>
        </p:txBody>
      </p:sp>
      <p:grpSp>
        <p:nvGrpSpPr>
          <p:cNvPr id="80" name="Group 79">
            <a:extLst>
              <a:ext uri="{FF2B5EF4-FFF2-40B4-BE49-F238E27FC236}">
                <a16:creationId xmlns="" xmlns:a16="http://schemas.microsoft.com/office/drawing/2014/main" id="{74C1BEA0-2EF8-644E-9DC5-6217508A5D8E}"/>
              </a:ext>
            </a:extLst>
          </p:cNvPr>
          <p:cNvGrpSpPr/>
          <p:nvPr/>
        </p:nvGrpSpPr>
        <p:grpSpPr>
          <a:xfrm>
            <a:off x="345018" y="1340768"/>
            <a:ext cx="8701585" cy="4674906"/>
            <a:chOff x="345018" y="1340768"/>
            <a:chExt cx="8701585" cy="4674906"/>
          </a:xfrm>
        </p:grpSpPr>
        <p:grpSp>
          <p:nvGrpSpPr>
            <p:cNvPr id="77" name="Group 76">
              <a:extLst>
                <a:ext uri="{FF2B5EF4-FFF2-40B4-BE49-F238E27FC236}">
                  <a16:creationId xmlns="" xmlns:a16="http://schemas.microsoft.com/office/drawing/2014/main" id="{E9820016-E796-E54F-8A27-07C0C1EB1524}"/>
                </a:ext>
              </a:extLst>
            </p:cNvPr>
            <p:cNvGrpSpPr/>
            <p:nvPr/>
          </p:nvGrpSpPr>
          <p:grpSpPr>
            <a:xfrm>
              <a:off x="345018" y="1340768"/>
              <a:ext cx="8595664" cy="4674906"/>
              <a:chOff x="872881" y="1412776"/>
              <a:chExt cx="8595664" cy="4674906"/>
            </a:xfrm>
          </p:grpSpPr>
          <p:sp>
            <p:nvSpPr>
              <p:cNvPr id="65" name="TextBox 64">
                <a:extLst>
                  <a:ext uri="{FF2B5EF4-FFF2-40B4-BE49-F238E27FC236}">
                    <a16:creationId xmlns="" xmlns:a16="http://schemas.microsoft.com/office/drawing/2014/main" id="{4DCF624B-A442-9643-B3CF-65D0D2F8DA1E}"/>
                  </a:ext>
                </a:extLst>
              </p:cNvPr>
              <p:cNvSpPr txBox="1"/>
              <p:nvPr/>
            </p:nvSpPr>
            <p:spPr>
              <a:xfrm>
                <a:off x="8054221" y="4344687"/>
                <a:ext cx="1414324" cy="466328"/>
              </a:xfrm>
              <a:prstGeom prst="rect">
                <a:avLst/>
              </a:prstGeom>
            </p:spPr>
            <p:txBody>
              <a:bodyPr vert="horz" wrap="none" lIns="0" tIns="45720" rIns="0" bIns="45720" rtlCol="0">
                <a:normAutofit/>
              </a:bodyPr>
              <a:lstStyle/>
              <a:p>
                <a:r>
                  <a:rPr lang="en-GB" sz="1200" b="1" dirty="0"/>
                  <a:t>Standard product </a:t>
                </a:r>
              </a:p>
              <a:p>
                <a:r>
                  <a:rPr lang="en-GB" sz="1200" b="1" dirty="0"/>
                  <a:t>settlement</a:t>
                </a: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="" xmlns:a16="http://schemas.microsoft.com/office/drawing/2014/main" id="{C94CCD0A-3CD8-264F-AD41-A8A97D7022EF}"/>
                  </a:ext>
                </a:extLst>
              </p:cNvPr>
              <p:cNvSpPr txBox="1"/>
              <p:nvPr/>
            </p:nvSpPr>
            <p:spPr>
              <a:xfrm>
                <a:off x="8096339" y="5312160"/>
                <a:ext cx="1358625" cy="466328"/>
              </a:xfrm>
              <a:prstGeom prst="rect">
                <a:avLst/>
              </a:prstGeom>
            </p:spPr>
            <p:txBody>
              <a:bodyPr vert="horz" wrap="none" lIns="0" tIns="45720" rIns="0" bIns="45720" rtlCol="0">
                <a:normAutofit/>
              </a:bodyPr>
              <a:lstStyle/>
              <a:p>
                <a:r>
                  <a:rPr lang="en-GB" sz="1200" b="1" dirty="0"/>
                  <a:t>Imbalance </a:t>
                </a:r>
              </a:p>
              <a:p>
                <a:r>
                  <a:rPr lang="en-GB" sz="1200" b="1" dirty="0"/>
                  <a:t>settlement</a:t>
                </a:r>
              </a:p>
            </p:txBody>
          </p:sp>
          <p:grpSp>
            <p:nvGrpSpPr>
              <p:cNvPr id="76" name="Group 75">
                <a:extLst>
                  <a:ext uri="{FF2B5EF4-FFF2-40B4-BE49-F238E27FC236}">
                    <a16:creationId xmlns="" xmlns:a16="http://schemas.microsoft.com/office/drawing/2014/main" id="{96BA235E-6B78-DF4F-AB33-4AC164A2F7A9}"/>
                  </a:ext>
                </a:extLst>
              </p:cNvPr>
              <p:cNvGrpSpPr/>
              <p:nvPr/>
            </p:nvGrpSpPr>
            <p:grpSpPr>
              <a:xfrm>
                <a:off x="872881" y="1412776"/>
                <a:ext cx="8523656" cy="4674906"/>
                <a:chOff x="872881" y="1412776"/>
                <a:chExt cx="8523656" cy="4674906"/>
              </a:xfrm>
            </p:grpSpPr>
            <p:grpSp>
              <p:nvGrpSpPr>
                <p:cNvPr id="57" name="Group 56">
                  <a:extLst>
                    <a:ext uri="{FF2B5EF4-FFF2-40B4-BE49-F238E27FC236}">
                      <a16:creationId xmlns="" xmlns:a16="http://schemas.microsoft.com/office/drawing/2014/main" id="{60EB5057-0F3C-E14A-AA66-11144048F529}"/>
                    </a:ext>
                  </a:extLst>
                </p:cNvPr>
                <p:cNvGrpSpPr/>
                <p:nvPr/>
              </p:nvGrpSpPr>
              <p:grpSpPr>
                <a:xfrm>
                  <a:off x="872881" y="1412776"/>
                  <a:ext cx="7029950" cy="4456623"/>
                  <a:chOff x="1625584" y="1810544"/>
                  <a:chExt cx="7029950" cy="4456623"/>
                </a:xfrm>
              </p:grpSpPr>
              <p:sp>
                <p:nvSpPr>
                  <p:cNvPr id="55" name="Oval 54">
                    <a:extLst>
                      <a:ext uri="{FF2B5EF4-FFF2-40B4-BE49-F238E27FC236}">
                        <a16:creationId xmlns="" xmlns:a16="http://schemas.microsoft.com/office/drawing/2014/main" id="{148649FB-9316-E74B-938F-173D3D311D52}"/>
                      </a:ext>
                    </a:extLst>
                  </p:cNvPr>
                  <p:cNvSpPr/>
                  <p:nvPr/>
                </p:nvSpPr>
                <p:spPr>
                  <a:xfrm>
                    <a:off x="6060361" y="4936957"/>
                    <a:ext cx="975211" cy="948863"/>
                  </a:xfrm>
                  <a:prstGeom prst="ellipse">
                    <a:avLst/>
                  </a:prstGeom>
                  <a:solidFill>
                    <a:schemeClr val="accent1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9" name="Rounded Rectangle 8">
                    <a:extLst>
                      <a:ext uri="{FF2B5EF4-FFF2-40B4-BE49-F238E27FC236}">
                        <a16:creationId xmlns="" xmlns:a16="http://schemas.microsoft.com/office/drawing/2014/main" id="{248E379C-189F-AF47-8434-58BA74D54B7E}"/>
                      </a:ext>
                    </a:extLst>
                  </p:cNvPr>
                  <p:cNvSpPr/>
                  <p:nvPr/>
                </p:nvSpPr>
                <p:spPr>
                  <a:xfrm>
                    <a:off x="3203848" y="1810544"/>
                    <a:ext cx="2448272" cy="1152128"/>
                  </a:xfrm>
                  <a:prstGeom prst="round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0" name="TextBox 9">
                    <a:extLst>
                      <a:ext uri="{FF2B5EF4-FFF2-40B4-BE49-F238E27FC236}">
                        <a16:creationId xmlns="" xmlns:a16="http://schemas.microsoft.com/office/drawing/2014/main" id="{55FE90B6-AE15-CD49-AADF-E21D2B618A07}"/>
                      </a:ext>
                    </a:extLst>
                  </p:cNvPr>
                  <p:cNvSpPr txBox="1"/>
                  <p:nvPr/>
                </p:nvSpPr>
                <p:spPr>
                  <a:xfrm>
                    <a:off x="3492640" y="1929408"/>
                    <a:ext cx="1870687" cy="914400"/>
                  </a:xfrm>
                  <a:prstGeom prst="rect">
                    <a:avLst/>
                  </a:prstGeom>
                </p:spPr>
                <p:txBody>
                  <a:bodyPr vert="horz" wrap="none" lIns="0" tIns="45720" rIns="0" bIns="45720" rtlCol="0">
                    <a:normAutofit/>
                  </a:bodyPr>
                  <a:lstStyle/>
                  <a:p>
                    <a:pPr algn="ctr"/>
                    <a:r>
                      <a:rPr lang="en-GB" sz="1600" b="1" dirty="0"/>
                      <a:t>EU balancing </a:t>
                    </a:r>
                  </a:p>
                  <a:p>
                    <a:pPr algn="ctr"/>
                    <a:r>
                      <a:rPr lang="en-GB" sz="1600" b="1" dirty="0"/>
                      <a:t>Platforms </a:t>
                    </a:r>
                  </a:p>
                  <a:p>
                    <a:pPr algn="ctr"/>
                    <a:r>
                      <a:rPr lang="en-GB" sz="1600" b="1" dirty="0"/>
                      <a:t>(e.g. TERRE)</a:t>
                    </a:r>
                  </a:p>
                </p:txBody>
              </p:sp>
              <p:sp>
                <p:nvSpPr>
                  <p:cNvPr id="13" name="Rounded Rectangle 12">
                    <a:extLst>
                      <a:ext uri="{FF2B5EF4-FFF2-40B4-BE49-F238E27FC236}">
                        <a16:creationId xmlns="" xmlns:a16="http://schemas.microsoft.com/office/drawing/2014/main" id="{618A13B9-3936-044F-9C8A-2D0B47BE9047}"/>
                      </a:ext>
                    </a:extLst>
                  </p:cNvPr>
                  <p:cNvSpPr/>
                  <p:nvPr/>
                </p:nvSpPr>
                <p:spPr>
                  <a:xfrm>
                    <a:off x="2170336" y="3581568"/>
                    <a:ext cx="1484221" cy="828786"/>
                  </a:xfrm>
                  <a:prstGeom prst="round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4" name="TextBox 13">
                    <a:extLst>
                      <a:ext uri="{FF2B5EF4-FFF2-40B4-BE49-F238E27FC236}">
                        <a16:creationId xmlns="" xmlns:a16="http://schemas.microsoft.com/office/drawing/2014/main" id="{BA48CE28-D0C4-A148-AF35-1A749D4BC36B}"/>
                      </a:ext>
                    </a:extLst>
                  </p:cNvPr>
                  <p:cNvSpPr txBox="1"/>
                  <p:nvPr/>
                </p:nvSpPr>
                <p:spPr>
                  <a:xfrm>
                    <a:off x="2170335" y="3700432"/>
                    <a:ext cx="1484221" cy="466328"/>
                  </a:xfrm>
                  <a:prstGeom prst="rect">
                    <a:avLst/>
                  </a:prstGeom>
                </p:spPr>
                <p:txBody>
                  <a:bodyPr vert="horz" wrap="none" lIns="0" tIns="45720" rIns="0" bIns="45720" rtlCol="0">
                    <a:normAutofit/>
                  </a:bodyPr>
                  <a:lstStyle/>
                  <a:p>
                    <a:pPr algn="ctr"/>
                    <a:r>
                      <a:rPr lang="en-GB" sz="1600" b="1" dirty="0"/>
                      <a:t>TSO</a:t>
                    </a:r>
                  </a:p>
                </p:txBody>
              </p:sp>
              <p:sp>
                <p:nvSpPr>
                  <p:cNvPr id="15" name="Rounded Rectangle 14">
                    <a:extLst>
                      <a:ext uri="{FF2B5EF4-FFF2-40B4-BE49-F238E27FC236}">
                        <a16:creationId xmlns="" xmlns:a16="http://schemas.microsoft.com/office/drawing/2014/main" id="{C4E0C345-86FF-AB49-B67C-15740DF42E69}"/>
                      </a:ext>
                    </a:extLst>
                  </p:cNvPr>
                  <p:cNvSpPr/>
                  <p:nvPr/>
                </p:nvSpPr>
                <p:spPr>
                  <a:xfrm>
                    <a:off x="5175341" y="3589936"/>
                    <a:ext cx="1484221" cy="828786"/>
                  </a:xfrm>
                  <a:prstGeom prst="round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6" name="TextBox 15">
                    <a:extLst>
                      <a:ext uri="{FF2B5EF4-FFF2-40B4-BE49-F238E27FC236}">
                        <a16:creationId xmlns="" xmlns:a16="http://schemas.microsoft.com/office/drawing/2014/main" id="{97C56E38-F443-4447-B1FA-AFF102691E0A}"/>
                      </a:ext>
                    </a:extLst>
                  </p:cNvPr>
                  <p:cNvSpPr txBox="1"/>
                  <p:nvPr/>
                </p:nvSpPr>
                <p:spPr>
                  <a:xfrm>
                    <a:off x="5175340" y="3708800"/>
                    <a:ext cx="1484221" cy="466328"/>
                  </a:xfrm>
                  <a:prstGeom prst="rect">
                    <a:avLst/>
                  </a:prstGeom>
                </p:spPr>
                <p:txBody>
                  <a:bodyPr vert="horz" wrap="none" lIns="0" tIns="45720" rIns="0" bIns="45720" rtlCol="0">
                    <a:normAutofit/>
                  </a:bodyPr>
                  <a:lstStyle/>
                  <a:p>
                    <a:pPr algn="ctr"/>
                    <a:r>
                      <a:rPr lang="en-GB" sz="1600" b="1" dirty="0"/>
                      <a:t>TSO</a:t>
                    </a:r>
                  </a:p>
                </p:txBody>
              </p:sp>
              <p:sp>
                <p:nvSpPr>
                  <p:cNvPr id="17" name="Rounded Rectangle 16">
                    <a:extLst>
                      <a:ext uri="{FF2B5EF4-FFF2-40B4-BE49-F238E27FC236}">
                        <a16:creationId xmlns="" xmlns:a16="http://schemas.microsoft.com/office/drawing/2014/main" id="{511487E3-6DA8-FF4B-8922-7972FC3F3B03}"/>
                      </a:ext>
                    </a:extLst>
                  </p:cNvPr>
                  <p:cNvSpPr/>
                  <p:nvPr/>
                </p:nvSpPr>
                <p:spPr>
                  <a:xfrm>
                    <a:off x="1625586" y="5168528"/>
                    <a:ext cx="1023502" cy="571521"/>
                  </a:xfrm>
                  <a:prstGeom prst="roundRect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8" name="TextBox 17">
                    <a:extLst>
                      <a:ext uri="{FF2B5EF4-FFF2-40B4-BE49-F238E27FC236}">
                        <a16:creationId xmlns="" xmlns:a16="http://schemas.microsoft.com/office/drawing/2014/main" id="{8E621FAA-DD98-3943-BA88-81DB8669C833}"/>
                      </a:ext>
                    </a:extLst>
                  </p:cNvPr>
                  <p:cNvSpPr txBox="1"/>
                  <p:nvPr/>
                </p:nvSpPr>
                <p:spPr>
                  <a:xfrm>
                    <a:off x="1625584" y="5287392"/>
                    <a:ext cx="1023503" cy="466328"/>
                  </a:xfrm>
                  <a:prstGeom prst="rect">
                    <a:avLst/>
                  </a:prstGeom>
                </p:spPr>
                <p:txBody>
                  <a:bodyPr vert="horz" wrap="none" lIns="0" tIns="45720" rIns="0" bIns="45720" rtlCol="0">
                    <a:normAutofit/>
                  </a:bodyPr>
                  <a:lstStyle/>
                  <a:p>
                    <a:pPr algn="ctr"/>
                    <a:r>
                      <a:rPr lang="en-GB" sz="1400" b="1" dirty="0">
                        <a:solidFill>
                          <a:schemeClr val="bg1"/>
                        </a:solidFill>
                      </a:rPr>
                      <a:t>BSPs</a:t>
                    </a:r>
                  </a:p>
                </p:txBody>
              </p:sp>
              <p:sp>
                <p:nvSpPr>
                  <p:cNvPr id="19" name="Rounded Rectangle 18">
                    <a:extLst>
                      <a:ext uri="{FF2B5EF4-FFF2-40B4-BE49-F238E27FC236}">
                        <a16:creationId xmlns="" xmlns:a16="http://schemas.microsoft.com/office/drawing/2014/main" id="{85FC606F-D4A1-8F48-A055-97DB5201BA21}"/>
                      </a:ext>
                    </a:extLst>
                  </p:cNvPr>
                  <p:cNvSpPr/>
                  <p:nvPr/>
                </p:nvSpPr>
                <p:spPr>
                  <a:xfrm>
                    <a:off x="3076735" y="5168528"/>
                    <a:ext cx="1023502" cy="571521"/>
                  </a:xfrm>
                  <a:prstGeom prst="round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0" name="TextBox 19">
                    <a:extLst>
                      <a:ext uri="{FF2B5EF4-FFF2-40B4-BE49-F238E27FC236}">
                        <a16:creationId xmlns="" xmlns:a16="http://schemas.microsoft.com/office/drawing/2014/main" id="{5D5E4C20-A263-AB49-9367-A9B21CB3C89C}"/>
                      </a:ext>
                    </a:extLst>
                  </p:cNvPr>
                  <p:cNvSpPr txBox="1"/>
                  <p:nvPr/>
                </p:nvSpPr>
                <p:spPr>
                  <a:xfrm>
                    <a:off x="3076733" y="5287392"/>
                    <a:ext cx="1023503" cy="466328"/>
                  </a:xfrm>
                  <a:prstGeom prst="rect">
                    <a:avLst/>
                  </a:prstGeom>
                </p:spPr>
                <p:txBody>
                  <a:bodyPr vert="horz" wrap="none" lIns="0" tIns="45720" rIns="0" bIns="45720" rtlCol="0">
                    <a:normAutofit/>
                  </a:bodyPr>
                  <a:lstStyle/>
                  <a:p>
                    <a:pPr algn="ctr"/>
                    <a:r>
                      <a:rPr lang="en-GB" sz="1400" b="1" dirty="0">
                        <a:solidFill>
                          <a:schemeClr val="bg1"/>
                        </a:solidFill>
                      </a:rPr>
                      <a:t>BRPs</a:t>
                    </a:r>
                  </a:p>
                </p:txBody>
              </p:sp>
              <p:sp>
                <p:nvSpPr>
                  <p:cNvPr id="21" name="Rounded Rectangle 20">
                    <a:extLst>
                      <a:ext uri="{FF2B5EF4-FFF2-40B4-BE49-F238E27FC236}">
                        <a16:creationId xmlns="" xmlns:a16="http://schemas.microsoft.com/office/drawing/2014/main" id="{72EE9B63-CFDC-374B-91F9-09A3E3E992CF}"/>
                      </a:ext>
                    </a:extLst>
                  </p:cNvPr>
                  <p:cNvSpPr/>
                  <p:nvPr/>
                </p:nvSpPr>
                <p:spPr>
                  <a:xfrm>
                    <a:off x="4642703" y="5164468"/>
                    <a:ext cx="1023502" cy="583222"/>
                  </a:xfrm>
                  <a:prstGeom prst="round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2" name="TextBox 21">
                    <a:extLst>
                      <a:ext uri="{FF2B5EF4-FFF2-40B4-BE49-F238E27FC236}">
                        <a16:creationId xmlns="" xmlns:a16="http://schemas.microsoft.com/office/drawing/2014/main" id="{600C01FB-2567-A947-96EA-5E1F224C3D28}"/>
                      </a:ext>
                    </a:extLst>
                  </p:cNvPr>
                  <p:cNvSpPr txBox="1"/>
                  <p:nvPr/>
                </p:nvSpPr>
                <p:spPr>
                  <a:xfrm>
                    <a:off x="4642701" y="5283332"/>
                    <a:ext cx="1023503" cy="466328"/>
                  </a:xfrm>
                  <a:prstGeom prst="rect">
                    <a:avLst/>
                  </a:prstGeom>
                </p:spPr>
                <p:txBody>
                  <a:bodyPr vert="horz" wrap="none" lIns="0" tIns="45720" rIns="0" bIns="45720" rtlCol="0">
                    <a:normAutofit/>
                  </a:bodyPr>
                  <a:lstStyle/>
                  <a:p>
                    <a:pPr algn="ctr"/>
                    <a:r>
                      <a:rPr lang="en-GB" sz="1400" b="1" dirty="0">
                        <a:solidFill>
                          <a:schemeClr val="bg1"/>
                        </a:solidFill>
                      </a:rPr>
                      <a:t>BSPs</a:t>
                    </a:r>
                  </a:p>
                </p:txBody>
              </p:sp>
              <p:sp>
                <p:nvSpPr>
                  <p:cNvPr id="24" name="TextBox 23">
                    <a:extLst>
                      <a:ext uri="{FF2B5EF4-FFF2-40B4-BE49-F238E27FC236}">
                        <a16:creationId xmlns="" xmlns:a16="http://schemas.microsoft.com/office/drawing/2014/main" id="{41CE2860-8FE1-C346-BE91-A4752A461890}"/>
                      </a:ext>
                    </a:extLst>
                  </p:cNvPr>
                  <p:cNvSpPr txBox="1"/>
                  <p:nvPr/>
                </p:nvSpPr>
                <p:spPr>
                  <a:xfrm>
                    <a:off x="5917450" y="5200522"/>
                    <a:ext cx="1318846" cy="414369"/>
                  </a:xfrm>
                  <a:prstGeom prst="rect">
                    <a:avLst/>
                  </a:prstGeom>
                </p:spPr>
                <p:txBody>
                  <a:bodyPr vert="horz" wrap="none" lIns="0" tIns="45720" rIns="0" bIns="45720" rtlCol="0">
                    <a:normAutofit fontScale="85000" lnSpcReduction="20000"/>
                  </a:bodyPr>
                  <a:lstStyle/>
                  <a:p>
                    <a:pPr algn="ctr"/>
                    <a:r>
                      <a:rPr lang="en-GB" sz="1400" b="1" dirty="0">
                        <a:solidFill>
                          <a:schemeClr val="bg1"/>
                        </a:solidFill>
                      </a:rPr>
                      <a:t>Delegated </a:t>
                    </a:r>
                  </a:p>
                  <a:p>
                    <a:pPr algn="ctr"/>
                    <a:r>
                      <a:rPr lang="en-GB" sz="1400" b="1" dirty="0">
                        <a:solidFill>
                          <a:schemeClr val="bg1"/>
                        </a:solidFill>
                      </a:rPr>
                      <a:t>operators</a:t>
                    </a:r>
                  </a:p>
                </p:txBody>
              </p:sp>
              <p:cxnSp>
                <p:nvCxnSpPr>
                  <p:cNvPr id="26" name="Straight Arrow Connector 25">
                    <a:extLst>
                      <a:ext uri="{FF2B5EF4-FFF2-40B4-BE49-F238E27FC236}">
                        <a16:creationId xmlns="" xmlns:a16="http://schemas.microsoft.com/office/drawing/2014/main" id="{19D5AA8E-0B71-4748-8D75-FF943EF7F85E}"/>
                      </a:ext>
                    </a:extLst>
                  </p:cNvPr>
                  <p:cNvCxnSpPr>
                    <a:cxnSpLocks/>
                    <a:stCxn id="15" idx="2"/>
                    <a:endCxn id="21" idx="0"/>
                  </p:cNvCxnSpPr>
                  <p:nvPr/>
                </p:nvCxnSpPr>
                <p:spPr>
                  <a:xfrm flipH="1">
                    <a:off x="5154454" y="4418722"/>
                    <a:ext cx="762998" cy="745746"/>
                  </a:xfrm>
                  <a:prstGeom prst="straightConnector1">
                    <a:avLst/>
                  </a:prstGeom>
                  <a:ln w="19050">
                    <a:solidFill>
                      <a:schemeClr val="tx2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Arrow Connector 26">
                    <a:extLst>
                      <a:ext uri="{FF2B5EF4-FFF2-40B4-BE49-F238E27FC236}">
                        <a16:creationId xmlns="" xmlns:a16="http://schemas.microsoft.com/office/drawing/2014/main" id="{AE87BF9C-D55C-3F4F-A3F8-85A978D61426}"/>
                      </a:ext>
                    </a:extLst>
                  </p:cNvPr>
                  <p:cNvCxnSpPr>
                    <a:cxnSpLocks/>
                    <a:stCxn id="15" idx="2"/>
                    <a:endCxn id="55" idx="0"/>
                  </p:cNvCxnSpPr>
                  <p:nvPr/>
                </p:nvCxnSpPr>
                <p:spPr>
                  <a:xfrm>
                    <a:off x="5917452" y="4418722"/>
                    <a:ext cx="630515" cy="518235"/>
                  </a:xfrm>
                  <a:prstGeom prst="straightConnector1">
                    <a:avLst/>
                  </a:prstGeom>
                  <a:ln w="19050">
                    <a:solidFill>
                      <a:schemeClr val="tx2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0" name="Rounded Rectangle 29">
                    <a:extLst>
                      <a:ext uri="{FF2B5EF4-FFF2-40B4-BE49-F238E27FC236}">
                        <a16:creationId xmlns="" xmlns:a16="http://schemas.microsoft.com/office/drawing/2014/main" id="{73E8D473-B11B-2247-B3B5-E0BB1F2C9919}"/>
                      </a:ext>
                    </a:extLst>
                  </p:cNvPr>
                  <p:cNvSpPr/>
                  <p:nvPr/>
                </p:nvSpPr>
                <p:spPr>
                  <a:xfrm>
                    <a:off x="7632032" y="4717418"/>
                    <a:ext cx="1023502" cy="571521"/>
                  </a:xfrm>
                  <a:prstGeom prst="roundRect">
                    <a:avLst/>
                  </a:prstGeom>
                  <a:solidFill>
                    <a:schemeClr val="accent1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31" name="TextBox 30">
                    <a:extLst>
                      <a:ext uri="{FF2B5EF4-FFF2-40B4-BE49-F238E27FC236}">
                        <a16:creationId xmlns="" xmlns:a16="http://schemas.microsoft.com/office/drawing/2014/main" id="{AD83CFB6-5833-5C40-9B0E-D973E96613CC}"/>
                      </a:ext>
                    </a:extLst>
                  </p:cNvPr>
                  <p:cNvSpPr txBox="1"/>
                  <p:nvPr/>
                </p:nvSpPr>
                <p:spPr>
                  <a:xfrm>
                    <a:off x="7632030" y="4836282"/>
                    <a:ext cx="1023503" cy="466328"/>
                  </a:xfrm>
                  <a:prstGeom prst="rect">
                    <a:avLst/>
                  </a:prstGeom>
                </p:spPr>
                <p:txBody>
                  <a:bodyPr vert="horz" wrap="none" lIns="0" tIns="45720" rIns="0" bIns="45720" rtlCol="0">
                    <a:normAutofit/>
                  </a:bodyPr>
                  <a:lstStyle/>
                  <a:p>
                    <a:pPr algn="ctr"/>
                    <a:r>
                      <a:rPr lang="en-GB" sz="1400" b="1" dirty="0">
                        <a:solidFill>
                          <a:schemeClr val="bg1"/>
                        </a:solidFill>
                      </a:rPr>
                      <a:t>BSPs</a:t>
                    </a:r>
                  </a:p>
                </p:txBody>
              </p:sp>
              <p:sp>
                <p:nvSpPr>
                  <p:cNvPr id="32" name="Rounded Rectangle 31">
                    <a:extLst>
                      <a:ext uri="{FF2B5EF4-FFF2-40B4-BE49-F238E27FC236}">
                        <a16:creationId xmlns="" xmlns:a16="http://schemas.microsoft.com/office/drawing/2014/main" id="{47B0544F-4F64-9C40-91F8-8254602E68E6}"/>
                      </a:ext>
                    </a:extLst>
                  </p:cNvPr>
                  <p:cNvSpPr/>
                  <p:nvPr/>
                </p:nvSpPr>
                <p:spPr>
                  <a:xfrm>
                    <a:off x="7632030" y="5681975"/>
                    <a:ext cx="1023502" cy="571521"/>
                  </a:xfrm>
                  <a:prstGeom prst="round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33" name="TextBox 32">
                    <a:extLst>
                      <a:ext uri="{FF2B5EF4-FFF2-40B4-BE49-F238E27FC236}">
                        <a16:creationId xmlns="" xmlns:a16="http://schemas.microsoft.com/office/drawing/2014/main" id="{908495B7-93CA-764D-9C97-0CF6B922EC82}"/>
                      </a:ext>
                    </a:extLst>
                  </p:cNvPr>
                  <p:cNvSpPr txBox="1"/>
                  <p:nvPr/>
                </p:nvSpPr>
                <p:spPr>
                  <a:xfrm>
                    <a:off x="7632028" y="5800839"/>
                    <a:ext cx="1023503" cy="466328"/>
                  </a:xfrm>
                  <a:prstGeom prst="rect">
                    <a:avLst/>
                  </a:prstGeom>
                </p:spPr>
                <p:txBody>
                  <a:bodyPr vert="horz" wrap="none" lIns="0" tIns="45720" rIns="0" bIns="45720" rtlCol="0">
                    <a:normAutofit/>
                  </a:bodyPr>
                  <a:lstStyle/>
                  <a:p>
                    <a:pPr algn="ctr"/>
                    <a:r>
                      <a:rPr lang="en-GB" sz="1400" b="1" dirty="0">
                        <a:solidFill>
                          <a:schemeClr val="bg1"/>
                        </a:solidFill>
                      </a:rPr>
                      <a:t>BRPs</a:t>
                    </a:r>
                  </a:p>
                </p:txBody>
              </p:sp>
              <p:cxnSp>
                <p:nvCxnSpPr>
                  <p:cNvPr id="34" name="Straight Arrow Connector 33">
                    <a:extLst>
                      <a:ext uri="{FF2B5EF4-FFF2-40B4-BE49-F238E27FC236}">
                        <a16:creationId xmlns="" xmlns:a16="http://schemas.microsoft.com/office/drawing/2014/main" id="{361166AA-FD68-1847-AB17-0829EC2DD94E}"/>
                      </a:ext>
                    </a:extLst>
                  </p:cNvPr>
                  <p:cNvCxnSpPr>
                    <a:cxnSpLocks/>
                    <a:stCxn id="9" idx="2"/>
                    <a:endCxn id="13" idx="0"/>
                  </p:cNvCxnSpPr>
                  <p:nvPr/>
                </p:nvCxnSpPr>
                <p:spPr>
                  <a:xfrm flipH="1">
                    <a:off x="2912447" y="2962672"/>
                    <a:ext cx="1515537" cy="618896"/>
                  </a:xfrm>
                  <a:prstGeom prst="straightConnector1">
                    <a:avLst/>
                  </a:prstGeom>
                  <a:ln w="19050">
                    <a:solidFill>
                      <a:schemeClr val="tx2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Arrow Connector 36">
                    <a:extLst>
                      <a:ext uri="{FF2B5EF4-FFF2-40B4-BE49-F238E27FC236}">
                        <a16:creationId xmlns="" xmlns:a16="http://schemas.microsoft.com/office/drawing/2014/main" id="{0A2CD97D-8804-BA4B-8ADD-677F12195816}"/>
                      </a:ext>
                    </a:extLst>
                  </p:cNvPr>
                  <p:cNvCxnSpPr>
                    <a:cxnSpLocks/>
                    <a:stCxn id="9" idx="2"/>
                    <a:endCxn id="15" idx="0"/>
                  </p:cNvCxnSpPr>
                  <p:nvPr/>
                </p:nvCxnSpPr>
                <p:spPr>
                  <a:xfrm>
                    <a:off x="4427984" y="2962672"/>
                    <a:ext cx="1489468" cy="627264"/>
                  </a:xfrm>
                  <a:prstGeom prst="straightConnector1">
                    <a:avLst/>
                  </a:prstGeom>
                  <a:ln w="19050">
                    <a:solidFill>
                      <a:schemeClr val="tx2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2" name="TextBox 41">
                    <a:extLst>
                      <a:ext uri="{FF2B5EF4-FFF2-40B4-BE49-F238E27FC236}">
                        <a16:creationId xmlns="" xmlns:a16="http://schemas.microsoft.com/office/drawing/2014/main" id="{AEED3DCB-9B7C-5349-8ABB-843FBB2D2296}"/>
                      </a:ext>
                    </a:extLst>
                  </p:cNvPr>
                  <p:cNvSpPr txBox="1"/>
                  <p:nvPr/>
                </p:nvSpPr>
                <p:spPr>
                  <a:xfrm>
                    <a:off x="4629313" y="4579657"/>
                    <a:ext cx="965136" cy="312485"/>
                  </a:xfrm>
                  <a:prstGeom prst="rect">
                    <a:avLst/>
                  </a:prstGeom>
                </p:spPr>
                <p:txBody>
                  <a:bodyPr vert="horz" wrap="none" lIns="0" tIns="45720" rIns="0" bIns="45720" rtlCol="0">
                    <a:normAutofit/>
                  </a:bodyPr>
                  <a:lstStyle/>
                  <a:p>
                    <a:r>
                      <a:rPr lang="en-GB" sz="1200" b="1" dirty="0"/>
                      <a:t>Activations</a:t>
                    </a:r>
                  </a:p>
                </p:txBody>
              </p:sp>
              <p:sp>
                <p:nvSpPr>
                  <p:cNvPr id="43" name="TextBox 42">
                    <a:extLst>
                      <a:ext uri="{FF2B5EF4-FFF2-40B4-BE49-F238E27FC236}">
                        <a16:creationId xmlns="" xmlns:a16="http://schemas.microsoft.com/office/drawing/2014/main" id="{C3C962D8-EC02-8846-B590-7C1449E4E8CD}"/>
                      </a:ext>
                    </a:extLst>
                  </p:cNvPr>
                  <p:cNvSpPr txBox="1"/>
                  <p:nvPr/>
                </p:nvSpPr>
                <p:spPr>
                  <a:xfrm rot="20371510">
                    <a:off x="3010071" y="3043306"/>
                    <a:ext cx="965136" cy="312485"/>
                  </a:xfrm>
                  <a:prstGeom prst="rect">
                    <a:avLst/>
                  </a:prstGeom>
                </p:spPr>
                <p:txBody>
                  <a:bodyPr vert="horz" wrap="none" lIns="0" tIns="45720" rIns="0" bIns="45720" rtlCol="0">
                    <a:normAutofit/>
                  </a:bodyPr>
                  <a:lstStyle/>
                  <a:p>
                    <a:r>
                      <a:rPr lang="en-GB" sz="1200" b="1" dirty="0"/>
                      <a:t>Activations</a:t>
                    </a:r>
                  </a:p>
                </p:txBody>
              </p:sp>
              <p:sp>
                <p:nvSpPr>
                  <p:cNvPr id="52" name="TextBox 51">
                    <a:extLst>
                      <a:ext uri="{FF2B5EF4-FFF2-40B4-BE49-F238E27FC236}">
                        <a16:creationId xmlns="" xmlns:a16="http://schemas.microsoft.com/office/drawing/2014/main" id="{984C46A0-38A8-254F-8A5C-015AD1C7D099}"/>
                      </a:ext>
                    </a:extLst>
                  </p:cNvPr>
                  <p:cNvSpPr txBox="1"/>
                  <p:nvPr/>
                </p:nvSpPr>
                <p:spPr>
                  <a:xfrm rot="20279625">
                    <a:off x="3542044" y="3194300"/>
                    <a:ext cx="800797" cy="386328"/>
                  </a:xfrm>
                  <a:prstGeom prst="rect">
                    <a:avLst/>
                  </a:prstGeom>
                </p:spPr>
                <p:txBody>
                  <a:bodyPr vert="horz" wrap="none" lIns="0" tIns="45720" rIns="0" bIns="45720" rtlCol="0">
                    <a:normAutofit/>
                  </a:bodyPr>
                  <a:lstStyle/>
                  <a:p>
                    <a:r>
                      <a:rPr lang="en-GB" sz="1200" b="1" dirty="0"/>
                      <a:t>Prices etc.</a:t>
                    </a:r>
                  </a:p>
                </p:txBody>
              </p:sp>
              <p:sp>
                <p:nvSpPr>
                  <p:cNvPr id="54" name="TextBox 53">
                    <a:extLst>
                      <a:ext uri="{FF2B5EF4-FFF2-40B4-BE49-F238E27FC236}">
                        <a16:creationId xmlns="" xmlns:a16="http://schemas.microsoft.com/office/drawing/2014/main" id="{2A5CD959-E230-2B41-A9B8-E2675E50D947}"/>
                      </a:ext>
                    </a:extLst>
                  </p:cNvPr>
                  <p:cNvSpPr txBox="1"/>
                  <p:nvPr/>
                </p:nvSpPr>
                <p:spPr>
                  <a:xfrm>
                    <a:off x="6426707" y="4581873"/>
                    <a:ext cx="965136" cy="312485"/>
                  </a:xfrm>
                  <a:prstGeom prst="rect">
                    <a:avLst/>
                  </a:prstGeom>
                </p:spPr>
                <p:txBody>
                  <a:bodyPr vert="horz" wrap="none" lIns="0" tIns="45720" rIns="0" bIns="45720" rtlCol="0">
                    <a:normAutofit/>
                  </a:bodyPr>
                  <a:lstStyle/>
                  <a:p>
                    <a:r>
                      <a:rPr lang="en-GB" sz="1200" b="1" dirty="0"/>
                      <a:t>Prices + data</a:t>
                    </a:r>
                  </a:p>
                </p:txBody>
              </p:sp>
            </p:grpSp>
            <p:cxnSp>
              <p:nvCxnSpPr>
                <p:cNvPr id="58" name="Straight Arrow Connector 57">
                  <a:extLst>
                    <a:ext uri="{FF2B5EF4-FFF2-40B4-BE49-F238E27FC236}">
                      <a16:creationId xmlns="" xmlns:a16="http://schemas.microsoft.com/office/drawing/2014/main" id="{EC9D7F5E-5B35-5443-AB93-1FF994FEDBBB}"/>
                    </a:ext>
                  </a:extLst>
                </p:cNvPr>
                <p:cNvCxnSpPr>
                  <a:cxnSpLocks/>
                  <a:stCxn id="55" idx="6"/>
                  <a:endCxn id="30" idx="1"/>
                </p:cNvCxnSpPr>
                <p:nvPr/>
              </p:nvCxnSpPr>
              <p:spPr>
                <a:xfrm flipV="1">
                  <a:off x="6282869" y="4605411"/>
                  <a:ext cx="596460" cy="408210"/>
                </a:xfrm>
                <a:prstGeom prst="straightConnector1">
                  <a:avLst/>
                </a:prstGeom>
                <a:ln w="19050"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Arrow Connector 61">
                  <a:extLst>
                    <a:ext uri="{FF2B5EF4-FFF2-40B4-BE49-F238E27FC236}">
                      <a16:creationId xmlns="" xmlns:a16="http://schemas.microsoft.com/office/drawing/2014/main" id="{673F46BC-0BD6-B24C-8529-900F4DBBE0C7}"/>
                    </a:ext>
                  </a:extLst>
                </p:cNvPr>
                <p:cNvCxnSpPr>
                  <a:cxnSpLocks/>
                  <a:stCxn id="55" idx="6"/>
                  <a:endCxn id="32" idx="1"/>
                </p:cNvCxnSpPr>
                <p:nvPr/>
              </p:nvCxnSpPr>
              <p:spPr>
                <a:xfrm>
                  <a:off x="6282869" y="5013621"/>
                  <a:ext cx="596458" cy="556347"/>
                </a:xfrm>
                <a:prstGeom prst="straightConnector1">
                  <a:avLst/>
                </a:prstGeom>
                <a:ln w="19050"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Arrow Connector 68">
                  <a:extLst>
                    <a:ext uri="{FF2B5EF4-FFF2-40B4-BE49-F238E27FC236}">
                      <a16:creationId xmlns="" xmlns:a16="http://schemas.microsoft.com/office/drawing/2014/main" id="{CD54C455-F132-D142-BC12-97C4BBA70C36}"/>
                    </a:ext>
                  </a:extLst>
                </p:cNvPr>
                <p:cNvCxnSpPr>
                  <a:cxnSpLocks/>
                  <a:stCxn id="13" idx="2"/>
                  <a:endCxn id="17" idx="0"/>
                </p:cNvCxnSpPr>
                <p:nvPr/>
              </p:nvCxnSpPr>
              <p:spPr>
                <a:xfrm flipH="1">
                  <a:off x="1384634" y="4012586"/>
                  <a:ext cx="775110" cy="758174"/>
                </a:xfrm>
                <a:prstGeom prst="straightConnector1">
                  <a:avLst/>
                </a:prstGeom>
                <a:ln w="19050"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Arrow Connector 71">
                  <a:extLst>
                    <a:ext uri="{FF2B5EF4-FFF2-40B4-BE49-F238E27FC236}">
                      <a16:creationId xmlns="" xmlns:a16="http://schemas.microsoft.com/office/drawing/2014/main" id="{541968D8-D314-7444-8ACA-3606B0DA004C}"/>
                    </a:ext>
                  </a:extLst>
                </p:cNvPr>
                <p:cNvCxnSpPr>
                  <a:cxnSpLocks/>
                  <a:stCxn id="13" idx="2"/>
                  <a:endCxn id="19" idx="0"/>
                </p:cNvCxnSpPr>
                <p:nvPr/>
              </p:nvCxnSpPr>
              <p:spPr>
                <a:xfrm>
                  <a:off x="2159744" y="4012586"/>
                  <a:ext cx="676039" cy="758174"/>
                </a:xfrm>
                <a:prstGeom prst="straightConnector1">
                  <a:avLst/>
                </a:prstGeom>
                <a:ln w="19050"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5" name="Rounded Rectangle 74">
                  <a:extLst>
                    <a:ext uri="{FF2B5EF4-FFF2-40B4-BE49-F238E27FC236}">
                      <a16:creationId xmlns="" xmlns:a16="http://schemas.microsoft.com/office/drawing/2014/main" id="{194816BE-6A7D-3044-AF94-18FC613E59AE}"/>
                    </a:ext>
                  </a:extLst>
                </p:cNvPr>
                <p:cNvSpPr/>
                <p:nvPr/>
              </p:nvSpPr>
              <p:spPr>
                <a:xfrm>
                  <a:off x="5236505" y="4133579"/>
                  <a:ext cx="4160032" cy="1954103"/>
                </a:xfrm>
                <a:prstGeom prst="roundRect">
                  <a:avLst/>
                </a:prstGeom>
                <a:noFill/>
                <a:ln>
                  <a:solidFill>
                    <a:schemeClr val="accent5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79" name="TextBox 78">
              <a:extLst>
                <a:ext uri="{FF2B5EF4-FFF2-40B4-BE49-F238E27FC236}">
                  <a16:creationId xmlns="" xmlns:a16="http://schemas.microsoft.com/office/drawing/2014/main" id="{FB376017-419B-E248-9BFA-9D434752F405}"/>
                </a:ext>
              </a:extLst>
            </p:cNvPr>
            <p:cNvSpPr txBox="1"/>
            <p:nvPr/>
          </p:nvSpPr>
          <p:spPr>
            <a:xfrm>
              <a:off x="5755006" y="3254908"/>
              <a:ext cx="3291597" cy="780450"/>
            </a:xfrm>
            <a:prstGeom prst="rect">
              <a:avLst/>
            </a:prstGeom>
          </p:spPr>
          <p:txBody>
            <a:bodyPr vert="horz" wrap="square" lIns="0" tIns="45720" rIns="0" bIns="45720" rtlCol="0">
              <a:normAutofit fontScale="92500"/>
            </a:bodyPr>
            <a:lstStyle/>
            <a:p>
              <a:r>
                <a:rPr lang="en-GB" sz="1400" dirty="0">
                  <a:solidFill>
                    <a:schemeClr val="accent5"/>
                  </a:solidFill>
                </a:rPr>
                <a:t>Local implementation projects also require:</a:t>
              </a: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en-GB" sz="1400" dirty="0">
                  <a:solidFill>
                    <a:schemeClr val="accent5"/>
                  </a:solidFill>
                </a:rPr>
                <a:t>Detailed design, incl. IT systems</a:t>
              </a: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en-GB" sz="1400" dirty="0">
                  <a:solidFill>
                    <a:schemeClr val="accent5"/>
                  </a:solidFill>
                </a:rPr>
                <a:t>Approval by local NRAs</a:t>
              </a:r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07A1ABFC-590A-1942-86DC-DB04A54E2EE4}"/>
              </a:ext>
            </a:extLst>
          </p:cNvPr>
          <p:cNvSpPr txBox="1"/>
          <p:nvPr/>
        </p:nvSpPr>
        <p:spPr>
          <a:xfrm>
            <a:off x="467543" y="6015674"/>
            <a:ext cx="3240361" cy="437661"/>
          </a:xfrm>
          <a:prstGeom prst="rect">
            <a:avLst/>
          </a:prstGeom>
        </p:spPr>
        <p:txBody>
          <a:bodyPr vert="horz" wrap="square" lIns="0" tIns="45720" rIns="0" bIns="45720" rtlCol="0">
            <a:normAutofit/>
          </a:bodyPr>
          <a:lstStyle/>
          <a:p>
            <a:r>
              <a:rPr lang="en-GB" sz="1200" i="1" dirty="0"/>
              <a:t>Source: Europex; simplified illustration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A2F98A89-A9DD-4B4F-93D5-0CB1923A14BE}"/>
              </a:ext>
            </a:extLst>
          </p:cNvPr>
          <p:cNvSpPr txBox="1"/>
          <p:nvPr/>
        </p:nvSpPr>
        <p:spPr>
          <a:xfrm rot="1318930">
            <a:off x="3709039" y="2608595"/>
            <a:ext cx="965136" cy="312485"/>
          </a:xfrm>
          <a:prstGeom prst="rect">
            <a:avLst/>
          </a:prstGeom>
        </p:spPr>
        <p:txBody>
          <a:bodyPr vert="horz" wrap="none" lIns="0" tIns="45720" rIns="0" bIns="45720" rtlCol="0">
            <a:normAutofit/>
          </a:bodyPr>
          <a:lstStyle/>
          <a:p>
            <a:r>
              <a:rPr lang="en-GB" sz="1200" b="1" dirty="0"/>
              <a:t>Activations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AF128278-45A9-C246-8136-EB306A67F00C}"/>
              </a:ext>
            </a:extLst>
          </p:cNvPr>
          <p:cNvSpPr txBox="1"/>
          <p:nvPr/>
        </p:nvSpPr>
        <p:spPr>
          <a:xfrm rot="1292318">
            <a:off x="3186945" y="2759557"/>
            <a:ext cx="965136" cy="312485"/>
          </a:xfrm>
          <a:prstGeom prst="rect">
            <a:avLst/>
          </a:prstGeom>
        </p:spPr>
        <p:txBody>
          <a:bodyPr vert="horz" wrap="none" lIns="0" tIns="45720" rIns="0" bIns="45720" rtlCol="0">
            <a:normAutofit/>
          </a:bodyPr>
          <a:lstStyle/>
          <a:p>
            <a:r>
              <a:rPr lang="en-GB" sz="1200" b="1" dirty="0"/>
              <a:t>Prices etc.</a:t>
            </a:r>
          </a:p>
        </p:txBody>
      </p:sp>
    </p:spTree>
    <p:extLst>
      <p:ext uri="{BB962C8B-B14F-4D97-AF65-F5344CB8AC3E}">
        <p14:creationId xmlns:p14="http://schemas.microsoft.com/office/powerpoint/2010/main" val="4280800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6690" y="511982"/>
            <a:ext cx="8208962" cy="828786"/>
          </a:xfrm>
        </p:spPr>
        <p:txBody>
          <a:bodyPr anchor="t">
            <a:norm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3. Implementation timelines are challenging in themselves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6690" y="1484784"/>
            <a:ext cx="8208961" cy="4337961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en-GB" dirty="0"/>
              <a:t>The timelines for implementation in EB GL leave inadequate room for design and local approval</a:t>
            </a:r>
          </a:p>
          <a:p>
            <a:pPr lvl="2">
              <a:lnSpc>
                <a:spcPct val="114000"/>
              </a:lnSpc>
              <a:spcAft>
                <a:spcPts val="600"/>
              </a:spcAft>
            </a:pPr>
            <a:r>
              <a:rPr lang="en-GB" dirty="0"/>
              <a:t>The EB GL was drafted in such a way that the timelines for implementation are </a:t>
            </a:r>
            <a:r>
              <a:rPr lang="sl-SI" dirty="0" err="1"/>
              <a:t>very</a:t>
            </a:r>
            <a:r>
              <a:rPr lang="sl-SI" dirty="0"/>
              <a:t> </a:t>
            </a:r>
            <a:r>
              <a:rPr lang="en-GB" dirty="0"/>
              <a:t>short, particularly if local arrangements need to be designed and then approved by local NRAs to fit with the EU-wide designs.   </a:t>
            </a:r>
          </a:p>
          <a:p>
            <a:pPr lvl="2">
              <a:lnSpc>
                <a:spcPct val="114000"/>
              </a:lnSpc>
              <a:spcAft>
                <a:spcPts val="600"/>
              </a:spcAft>
            </a:pPr>
            <a:r>
              <a:rPr lang="en-GB" dirty="0"/>
              <a:t>For example for TERRE local project work already started long before the TERRE design is approved by EU NRAs due to the short implementation timelines allowed.</a:t>
            </a:r>
          </a:p>
          <a:p>
            <a:pPr lvl="2">
              <a:lnSpc>
                <a:spcPct val="114000"/>
              </a:lnSpc>
              <a:spcAft>
                <a:spcPts val="600"/>
              </a:spcAft>
            </a:pPr>
            <a:r>
              <a:rPr lang="en-GB" u="sng" dirty="0"/>
              <a:t>ENTSO-E/NRAs/ACER can help</a:t>
            </a:r>
            <a:r>
              <a:rPr lang="en-GB" dirty="0"/>
              <a:t> by </a:t>
            </a:r>
            <a:r>
              <a:rPr lang="en-GB" b="1" dirty="0"/>
              <a:t>drafting appropriate timelines into the Network Codes and Guidelines,</a:t>
            </a:r>
            <a:r>
              <a:rPr lang="en-GB" dirty="0"/>
              <a:t> at least 18 months’ after NRAs’ approval of the various terms, conditions and methodologies.   </a:t>
            </a:r>
          </a:p>
          <a:p>
            <a:pPr lvl="2">
              <a:lnSpc>
                <a:spcPct val="114000"/>
              </a:lnSpc>
              <a:spcAft>
                <a:spcPts val="600"/>
              </a:spcAft>
            </a:pPr>
            <a:r>
              <a:rPr lang="en-GB" dirty="0"/>
              <a:t>We recognise and support the desire to move towards EU harmonisation, however, we strive for a robust and successful harmonisation.</a:t>
            </a:r>
            <a:endParaRPr lang="sl-SI" dirty="0"/>
          </a:p>
          <a:p>
            <a:pPr lvl="2">
              <a:spcAft>
                <a:spcPts val="600"/>
              </a:spcAft>
            </a:pPr>
            <a:endParaRPr lang="en-GB" dirty="0"/>
          </a:p>
          <a:p>
            <a:pPr lvl="2">
              <a:spcAft>
                <a:spcPts val="600"/>
              </a:spcAft>
            </a:pPr>
            <a:endParaRPr lang="en-GB" dirty="0"/>
          </a:p>
          <a:p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87824" y="6453335"/>
            <a:ext cx="3671739" cy="216024"/>
          </a:xfrm>
        </p:spPr>
        <p:txBody>
          <a:bodyPr/>
          <a:lstStyle/>
          <a:p>
            <a:r>
              <a:rPr lang="de-DE" dirty="0"/>
              <a:t>Europex </a:t>
            </a:r>
            <a:r>
              <a:rPr lang="en-GB" dirty="0"/>
              <a:t>views on the process and on the most recent proposals consulted by the TSOs 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r>
              <a:rPr lang="de-DE"/>
              <a:t>p. </a:t>
            </a:r>
            <a:fld id="{15F8C0C5-83F4-4F45-A23C-C8AFFA3B34F1}" type="slidenum">
              <a:rPr lang="de-DE" smtClean="0"/>
              <a:pPr algn="r"/>
              <a:t>6</a:t>
            </a:fld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/>
              <a:t>© Europex 201</a:t>
            </a:r>
            <a:r>
              <a:rPr lang="sl-SI" dirty="0"/>
              <a:t>8</a:t>
            </a:r>
            <a:r>
              <a:rPr lang="de-DE" dirty="0"/>
              <a:t> // 201</a:t>
            </a:r>
            <a:r>
              <a:rPr lang="sl-SI" dirty="0"/>
              <a:t>8</a:t>
            </a:r>
            <a:r>
              <a:rPr lang="de-DE" dirty="0"/>
              <a:t>-</a:t>
            </a:r>
            <a:r>
              <a:rPr lang="sl-SI" dirty="0"/>
              <a:t>11</a:t>
            </a:r>
            <a:r>
              <a:rPr lang="de-DE" dirty="0"/>
              <a:t>-</a:t>
            </a:r>
            <a:r>
              <a:rPr lang="sl-SI" dirty="0"/>
              <a:t>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3513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6690" y="511982"/>
            <a:ext cx="8208962" cy="828786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4. Difficulties to translate the methodologies approved at EU level into national arrangements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6691" y="1484784"/>
            <a:ext cx="8208961" cy="4337961"/>
          </a:xfrm>
        </p:spPr>
        <p:txBody>
          <a:bodyPr>
            <a:noAutofit/>
          </a:bodyPr>
          <a:lstStyle/>
          <a:p>
            <a:r>
              <a:rPr lang="en-GB" dirty="0"/>
              <a:t>The methodologies approved at EU level are high-level and have to be  translated into national arrangements. 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This adds to the implementation time required as the detail has to be specified either nationally or in later detailed consultation with ENTSO-E, or the EU IT, e.g. balancing platform, providers.</a:t>
            </a:r>
          </a:p>
          <a:p>
            <a:pPr lvl="2">
              <a:spcAft>
                <a:spcPts val="600"/>
              </a:spcAft>
            </a:pPr>
            <a:r>
              <a:rPr lang="en-GB" u="sng" dirty="0"/>
              <a:t>ENTSO-E can help</a:t>
            </a:r>
            <a:r>
              <a:rPr lang="en-GB" dirty="0"/>
              <a:t> implement more quickly and at less risk by specifying the requirements to a more detailed level than currently.  However, we recognise that again the EB GL may have allowed too little time to complete the various proposals to this level.</a:t>
            </a:r>
          </a:p>
          <a:p>
            <a:pPr lvl="2">
              <a:spcAft>
                <a:spcPts val="600"/>
              </a:spcAft>
            </a:pPr>
            <a:r>
              <a:rPr lang="en-GB" u="sng" dirty="0"/>
              <a:t>ENTSO-E can help</a:t>
            </a:r>
            <a:r>
              <a:rPr lang="en-GB" dirty="0"/>
              <a:t> by </a:t>
            </a:r>
            <a:r>
              <a:rPr lang="en-GB" b="1" dirty="0"/>
              <a:t>allowing delegated operators </a:t>
            </a:r>
            <a:r>
              <a:rPr lang="en-GB" dirty="0"/>
              <a:t>who for example are responsible for local delivery </a:t>
            </a:r>
            <a:r>
              <a:rPr lang="en-GB" dirty="0" smtClean="0"/>
              <a:t>o</a:t>
            </a:r>
            <a:r>
              <a:rPr lang="sl-SI" dirty="0" smtClean="0"/>
              <a:t>f </a:t>
            </a:r>
            <a:r>
              <a:rPr lang="en-GB" dirty="0" smtClean="0"/>
              <a:t>balancing </a:t>
            </a:r>
            <a:r>
              <a:rPr lang="en-GB" dirty="0"/>
              <a:t>settlement and/or imbalance settlement</a:t>
            </a:r>
            <a:r>
              <a:rPr lang="en-GB" b="1" dirty="0"/>
              <a:t> to be party to the detailed design and development work </a:t>
            </a:r>
            <a:r>
              <a:rPr lang="en-GB" dirty="0"/>
              <a:t>following NRAs’ approval of the high-level </a:t>
            </a:r>
            <a:r>
              <a:rPr lang="en-GB" dirty="0" smtClean="0"/>
              <a:t>designs.</a:t>
            </a:r>
            <a:r>
              <a:rPr lang="en-GB" dirty="0"/>
              <a:t>   </a:t>
            </a:r>
          </a:p>
          <a:p>
            <a:pPr lvl="2">
              <a:spcAft>
                <a:spcPts val="600"/>
              </a:spcAft>
            </a:pPr>
            <a:r>
              <a:rPr lang="en-GB" dirty="0"/>
              <a:t>Delegated operators have a different core business to the TSOs.  By including for example settlement from the start as a key interest (as would be achieved by including delegated operators) it would be </a:t>
            </a:r>
            <a:r>
              <a:rPr lang="en-GB" dirty="0" smtClean="0"/>
              <a:t>ensured </a:t>
            </a:r>
            <a:r>
              <a:rPr lang="en-GB" dirty="0"/>
              <a:t>that complex settlement issues are not left until </a:t>
            </a:r>
            <a:r>
              <a:rPr lang="en-GB" dirty="0" smtClean="0"/>
              <a:t>last.</a:t>
            </a:r>
            <a:r>
              <a:rPr lang="en-GB" dirty="0"/>
              <a:t> </a:t>
            </a:r>
            <a:endParaRPr lang="sl-SI" dirty="0"/>
          </a:p>
          <a:p>
            <a:pPr lvl="2">
              <a:spcAft>
                <a:spcPts val="600"/>
              </a:spcAft>
            </a:pPr>
            <a:endParaRPr lang="en-GB" dirty="0"/>
          </a:p>
          <a:p>
            <a:pPr lvl="2">
              <a:spcAft>
                <a:spcPts val="600"/>
              </a:spcAft>
            </a:pPr>
            <a:endParaRPr lang="en-GB" dirty="0"/>
          </a:p>
          <a:p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87824" y="6453335"/>
            <a:ext cx="3671739" cy="216024"/>
          </a:xfrm>
        </p:spPr>
        <p:txBody>
          <a:bodyPr/>
          <a:lstStyle/>
          <a:p>
            <a:r>
              <a:rPr lang="de-DE" dirty="0"/>
              <a:t>Europex </a:t>
            </a:r>
            <a:r>
              <a:rPr lang="en-GB" dirty="0"/>
              <a:t>views on the process and on the most recent proposals consulted by the TSOs 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r>
              <a:rPr lang="de-DE"/>
              <a:t>p. </a:t>
            </a:r>
            <a:fld id="{15F8C0C5-83F4-4F45-A23C-C8AFFA3B34F1}" type="slidenum">
              <a:rPr lang="de-DE" smtClean="0"/>
              <a:pPr algn="r"/>
              <a:t>7</a:t>
            </a:fld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/>
              <a:t>© Europex 201</a:t>
            </a:r>
            <a:r>
              <a:rPr lang="sl-SI" dirty="0"/>
              <a:t>8</a:t>
            </a:r>
            <a:r>
              <a:rPr lang="de-DE" dirty="0"/>
              <a:t> // 201</a:t>
            </a:r>
            <a:r>
              <a:rPr lang="sl-SI" dirty="0"/>
              <a:t>8</a:t>
            </a:r>
            <a:r>
              <a:rPr lang="de-DE" dirty="0"/>
              <a:t>-</a:t>
            </a:r>
            <a:r>
              <a:rPr lang="sl-SI" dirty="0"/>
              <a:t>11</a:t>
            </a:r>
            <a:r>
              <a:rPr lang="de-DE" dirty="0"/>
              <a:t>-</a:t>
            </a:r>
            <a:r>
              <a:rPr lang="sl-SI" dirty="0"/>
              <a:t>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451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6690" y="511982"/>
            <a:ext cx="7709764" cy="828786"/>
          </a:xfrm>
        </p:spPr>
        <p:txBody>
          <a:bodyPr anchor="t">
            <a:norm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In future, delegated arrangements will need to be taken into account as EB GL projects develop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r>
              <a:rPr lang="de-DE"/>
              <a:t>p. </a:t>
            </a:r>
            <a:fld id="{15F8C0C5-83F4-4F45-A23C-C8AFFA3B34F1}" type="slidenum">
              <a:rPr lang="de-DE" smtClean="0"/>
              <a:pPr algn="r"/>
              <a:t>8</a:t>
            </a:fld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/>
              <a:t>© Europex 201</a:t>
            </a:r>
            <a:r>
              <a:rPr lang="sl-SI" dirty="0"/>
              <a:t>8</a:t>
            </a:r>
            <a:r>
              <a:rPr lang="de-DE" dirty="0"/>
              <a:t> // 201</a:t>
            </a:r>
            <a:r>
              <a:rPr lang="sl-SI" dirty="0"/>
              <a:t>8</a:t>
            </a:r>
            <a:r>
              <a:rPr lang="de-DE" dirty="0"/>
              <a:t>-</a:t>
            </a:r>
            <a:r>
              <a:rPr lang="sl-SI" dirty="0"/>
              <a:t>11</a:t>
            </a:r>
            <a:r>
              <a:rPr lang="de-DE" dirty="0"/>
              <a:t>-</a:t>
            </a:r>
            <a:r>
              <a:rPr lang="sl-SI" dirty="0"/>
              <a:t>19</a:t>
            </a:r>
            <a:endParaRPr lang="de-DE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4050CDE-ADCD-1949-B894-64844D0CA8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937" y="1569753"/>
            <a:ext cx="7608642" cy="45792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1EBCC95-56D7-FB4C-AE81-CE6C90D0CAC0}"/>
              </a:ext>
            </a:extLst>
          </p:cNvPr>
          <p:cNvSpPr/>
          <p:nvPr/>
        </p:nvSpPr>
        <p:spPr>
          <a:xfrm>
            <a:off x="538966" y="6130835"/>
            <a:ext cx="67260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i="1" dirty="0">
                <a:latin typeface="Calibri" panose="020F0502020204030204" pitchFamily="34" charset="0"/>
              </a:rPr>
              <a:t>Note: *In Finland, Norway and Sweden, delegated services are performed by </a:t>
            </a:r>
            <a:r>
              <a:rPr lang="en-GB" sz="1000" i="1" dirty="0" err="1">
                <a:latin typeface="Calibri" panose="020F0502020204030204" pitchFamily="34" charset="0"/>
              </a:rPr>
              <a:t>eSett</a:t>
            </a:r>
            <a:r>
              <a:rPr lang="en-GB" sz="1000" i="1" dirty="0">
                <a:latin typeface="Calibri" panose="020F0502020204030204" pitchFamily="34" charset="0"/>
              </a:rPr>
              <a:t>, which is not a member of Europex.           </a:t>
            </a:r>
            <a:r>
              <a:rPr lang="en-GB" sz="1000" i="1" dirty="0" err="1">
                <a:latin typeface="Calibri" panose="020F0502020204030204" pitchFamily="34" charset="0"/>
              </a:rPr>
              <a:t>eSett</a:t>
            </a:r>
            <a:r>
              <a:rPr lang="en-GB" sz="1000" i="1" dirty="0">
                <a:latin typeface="Calibri" panose="020F0502020204030204" pitchFamily="34" charset="0"/>
              </a:rPr>
              <a:t> services will extend to cover Denmark from 1 January 2019 which will be the 12th EU Member State to apply this regime. </a:t>
            </a:r>
            <a:endParaRPr lang="en-GB" sz="1000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A434CA19-C08E-6F46-A1A7-E070DEEFD728}"/>
              </a:ext>
            </a:extLst>
          </p:cNvPr>
          <p:cNvSpPr/>
          <p:nvPr/>
        </p:nvSpPr>
        <p:spPr>
          <a:xfrm>
            <a:off x="510202" y="1282630"/>
            <a:ext cx="79238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>
                <a:latin typeface="Calibri" panose="020F0502020204030204" pitchFamily="34" charset="0"/>
              </a:rPr>
              <a:t>Delegated operators in Europe, 2018 – exist and operate in a dozen countries today 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2408599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87824" y="6453335"/>
            <a:ext cx="3671739" cy="216024"/>
          </a:xfrm>
        </p:spPr>
        <p:txBody>
          <a:bodyPr/>
          <a:lstStyle/>
          <a:p>
            <a:r>
              <a:rPr lang="de-DE" dirty="0"/>
              <a:t>Europex </a:t>
            </a:r>
            <a:r>
              <a:rPr lang="en-GB" dirty="0"/>
              <a:t>views on the process and on the most recent proposals consulted by the TSOs </a:t>
            </a:r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611560" y="3068960"/>
            <a:ext cx="8114160" cy="504056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you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611560" y="4365104"/>
            <a:ext cx="8130160" cy="17281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endParaRPr lang="de-DE" sz="1200" b="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DE" sz="1200" dirty="0">
                <a:solidFill>
                  <a:schemeClr val="tx2"/>
                </a:solidFill>
              </a:rPr>
              <a:t>www.europex.org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611560" y="3645024"/>
            <a:ext cx="8114160" cy="504056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© </a:t>
            </a:r>
            <a:r>
              <a:rPr lang="de-DE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Europex 2018</a:t>
            </a: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/>
              <a:t>© Europex 201</a:t>
            </a:r>
            <a:r>
              <a:rPr lang="sl-SI" dirty="0"/>
              <a:t>8</a:t>
            </a:r>
            <a:r>
              <a:rPr lang="de-DE" dirty="0"/>
              <a:t> // 201</a:t>
            </a:r>
            <a:r>
              <a:rPr lang="sl-SI" dirty="0"/>
              <a:t>8</a:t>
            </a:r>
            <a:r>
              <a:rPr lang="de-DE" dirty="0"/>
              <a:t>-</a:t>
            </a:r>
            <a:r>
              <a:rPr lang="sl-SI" dirty="0"/>
              <a:t>11</a:t>
            </a:r>
            <a:r>
              <a:rPr lang="de-DE" dirty="0"/>
              <a:t>-</a:t>
            </a:r>
            <a:r>
              <a:rPr lang="sl-SI" dirty="0"/>
              <a:t>19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r>
              <a:rPr lang="de-DE"/>
              <a:t>p. </a:t>
            </a:r>
            <a:fld id="{15F8C0C5-83F4-4F45-A23C-C8AFFA3B34F1}" type="slidenum">
              <a:rPr lang="de-DE" smtClean="0"/>
              <a:pPr algn="r"/>
              <a:t>9</a:t>
            </a:fld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uropexMaster2016">
  <a:themeElements>
    <a:clrScheme name="europex">
      <a:dk1>
        <a:sysClr val="windowText" lastClr="000000"/>
      </a:dk1>
      <a:lt1>
        <a:sysClr val="window" lastClr="FFFFFF"/>
      </a:lt1>
      <a:dk2>
        <a:srgbClr val="003362"/>
      </a:dk2>
      <a:lt2>
        <a:srgbClr val="D4D4D4"/>
      </a:lt2>
      <a:accent1>
        <a:srgbClr val="003362"/>
      </a:accent1>
      <a:accent2>
        <a:srgbClr val="D4D4D4"/>
      </a:accent2>
      <a:accent3>
        <a:srgbClr val="007FF2"/>
      </a:accent3>
      <a:accent4>
        <a:srgbClr val="4FABFF"/>
      </a:accent4>
      <a:accent5>
        <a:srgbClr val="5E5E5E"/>
      </a:accent5>
      <a:accent6>
        <a:srgbClr val="005390"/>
      </a:accent6>
      <a:hlink>
        <a:srgbClr val="002060"/>
      </a:hlink>
      <a:folHlink>
        <a:srgbClr val="0070C0"/>
      </a:folHlink>
    </a:clrScheme>
    <a:fontScheme name="Postc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2"/>
          </a:solidFill>
        </a:ln>
      </a:spPr>
      <a:bodyPr rtlCol="0" anchor="ctr"/>
      <a:lstStyle>
        <a:defPPr algn="ctr">
          <a:defRPr>
            <a:solidFill>
              <a:prstClr val="white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wrap="square" lIns="0" tIns="45720" rIns="0" bIns="45720" rtlCol="0">
        <a:norm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DDFD41AEF010449D0D055600B60DC5" ma:contentTypeVersion="1" ma:contentTypeDescription="Create a new document." ma:contentTypeScope="" ma:versionID="ef287326ae33b33fea4a2afc557ee89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FCC17FA-FBFC-4263-98E0-8DE5949FC902}"/>
</file>

<file path=customXml/itemProps2.xml><?xml version="1.0" encoding="utf-8"?>
<ds:datastoreItem xmlns:ds="http://schemas.openxmlformats.org/officeDocument/2006/customXml" ds:itemID="{8EE6C9BC-89EB-4291-A801-54A8B1173896}"/>
</file>

<file path=customXml/itemProps3.xml><?xml version="1.0" encoding="utf-8"?>
<ds:datastoreItem xmlns:ds="http://schemas.openxmlformats.org/officeDocument/2006/customXml" ds:itemID="{481486E9-8092-4D31-842D-D94CF11DDA7F}"/>
</file>

<file path=docProps/app.xml><?xml version="1.0" encoding="utf-8"?>
<Properties xmlns="http://schemas.openxmlformats.org/officeDocument/2006/extended-properties" xmlns:vt="http://schemas.openxmlformats.org/officeDocument/2006/docPropsVTypes">
  <Template>PostconMaster2014</Template>
  <TotalTime>1954</TotalTime>
  <Words>727</Words>
  <Application>Microsoft Office PowerPoint</Application>
  <PresentationFormat>On-screen Show (4:3)</PresentationFormat>
  <Paragraphs>105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EuropexMaster2016</vt:lpstr>
      <vt:lpstr>Europex views on the process and on the most recent proposals consulted by the TSOs </vt:lpstr>
      <vt:lpstr>General comments on EB GL implementation</vt:lpstr>
      <vt:lpstr>1. A holistic approach to EB GL implementation is needed</vt:lpstr>
      <vt:lpstr>2. Interaction of different timelines for implementation create unnecessary project risk</vt:lpstr>
      <vt:lpstr>Local arrangements example: delegated operators</vt:lpstr>
      <vt:lpstr>3. Implementation timelines are challenging in themselves</vt:lpstr>
      <vt:lpstr>4. Difficulties to translate the methodologies approved at EU level into national arrangements</vt:lpstr>
      <vt:lpstr>In future, delegated arrangements will need to be taken into account as EB GL projects develop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MS</dc:creator>
  <cp:lastModifiedBy>Andraž</cp:lastModifiedBy>
  <cp:revision>270</cp:revision>
  <cp:lastPrinted>2018-11-14T13:29:42Z</cp:lastPrinted>
  <dcterms:created xsi:type="dcterms:W3CDTF">2014-07-15T13:38:54Z</dcterms:created>
  <dcterms:modified xsi:type="dcterms:W3CDTF">2018-11-17T21:06:28Z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0x01010059DDFD41AEF010449D0D055600B60DC5</vt:lpwstr>
  </property>
</Properties>
</file>