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1A7"/>
    <a:srgbClr val="397099"/>
    <a:srgbClr val="23618E"/>
    <a:srgbClr val="94C3E5"/>
    <a:srgbClr val="815576"/>
    <a:srgbClr val="F08339"/>
    <a:srgbClr val="D68008"/>
    <a:srgbClr val="F7A431"/>
    <a:srgbClr val="8F6885"/>
    <a:srgbClr val="BF5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 autoAdjust="0"/>
  </p:normalViewPr>
  <p:slideViewPr>
    <p:cSldViewPr snapToGrid="0" showGuides="1">
      <p:cViewPr varScale="1">
        <p:scale>
          <a:sx n="54" d="100"/>
          <a:sy n="54" d="100"/>
        </p:scale>
        <p:origin x="538" y="2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27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EBA1B-7F80-4727-BE40-BB411F45D044}" type="datetimeFigureOut">
              <a:rPr lang="en-GB" smtClean="0"/>
              <a:t>19/11/2018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B559-713B-4E96-84FF-05D9243E81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82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7406F-B900-4342-8BCB-9C4F95F164A2}" type="datetimeFigureOut">
              <a:rPr lang="en-IE" smtClean="0"/>
              <a:t>19/11/2018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4F941-CA63-4497-9FC5-B8CC453FABD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01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4F941-CA63-4497-9FC5-B8CC453FABDA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97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f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15939" y="549275"/>
            <a:ext cx="11160124" cy="5759450"/>
          </a:xfrm>
          <a:prstGeom prst="rect">
            <a:avLst/>
          </a:prstGeom>
          <a:solidFill>
            <a:srgbClr val="034F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794933" y="5584775"/>
            <a:ext cx="861911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94933" y="2002342"/>
            <a:ext cx="8753895" cy="1470288"/>
          </a:xfrm>
        </p:spPr>
        <p:txBody>
          <a:bodyPr/>
          <a:lstStyle>
            <a:lvl1pPr algn="r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sz="6000" dirty="0"/>
              <a:t>TITLE OF THE PRESENTATION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 hasCustomPrompt="1"/>
          </p:nvPr>
        </p:nvSpPr>
        <p:spPr>
          <a:xfrm>
            <a:off x="6163092" y="3778245"/>
            <a:ext cx="4326467" cy="946155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lang="en-US" sz="2400" b="1" i="0" kern="1200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/>
              <a:t>Name of the presenter</a:t>
            </a:r>
          </a:p>
          <a:p>
            <a:r>
              <a:rPr lang="en-US" sz="2400" b="0" dirty="0"/>
              <a:t>Title of the presenter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162675" y="4724400"/>
            <a:ext cx="4327525" cy="787400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400" b="1" i="0" kern="1200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400" dirty="0"/>
              <a:t>Name of the event</a:t>
            </a:r>
          </a:p>
          <a:p>
            <a:r>
              <a:rPr lang="en-US" sz="1400" b="0" dirty="0"/>
              <a:t>Date of the event</a:t>
            </a:r>
          </a:p>
        </p:txBody>
      </p:sp>
    </p:spTree>
    <p:extLst>
      <p:ext uri="{BB962C8B-B14F-4D97-AF65-F5344CB8AC3E}">
        <p14:creationId xmlns:p14="http://schemas.microsoft.com/office/powerpoint/2010/main" val="1732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gumen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717506" y="928233"/>
            <a:ext cx="4958107" cy="322710"/>
          </a:xfrm>
          <a:solidFill>
            <a:srgbClr val="397099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1</a:t>
            </a:r>
            <a:endParaRPr lang="en-IE" dirty="0"/>
          </a:p>
        </p:txBody>
      </p:sp>
      <p:sp>
        <p:nvSpPr>
          <p:cNvPr id="27" name="Content Placeholder 5"/>
          <p:cNvSpPr>
            <a:spLocks noGrp="1"/>
          </p:cNvSpPr>
          <p:nvPr>
            <p:ph sz="quarter" idx="20" hasCustomPrompt="1"/>
          </p:nvPr>
        </p:nvSpPr>
        <p:spPr>
          <a:xfrm>
            <a:off x="6717506" y="2775088"/>
            <a:ext cx="4958107" cy="322710"/>
          </a:xfrm>
          <a:solidFill>
            <a:srgbClr val="F08339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2</a:t>
            </a:r>
            <a:endParaRPr lang="en-IE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6717505" y="4630410"/>
            <a:ext cx="4958107" cy="322710"/>
          </a:xfrm>
          <a:solidFill>
            <a:srgbClr val="815576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1</a:t>
            </a:r>
            <a:endParaRPr lang="en-IE" dirty="0"/>
          </a:p>
        </p:txBody>
      </p:sp>
      <p:sp>
        <p:nvSpPr>
          <p:cNvPr id="29" name="Content Placeholder 5"/>
          <p:cNvSpPr>
            <a:spLocks noGrp="1"/>
          </p:cNvSpPr>
          <p:nvPr>
            <p:ph sz="quarter" idx="22" hasCustomPrompt="1"/>
          </p:nvPr>
        </p:nvSpPr>
        <p:spPr>
          <a:xfrm>
            <a:off x="6717505" y="1324123"/>
            <a:ext cx="4967025" cy="1038077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6709037" y="5028248"/>
            <a:ext cx="4967025" cy="110109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6717505" y="3157852"/>
            <a:ext cx="4967025" cy="1038077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ontent Placeholder 5"/>
          <p:cNvSpPr>
            <a:spLocks noGrp="1" noChangeAspect="1"/>
          </p:cNvSpPr>
          <p:nvPr>
            <p:ph sz="quarter" idx="26" hasCustomPrompt="1"/>
          </p:nvPr>
        </p:nvSpPr>
        <p:spPr>
          <a:xfrm>
            <a:off x="483028" y="3153663"/>
            <a:ext cx="2818800" cy="2818800"/>
          </a:xfrm>
          <a:prstGeom prst="ellipse">
            <a:avLst/>
          </a:prstGeom>
          <a:solidFill>
            <a:srgbClr val="C56727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  <p:sp>
        <p:nvSpPr>
          <p:cNvPr id="35" name="Content Placeholder 5"/>
          <p:cNvSpPr>
            <a:spLocks noGrp="1" noChangeAspect="1"/>
          </p:cNvSpPr>
          <p:nvPr>
            <p:ph sz="quarter" idx="27" hasCustomPrompt="1"/>
          </p:nvPr>
        </p:nvSpPr>
        <p:spPr>
          <a:xfrm>
            <a:off x="2942992" y="3145047"/>
            <a:ext cx="2818800" cy="2818800"/>
          </a:xfrm>
          <a:prstGeom prst="ellipse">
            <a:avLst/>
          </a:prstGeom>
          <a:solidFill>
            <a:srgbClr val="815576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  <p:sp>
        <p:nvSpPr>
          <p:cNvPr id="36" name="Content Placeholder 5"/>
          <p:cNvSpPr>
            <a:spLocks noGrp="1" noChangeAspect="1"/>
          </p:cNvSpPr>
          <p:nvPr>
            <p:ph sz="quarter" idx="25" hasCustomPrompt="1"/>
          </p:nvPr>
        </p:nvSpPr>
        <p:spPr>
          <a:xfrm>
            <a:off x="1687423" y="1053737"/>
            <a:ext cx="2818800" cy="2818800"/>
          </a:xfrm>
          <a:prstGeom prst="ellipse">
            <a:avLst/>
          </a:prstGeom>
          <a:solidFill>
            <a:srgbClr val="397099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</p:spTree>
    <p:extLst>
      <p:ext uri="{BB962C8B-B14F-4D97-AF65-F5344CB8AC3E}">
        <p14:creationId xmlns:p14="http://schemas.microsoft.com/office/powerpoint/2010/main" val="31423354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64007" y="1356824"/>
            <a:ext cx="7456940" cy="1260002"/>
          </a:xfrm>
          <a:solidFill>
            <a:srgbClr val="F7A431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2"/>
          </p:nvPr>
        </p:nvSpPr>
        <p:spPr>
          <a:xfrm>
            <a:off x="2964007" y="2800302"/>
            <a:ext cx="7456940" cy="1260002"/>
          </a:xfrm>
          <a:solidFill>
            <a:srgbClr val="815576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3"/>
          </p:nvPr>
        </p:nvSpPr>
        <p:spPr>
          <a:xfrm>
            <a:off x="2964007" y="4241173"/>
            <a:ext cx="7456940" cy="1260002"/>
          </a:xfrm>
          <a:solidFill>
            <a:srgbClr val="397099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70063" y="1357313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770063" y="2801417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1770063" y="4240547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033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9738" y="297709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271488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15938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1A496A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1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6016583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2971A7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8793765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94C3E5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281741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5938" y="549275"/>
            <a:ext cx="5597525" cy="575945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IE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9" hasCustomPrompt="1"/>
          </p:nvPr>
        </p:nvSpPr>
        <p:spPr>
          <a:xfrm>
            <a:off x="6731646" y="1836052"/>
            <a:ext cx="4693592" cy="1181621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20" hasCustomPrompt="1"/>
          </p:nvPr>
        </p:nvSpPr>
        <p:spPr>
          <a:xfrm>
            <a:off x="6723178" y="3770467"/>
            <a:ext cx="4702060" cy="1181621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2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argum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724851" y="710673"/>
            <a:ext cx="6147812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3724851" y="2332143"/>
            <a:ext cx="6156280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3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3733317" y="3761205"/>
            <a:ext cx="6147813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4" name="Content Placeholder 5"/>
          <p:cNvSpPr>
            <a:spLocks noGrp="1"/>
          </p:cNvSpPr>
          <p:nvPr>
            <p:ph sz="quarter" idx="19" hasCustomPrompt="1"/>
          </p:nvPr>
        </p:nvSpPr>
        <p:spPr>
          <a:xfrm>
            <a:off x="3733318" y="5465489"/>
            <a:ext cx="6147812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2562225" y="711200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2562225" y="2328441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2562225" y="3761205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2562225" y="5465676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1665187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720" y="549276"/>
            <a:ext cx="10693400" cy="962025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Bent Arrow 3"/>
          <p:cNvSpPr/>
          <p:nvPr userDrawn="1"/>
        </p:nvSpPr>
        <p:spPr>
          <a:xfrm flipV="1">
            <a:off x="6281510" y="1522910"/>
            <a:ext cx="1127539" cy="3373940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 userDrawn="1"/>
        </p:nvSpPr>
        <p:spPr>
          <a:xfrm flipV="1">
            <a:off x="6052803" y="1522910"/>
            <a:ext cx="1127539" cy="4606427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 userDrawn="1"/>
        </p:nvSpPr>
        <p:spPr>
          <a:xfrm flipH="1" flipV="1">
            <a:off x="4905553" y="1522910"/>
            <a:ext cx="1127539" cy="4606427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 userDrawn="1"/>
        </p:nvSpPr>
        <p:spPr>
          <a:xfrm flipH="1" flipV="1">
            <a:off x="4675107" y="1522909"/>
            <a:ext cx="1127539" cy="3373941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91175" y="0"/>
            <a:ext cx="235126" cy="549276"/>
          </a:xfrm>
          <a:prstGeom prst="rect">
            <a:avLst/>
          </a:prstGeom>
          <a:solidFill>
            <a:srgbClr val="BF5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821620" y="0"/>
            <a:ext cx="235126" cy="549276"/>
          </a:xfrm>
          <a:prstGeom prst="rect">
            <a:avLst/>
          </a:prstGeom>
          <a:solidFill>
            <a:srgbClr val="D68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46384" y="0"/>
            <a:ext cx="235126" cy="549276"/>
          </a:xfrm>
          <a:prstGeom prst="rect">
            <a:avLst/>
          </a:prstGeom>
          <a:solidFill>
            <a:srgbClr val="F7A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275967" y="0"/>
            <a:ext cx="235126" cy="549276"/>
          </a:xfrm>
          <a:prstGeom prst="rect">
            <a:avLst/>
          </a:prstGeom>
          <a:solidFill>
            <a:srgbClr val="FAC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7486650" y="4515850"/>
            <a:ext cx="2609850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7239000" y="5738812"/>
            <a:ext cx="2609850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3004802" y="4515850"/>
            <a:ext cx="1555082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3291813" y="5720762"/>
            <a:ext cx="1555082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448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5845" y="294527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520257" y="2436813"/>
            <a:ext cx="3158762" cy="2847975"/>
          </a:xfrm>
          <a:solidFill>
            <a:srgbClr val="BF560F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>
                <a:solidFill>
                  <a:schemeClr val="bg1"/>
                </a:solidFill>
              </a:defRPr>
            </a:lvl3pPr>
          </a:lstStyle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485743" y="2436813"/>
            <a:ext cx="3158762" cy="2847975"/>
          </a:xfrm>
          <a:solidFill>
            <a:srgbClr val="D68008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>
                <a:solidFill>
                  <a:schemeClr val="bg1"/>
                </a:solidFill>
              </a:defRPr>
            </a:lvl3pPr>
          </a:lstStyle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8484265" y="2436813"/>
            <a:ext cx="3158762" cy="2847975"/>
          </a:xfrm>
          <a:solidFill>
            <a:srgbClr val="F7A431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/>
            </a:lvl3pPr>
          </a:lstStyle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22359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792139" y="1591733"/>
            <a:ext cx="8627768" cy="35780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5938" y="6303962"/>
            <a:ext cx="2607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3270011" y="1974076"/>
            <a:ext cx="831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6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411110" y="2458894"/>
            <a:ext cx="5688013" cy="1946275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 Insert quote here</a:t>
            </a:r>
          </a:p>
          <a:p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r>
              <a:rPr lang="en-IE" sz="2600" i="1" dirty="0"/>
              <a:t> </a:t>
            </a: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endParaRPr lang="en-IE" sz="2600" i="1" dirty="0"/>
          </a:p>
          <a:p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r>
              <a:rPr lang="en-IE" sz="2600" i="1" dirty="0"/>
              <a:t> </a:t>
            </a: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endParaRPr lang="en-IE" sz="26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15938" y="5526757"/>
            <a:ext cx="2754073" cy="781967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Name of the person cited</a:t>
            </a:r>
          </a:p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His title</a:t>
            </a:r>
          </a:p>
        </p:txBody>
      </p:sp>
    </p:spTree>
    <p:extLst>
      <p:ext uri="{BB962C8B-B14F-4D97-AF65-F5344CB8AC3E}">
        <p14:creationId xmlns:p14="http://schemas.microsoft.com/office/powerpoint/2010/main" val="2599307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arguments and main arg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15938" y="549275"/>
            <a:ext cx="7020982" cy="5759450"/>
          </a:xfrm>
          <a:prstGeom prst="rect">
            <a:avLst/>
          </a:prstGeom>
          <a:solidFill>
            <a:srgbClr val="034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9087" y="303571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054799" y="5559976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65143" y="183380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58406" y="429947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77515" y="1464901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960540" y="5197957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959969" y="3925934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970140" y="2666749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7762875" y="563073"/>
            <a:ext cx="3913188" cy="5759450"/>
          </a:xfrm>
        </p:spPr>
        <p:txBody>
          <a:bodyPr anchor="ctr" anchorCtr="0">
            <a:normAutofit/>
          </a:bodyPr>
          <a:lstStyle>
            <a:lvl1pPr>
              <a:defRPr sz="4000" b="1">
                <a:latin typeface="Century Gothic" panose="020B0502020202020204" pitchFamily="34" charset="0"/>
              </a:defRPr>
            </a:lvl1pPr>
          </a:lstStyle>
          <a:p>
            <a:r>
              <a:rPr lang="en-IE" dirty="0"/>
              <a:t>INSERT MAIN ARGUMENT HERE</a:t>
            </a:r>
          </a:p>
        </p:txBody>
      </p:sp>
    </p:spTree>
    <p:extLst>
      <p:ext uri="{BB962C8B-B14F-4D97-AF65-F5344CB8AC3E}">
        <p14:creationId xmlns:p14="http://schemas.microsoft.com/office/powerpoint/2010/main" val="278868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oint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3" name="Content Placeholder 24"/>
          <p:cNvSpPr>
            <a:spLocks noGrp="1"/>
          </p:cNvSpPr>
          <p:nvPr>
            <p:ph sz="quarter" idx="23" hasCustomPrompt="1"/>
          </p:nvPr>
        </p:nvSpPr>
        <p:spPr>
          <a:xfrm>
            <a:off x="4369594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4" name="Content Placeholder 24"/>
          <p:cNvSpPr>
            <a:spLocks noGrp="1"/>
          </p:cNvSpPr>
          <p:nvPr>
            <p:ph sz="quarter" idx="24" hasCustomPrompt="1"/>
          </p:nvPr>
        </p:nvSpPr>
        <p:spPr>
          <a:xfrm>
            <a:off x="538162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5" name="Content Placeholder 24"/>
          <p:cNvSpPr>
            <a:spLocks noGrp="1"/>
          </p:cNvSpPr>
          <p:nvPr>
            <p:ph sz="quarter" idx="25" hasCustomPrompt="1"/>
          </p:nvPr>
        </p:nvSpPr>
        <p:spPr>
          <a:xfrm>
            <a:off x="8201026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6" name="Content Placeholder 24"/>
          <p:cNvSpPr>
            <a:spLocks noGrp="1"/>
          </p:cNvSpPr>
          <p:nvPr>
            <p:ph sz="quarter" idx="26" hasCustomPrompt="1"/>
          </p:nvPr>
        </p:nvSpPr>
        <p:spPr>
          <a:xfrm>
            <a:off x="4369594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7" name="Content Placeholder 24"/>
          <p:cNvSpPr>
            <a:spLocks noGrp="1"/>
          </p:cNvSpPr>
          <p:nvPr>
            <p:ph sz="quarter" idx="27" hasCustomPrompt="1"/>
          </p:nvPr>
        </p:nvSpPr>
        <p:spPr>
          <a:xfrm>
            <a:off x="538162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8" name="Content Placeholder 24"/>
          <p:cNvSpPr>
            <a:spLocks noGrp="1"/>
          </p:cNvSpPr>
          <p:nvPr>
            <p:ph sz="quarter" idx="28" hasCustomPrompt="1"/>
          </p:nvPr>
        </p:nvSpPr>
        <p:spPr>
          <a:xfrm>
            <a:off x="8201026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56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25237" y="6189133"/>
            <a:ext cx="480817" cy="307245"/>
          </a:xfrm>
        </p:spPr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4" name="Rectangle 13" title="WHAT WE ARE"/>
          <p:cNvSpPr/>
          <p:nvPr userDrawn="1"/>
        </p:nvSpPr>
        <p:spPr>
          <a:xfrm>
            <a:off x="515938" y="1438275"/>
            <a:ext cx="11160125" cy="4066651"/>
          </a:xfrm>
          <a:prstGeom prst="rect">
            <a:avLst/>
          </a:prstGeom>
          <a:solidFill>
            <a:srgbClr val="034F84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786467" y="4960363"/>
            <a:ext cx="862315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1655723" y="2096730"/>
            <a:ext cx="8753895" cy="739608"/>
          </a:xfr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sz="6000" dirty="0"/>
              <a:t>CHAPTER’S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672168" y="3022049"/>
            <a:ext cx="8737450" cy="193536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SUBTITLE OF THE CHAPTER</a:t>
            </a:r>
          </a:p>
        </p:txBody>
      </p:sp>
    </p:spTree>
    <p:extLst>
      <p:ext uri="{BB962C8B-B14F-4D97-AF65-F5344CB8AC3E}">
        <p14:creationId xmlns:p14="http://schemas.microsoft.com/office/powerpoint/2010/main" val="13293221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386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3584561"/>
            <a:ext cx="2231411" cy="4052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231412" y="3584561"/>
            <a:ext cx="1836039" cy="405238"/>
          </a:xfrm>
          <a:prstGeom prst="rect">
            <a:avLst/>
          </a:prstGeom>
          <a:solidFill>
            <a:srgbClr val="C05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065620" y="3584561"/>
            <a:ext cx="1872358" cy="405238"/>
          </a:xfrm>
          <a:prstGeom prst="rect">
            <a:avLst/>
          </a:prstGeom>
          <a:solidFill>
            <a:srgbClr val="D46D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937979" y="3584561"/>
            <a:ext cx="1836039" cy="405238"/>
          </a:xfrm>
          <a:prstGeom prst="rect">
            <a:avLst/>
          </a:prstGeom>
          <a:solidFill>
            <a:srgbClr val="E77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772186" y="3584561"/>
            <a:ext cx="1872358" cy="405238"/>
          </a:xfrm>
          <a:prstGeom prst="rect">
            <a:avLst/>
          </a:prstGeom>
          <a:solidFill>
            <a:srgbClr val="F18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Pentagon 8"/>
          <p:cNvSpPr/>
          <p:nvPr userDrawn="1"/>
        </p:nvSpPr>
        <p:spPr>
          <a:xfrm>
            <a:off x="9644544" y="3584561"/>
            <a:ext cx="2019096" cy="405238"/>
          </a:xfrm>
          <a:prstGeom prst="homePlate">
            <a:avLst/>
          </a:prstGeom>
          <a:solidFill>
            <a:srgbClr val="F7A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15938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2348919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216510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6057931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7928457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9644544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4038851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Chord 3"/>
          <p:cNvSpPr/>
          <p:nvPr userDrawn="1"/>
        </p:nvSpPr>
        <p:spPr>
          <a:xfrm rot="16200000">
            <a:off x="3933603" y="1431826"/>
            <a:ext cx="4324796" cy="4203702"/>
          </a:xfrm>
          <a:prstGeom prst="chord">
            <a:avLst>
              <a:gd name="adj1" fmla="val 5404928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" name="Chevron 5"/>
          <p:cNvSpPr/>
          <p:nvPr userDrawn="1"/>
        </p:nvSpPr>
        <p:spPr>
          <a:xfrm rot="5400000" flipV="1">
            <a:off x="8064502" y="3620801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 flipH="1">
            <a:off x="5981699" y="5513426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Chord 8"/>
          <p:cNvSpPr/>
          <p:nvPr userDrawn="1"/>
        </p:nvSpPr>
        <p:spPr>
          <a:xfrm rot="5400000" flipV="1">
            <a:off x="3933602" y="1324493"/>
            <a:ext cx="4324796" cy="4203702"/>
          </a:xfrm>
          <a:prstGeom prst="chord">
            <a:avLst>
              <a:gd name="adj1" fmla="val 5404928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Chevron 4"/>
          <p:cNvSpPr/>
          <p:nvPr userDrawn="1"/>
        </p:nvSpPr>
        <p:spPr>
          <a:xfrm rot="16200000">
            <a:off x="3898898" y="2992310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 userDrawn="1"/>
        </p:nvSpPr>
        <p:spPr>
          <a:xfrm>
            <a:off x="5981699" y="1096701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4886325" y="1790700"/>
            <a:ext cx="2486025" cy="1419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4886325" y="3765498"/>
            <a:ext cx="2486025" cy="1419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090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ou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3721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25981" y="664973"/>
            <a:ext cx="4812769" cy="14785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IE" sz="6000" b="1" dirty="0"/>
              <a:t>THANK YOU</a:t>
            </a:r>
            <a:r>
              <a:rPr lang="en-IE" sz="2800" b="1" dirty="0"/>
              <a:t/>
            </a:r>
            <a:br>
              <a:rPr lang="en-IE" sz="2800" b="1" dirty="0"/>
            </a:br>
            <a:r>
              <a:rPr lang="en-IE" sz="3200" b="1" dirty="0"/>
              <a:t>FOR YOUR ATTENTION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2152650"/>
            <a:ext cx="12192000" cy="415607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515938" y="4853425"/>
            <a:ext cx="806806" cy="806806"/>
            <a:chOff x="515938" y="4680169"/>
            <a:chExt cx="806806" cy="806806"/>
          </a:xfrm>
        </p:grpSpPr>
        <p:sp>
          <p:nvSpPr>
            <p:cNvPr id="12" name="Oval 11"/>
            <p:cNvSpPr/>
            <p:nvPr/>
          </p:nvSpPr>
          <p:spPr>
            <a:xfrm>
              <a:off x="515938" y="4680169"/>
              <a:ext cx="806806" cy="806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982" y="4757489"/>
              <a:ext cx="589534" cy="649247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6096000" y="4847193"/>
            <a:ext cx="809646" cy="809646"/>
            <a:chOff x="6096000" y="4586862"/>
            <a:chExt cx="809646" cy="809646"/>
          </a:xfrm>
        </p:grpSpPr>
        <p:sp>
          <p:nvSpPr>
            <p:cNvPr id="15" name="Oval 14"/>
            <p:cNvSpPr/>
            <p:nvPr/>
          </p:nvSpPr>
          <p:spPr>
            <a:xfrm>
              <a:off x="6096000" y="4586862"/>
              <a:ext cx="809646" cy="809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14233" y="4697483"/>
              <a:ext cx="367500" cy="588402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6093160" y="2783341"/>
            <a:ext cx="809646" cy="809646"/>
            <a:chOff x="6093160" y="3148587"/>
            <a:chExt cx="809646" cy="809646"/>
          </a:xfrm>
        </p:grpSpPr>
        <p:sp>
          <p:nvSpPr>
            <p:cNvPr id="18" name="Oval 17"/>
            <p:cNvSpPr/>
            <p:nvPr/>
          </p:nvSpPr>
          <p:spPr>
            <a:xfrm>
              <a:off x="6093160" y="3148587"/>
              <a:ext cx="809646" cy="809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5204" y="3343173"/>
              <a:ext cx="625956" cy="418686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515938" y="2783341"/>
            <a:ext cx="806806" cy="806806"/>
            <a:chOff x="515938" y="3148587"/>
            <a:chExt cx="806806" cy="806806"/>
          </a:xfrm>
        </p:grpSpPr>
        <p:sp>
          <p:nvSpPr>
            <p:cNvPr id="21" name="Oval 20"/>
            <p:cNvSpPr/>
            <p:nvPr/>
          </p:nvSpPr>
          <p:spPr>
            <a:xfrm>
              <a:off x="515938" y="3148587"/>
              <a:ext cx="806806" cy="806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393" y="3384057"/>
              <a:ext cx="632684" cy="377802"/>
            </a:xfrm>
            <a:prstGeom prst="rect">
              <a:avLst/>
            </a:prstGeom>
          </p:spPr>
        </p:pic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91" y="486411"/>
            <a:ext cx="2395136" cy="2363254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400175" y="2978150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4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1400175" y="5042465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5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999864" y="5042465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6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6999864" y="2998162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106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 logo and page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14337" y="456139"/>
            <a:ext cx="11160125" cy="708025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550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12186148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6" name="Title 36"/>
          <p:cNvSpPr>
            <a:spLocks noGrp="1"/>
          </p:cNvSpPr>
          <p:nvPr>
            <p:ph type="title" hasCustomPrompt="1"/>
          </p:nvPr>
        </p:nvSpPr>
        <p:spPr>
          <a:xfrm>
            <a:off x="406320" y="297663"/>
            <a:ext cx="10874986" cy="94628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INSERT TITLE HERE FOR KEY SLIDE</a:t>
            </a:r>
            <a:endParaRPr lang="en-IE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985873" y="2695575"/>
            <a:ext cx="5439365" cy="343376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</a:lstStyle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7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953278" y="549276"/>
            <a:ext cx="4285444" cy="1772920"/>
          </a:xfrm>
          <a:prstGeom prst="trapezoid">
            <a:avLst>
              <a:gd name="adj" fmla="val 24983"/>
            </a:avLst>
          </a:prstGeom>
          <a:solidFill>
            <a:srgbClr val="397099"/>
          </a:solidFill>
        </p:spPr>
        <p:txBody>
          <a:bodyPr lIns="432000" tIns="144000" rIns="432000" bIns="14400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3390900" y="2528888"/>
            <a:ext cx="5372100" cy="1728787"/>
          </a:xfrm>
          <a:prstGeom prst="trapezoid">
            <a:avLst>
              <a:gd name="adj" fmla="val 26525"/>
            </a:avLst>
          </a:prstGeom>
          <a:solidFill>
            <a:srgbClr val="815576"/>
          </a:solidFill>
        </p:spPr>
        <p:txBody>
          <a:bodyPr lIns="432000" tIns="144000" rIns="432000" bIns="14400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5"/>
          <p:cNvSpPr>
            <a:spLocks noGrp="1"/>
          </p:cNvSpPr>
          <p:nvPr>
            <p:ph sz="quarter" idx="26" hasCustomPrompt="1"/>
          </p:nvPr>
        </p:nvSpPr>
        <p:spPr>
          <a:xfrm>
            <a:off x="2846867" y="4508500"/>
            <a:ext cx="6524625" cy="1800225"/>
          </a:xfrm>
          <a:prstGeom prst="trapezoid">
            <a:avLst>
              <a:gd name="adj" fmla="val 25409"/>
            </a:avLst>
          </a:prstGeom>
          <a:solidFill>
            <a:srgbClr val="F08339"/>
          </a:solidFill>
        </p:spPr>
        <p:txBody>
          <a:bodyPr wrap="square" lIns="432000" tIns="144000" rIns="432000" bIns="21600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5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rgu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320" y="291352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INSERT TITLE HERE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22" hasCustomPrompt="1"/>
          </p:nvPr>
        </p:nvSpPr>
        <p:spPr>
          <a:xfrm>
            <a:off x="1504950" y="1497880"/>
            <a:ext cx="10171112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3113909" y="4157591"/>
            <a:ext cx="8562153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2289921" y="2813213"/>
            <a:ext cx="9386141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936824" y="5501969"/>
            <a:ext cx="7739240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31" hasCustomPrompt="1"/>
          </p:nvPr>
        </p:nvSpPr>
        <p:spPr>
          <a:xfrm>
            <a:off x="1252538" y="2718283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2183224" y="4062661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2914538" y="5422523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30" hasCustomPrompt="1"/>
          </p:nvPr>
        </p:nvSpPr>
        <p:spPr>
          <a:xfrm>
            <a:off x="465138" y="1373905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4427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370" y="287518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28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15936" y="1727983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2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843081" y="1722442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2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515936" y="2802515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3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843081" y="2796974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4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515936" y="3888130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4843081" y="3882589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515936" y="4973744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7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4843081" y="4968203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42906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e 5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5276850" y="1314451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6467475" y="4610101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7124700" y="2714626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105275" y="4610102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3467100" y="2714626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63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ess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 hasCustomPrompt="1"/>
          </p:nvPr>
        </p:nvSpPr>
        <p:spPr>
          <a:xfrm>
            <a:off x="5476873" y="1089654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7" hasCustomPrompt="1"/>
          </p:nvPr>
        </p:nvSpPr>
        <p:spPr>
          <a:xfrm>
            <a:off x="5476872" y="2916714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21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5476871" y="4672338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3298825" y="1089025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  <p:sp>
        <p:nvSpPr>
          <p:cNvPr id="18" name="Content Placeholder 8"/>
          <p:cNvSpPr>
            <a:spLocks noGrp="1"/>
          </p:cNvSpPr>
          <p:nvPr>
            <p:ph sz="quarter" idx="20" hasCustomPrompt="1"/>
          </p:nvPr>
        </p:nvSpPr>
        <p:spPr>
          <a:xfrm>
            <a:off x="3298825" y="2918142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  <p:sp>
        <p:nvSpPr>
          <p:cNvPr id="22" name="Content Placeholder 8"/>
          <p:cNvSpPr>
            <a:spLocks noGrp="1"/>
          </p:cNvSpPr>
          <p:nvPr>
            <p:ph sz="quarter" idx="21" hasCustomPrompt="1"/>
          </p:nvPr>
        </p:nvSpPr>
        <p:spPr>
          <a:xfrm>
            <a:off x="3298825" y="4672338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0171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18" userDrawn="1">
          <p15:clr>
            <a:srgbClr val="FBAE40"/>
          </p15:clr>
        </p15:guide>
        <p15:guide id="2" orient="horz" pos="13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3254" y="283937"/>
            <a:ext cx="10693400" cy="962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253" y="1998481"/>
            <a:ext cx="11252809" cy="431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76063" y="6322523"/>
            <a:ext cx="445028" cy="3227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835" y="6386963"/>
            <a:ext cx="778960" cy="21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0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72" r:id="rId3"/>
    <p:sldLayoutId id="2147483661" r:id="rId4"/>
    <p:sldLayoutId id="2147483670" r:id="rId5"/>
    <p:sldLayoutId id="2147483674" r:id="rId6"/>
    <p:sldLayoutId id="2147483677" r:id="rId7"/>
    <p:sldLayoutId id="2147483671" r:id="rId8"/>
    <p:sldLayoutId id="2147483651" r:id="rId9"/>
    <p:sldLayoutId id="2147483668" r:id="rId10"/>
    <p:sldLayoutId id="2147483678" r:id="rId11"/>
    <p:sldLayoutId id="2147483679" r:id="rId12"/>
    <p:sldLayoutId id="2147483654" r:id="rId13"/>
    <p:sldLayoutId id="2147483663" r:id="rId14"/>
    <p:sldLayoutId id="2147483675" r:id="rId15"/>
    <p:sldLayoutId id="2147483676" r:id="rId16"/>
    <p:sldLayoutId id="2147483657" r:id="rId17"/>
    <p:sldLayoutId id="2147483660" r:id="rId18"/>
    <p:sldLayoutId id="2147483680" r:id="rId19"/>
    <p:sldLayoutId id="2147483681" r:id="rId20"/>
    <p:sldLayoutId id="2147483682" r:id="rId21"/>
    <p:sldLayoutId id="2147483673" r:id="rId22"/>
    <p:sldLayoutId id="2147483665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6" userDrawn="1">
          <p15:clr>
            <a:srgbClr val="F26B43"/>
          </p15:clr>
        </p15:guide>
        <p15:guide id="2" pos="7355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E6D71C-ACD7-49D2-9689-F9C4024FAC38}" type="slidenum">
              <a:rPr kumimoji="0" lang="en-IE" sz="1100" b="1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E" sz="1100" b="1" i="0" u="none" strike="noStrike" kern="1200" cap="none" spc="0" normalizeH="0" baseline="0" noProof="0" dirty="0">
              <a:ln>
                <a:noFill/>
              </a:ln>
              <a:solidFill>
                <a:srgbClr val="3F3F3F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FAT </a:t>
            </a:r>
            <a:r>
              <a:rPr lang="en-GB" dirty="0" err="1" smtClean="0"/>
              <a:t>aFRR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650836" y="3778245"/>
            <a:ext cx="7838723" cy="946155"/>
          </a:xfrm>
        </p:spPr>
        <p:txBody>
          <a:bodyPr>
            <a:normAutofit/>
          </a:bodyPr>
          <a:lstStyle/>
          <a:p>
            <a:r>
              <a:rPr lang="en-GB" dirty="0" smtClean="0"/>
              <a:t>Summary memo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93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2</a:t>
            </a:fld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C18FF-00E3-486A-80C7-78C060147143}"/>
              </a:ext>
            </a:extLst>
          </p:cNvPr>
          <p:cNvSpPr txBox="1"/>
          <p:nvPr/>
        </p:nvSpPr>
        <p:spPr>
          <a:xfrm>
            <a:off x="624473" y="1453318"/>
            <a:ext cx="1129130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Currently,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values from 2 to 15 min in Europe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3F3F3F"/>
                </a:solidFill>
              </a:rPr>
              <a:t>Direct impact on the FRCE quality, with direct links to the frequency quality for small synchronous area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</a:rPr>
              <a:t>Direct impact on the volume offered </a:t>
            </a:r>
            <a:r>
              <a:rPr lang="en-GB" dirty="0">
                <a:solidFill>
                  <a:srgbClr val="3F3F3F"/>
                </a:solidFill>
              </a:rPr>
              <a:t>from thermal units </a:t>
            </a:r>
            <a:r>
              <a:rPr lang="en-GB" dirty="0" smtClean="0">
                <a:solidFill>
                  <a:srgbClr val="3F3F3F"/>
                </a:solidFill>
                <a:latin typeface="Arial"/>
              </a:rPr>
              <a:t>by BSPs, hence on competition and procurement costs</a:t>
            </a:r>
          </a:p>
          <a:p>
            <a:pPr marL="28575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rgbClr val="3F3F3F"/>
              </a:solidFill>
              <a:latin typeface="Arial"/>
            </a:endParaRPr>
          </a:p>
          <a:p>
            <a:pPr marL="28575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</a:rPr>
              <a:t>Potential candidates: 5 min and 7.5 min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kumimoji="0" lang="en-GB" b="0" i="0" u="none" strike="noStrike" kern="1200" cap="none" spc="0" normalizeH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1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3</a:t>
            </a:fld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Technical assessment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C18FF-00E3-486A-80C7-78C060147143}"/>
              </a:ext>
            </a:extLst>
          </p:cNvPr>
          <p:cNvSpPr txBox="1"/>
          <p:nvPr/>
        </p:nvSpPr>
        <p:spPr>
          <a:xfrm>
            <a:off x="624473" y="1453318"/>
            <a:ext cx="6990765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Technical simulations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run on a limited number of countries 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Austria</a:t>
            </a:r>
            <a:r>
              <a:rPr lang="en-GB" dirty="0"/>
              <a:t>, Belgium, France, Germany and the </a:t>
            </a:r>
            <a:r>
              <a:rPr lang="en-GB" dirty="0" smtClean="0"/>
              <a:t>Netherlands </a:t>
            </a:r>
            <a:r>
              <a:rPr lang="en-GB" dirty="0" smtClean="0">
                <a:sym typeface="Wingdings" panose="05000000000000000000" pitchFamily="2" charset="2"/>
              </a:rPr>
              <a:t> proxy for the other countries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ym typeface="Wingdings" panose="05000000000000000000" pitchFamily="2" charset="2"/>
              </a:rPr>
              <a:t>Different assumptions for FAT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ym typeface="Wingdings" panose="05000000000000000000" pitchFamily="2" charset="2"/>
              </a:rPr>
              <a:t>Analysis of the impact of the individual FRCE quality target for each LFC block, and on the impact of the overall FRCE quality of the region, considered as a proxy for the frequency quality at synchronous area level</a:t>
            </a:r>
          </a:p>
          <a:p>
            <a:pPr lvl="1">
              <a:spcAft>
                <a:spcPts val="600"/>
              </a:spcAft>
              <a:buClr>
                <a:srgbClr val="23618E"/>
              </a:buClr>
              <a:defRPr/>
            </a:pPr>
            <a:r>
              <a:rPr lang="en-GB" dirty="0">
                <a:sym typeface="Wingdings" panose="05000000000000000000" pitchFamily="2" charset="2"/>
              </a:rPr>
              <a:t>	</a:t>
            </a:r>
            <a:endParaRPr lang="en-GB" dirty="0" smtClean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  <a:buClr>
                <a:srgbClr val="23618E"/>
              </a:buClr>
              <a:defRPr/>
            </a:pPr>
            <a:r>
              <a:rPr lang="en-GB" dirty="0">
                <a:sym typeface="Wingdings" panose="05000000000000000000" pitchFamily="2" charset="2"/>
              </a:rPr>
              <a:t>	</a:t>
            </a:r>
            <a:r>
              <a:rPr lang="en-GB" dirty="0" smtClean="0">
                <a:sym typeface="Wingdings" panose="05000000000000000000" pitchFamily="2" charset="2"/>
              </a:rPr>
              <a:t> </a:t>
            </a:r>
            <a:r>
              <a:rPr lang="en-GB" b="1" dirty="0" smtClean="0">
                <a:sym typeface="Wingdings" panose="05000000000000000000" pitchFamily="2" charset="2"/>
              </a:rPr>
              <a:t>Risk of not being compliant with frequency quality 	indicators for Continental Europe</a:t>
            </a:r>
          </a:p>
          <a:p>
            <a:pPr lvl="1">
              <a:spcAft>
                <a:spcPts val="600"/>
              </a:spcAft>
              <a:buClr>
                <a:srgbClr val="23618E"/>
              </a:buClr>
              <a:defRPr/>
            </a:pPr>
            <a:r>
              <a:rPr lang="en-GB" dirty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	</a:t>
            </a: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 Many assumptions of course: how will the market 	develop? What will be the pattern of imbalances in the 	future?</a:t>
            </a:r>
          </a:p>
          <a:p>
            <a:pPr lvl="1">
              <a:spcAft>
                <a:spcPts val="600"/>
              </a:spcAft>
              <a:buClr>
                <a:srgbClr val="23618E"/>
              </a:buClr>
              <a:defRPr/>
            </a:pPr>
            <a:r>
              <a:rPr lang="en-GB" dirty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 	</a:t>
            </a: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 But we are </a:t>
            </a:r>
            <a:r>
              <a:rPr lang="en-GB" b="1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heading to a more volatile </a:t>
            </a:r>
            <a:r>
              <a:rPr lang="en-GB" b="1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world 	</a:t>
            </a:r>
            <a:r>
              <a:rPr lang="en-GB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compare to </a:t>
            </a: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what we know nowadays</a:t>
            </a:r>
          </a:p>
          <a:p>
            <a:pPr lvl="1">
              <a:spcAft>
                <a:spcPts val="600"/>
              </a:spcAft>
              <a:buClr>
                <a:srgbClr val="23618E"/>
              </a:buClr>
              <a:defRPr/>
            </a:pPr>
            <a:r>
              <a:rPr lang="en-GB" dirty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	</a:t>
            </a:r>
            <a:endParaRPr lang="en-GB" dirty="0" smtClean="0">
              <a:solidFill>
                <a:srgbClr val="3F3F3F"/>
              </a:solidFill>
              <a:latin typeface="Arial"/>
            </a:endParaRP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kumimoji="0" lang="en-GB" b="0" i="0" u="none" strike="noStrike" kern="1200" cap="none" spc="0" normalizeH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Grafik 11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903" y="1919751"/>
            <a:ext cx="2417445" cy="301688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025764" y="4936636"/>
            <a:ext cx="38957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540385" algn="ctr">
              <a:spcBef>
                <a:spcPts val="0"/>
              </a:spcBef>
              <a:spcAft>
                <a:spcPts val="1200"/>
              </a:spcAft>
            </a:pPr>
            <a:r>
              <a:rPr lang="en-GB" sz="1100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6: Simulated yearly minutes outside the standard frequency range of Continental Europe</a:t>
            </a:r>
            <a:endParaRPr lang="nl-BE" sz="900" b="1" cap="small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4</a:t>
            </a:fld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Economical assessment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C18FF-00E3-486A-80C7-78C060147143}"/>
              </a:ext>
            </a:extLst>
          </p:cNvPr>
          <p:cNvSpPr txBox="1"/>
          <p:nvPr/>
        </p:nvSpPr>
        <p:spPr>
          <a:xfrm>
            <a:off x="624473" y="1453318"/>
            <a:ext cx="1117278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Effect on the procurement costs for balancing capacity have been analysed for France and Belgium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France: expected increase of procurement costs of 26 MEUR/year (+54%)</a:t>
            </a:r>
          </a:p>
          <a:p>
            <a:pPr marL="1200150" lvl="2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Mostly driven by impact on opportunity costs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Belgium: expected increase of procurement of 8 to 20 MEUR/year, depending on assumptions on Clean Spark Spread</a:t>
            </a:r>
          </a:p>
          <a:p>
            <a:pPr marL="1200150" lvl="2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Mostly driven by must-run costs of out-of-money units</a:t>
            </a:r>
            <a:endParaRPr lang="en-GB" dirty="0" smtClean="0">
              <a:solidFill>
                <a:srgbClr val="3F3F3F"/>
              </a:solidFill>
              <a:latin typeface="Arial"/>
            </a:endParaRP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kumimoji="0" lang="en-GB" b="0" i="0" u="none" strike="noStrike" kern="1200" cap="none" spc="0" normalizeH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687465"/>
              </p:ext>
            </p:extLst>
          </p:nvPr>
        </p:nvGraphicFramePr>
        <p:xfrm>
          <a:off x="3245407" y="4129347"/>
          <a:ext cx="5400675" cy="1178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535">
                  <a:extLst>
                    <a:ext uri="{9D8B030D-6E8A-4147-A177-3AD203B41FA5}">
                      <a16:colId xmlns:a16="http://schemas.microsoft.com/office/drawing/2014/main" val="55779140"/>
                    </a:ext>
                  </a:extLst>
                </a:gridCol>
                <a:gridCol w="1229995">
                  <a:extLst>
                    <a:ext uri="{9D8B030D-6E8A-4147-A177-3AD203B41FA5}">
                      <a16:colId xmlns:a16="http://schemas.microsoft.com/office/drawing/2014/main" val="2704731620"/>
                    </a:ext>
                  </a:extLst>
                </a:gridCol>
                <a:gridCol w="2430145">
                  <a:extLst>
                    <a:ext uri="{9D8B030D-6E8A-4147-A177-3AD203B41FA5}">
                      <a16:colId xmlns:a16="http://schemas.microsoft.com/office/drawing/2014/main" val="2358416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Belgium (Elia)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France (RTE)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/>
                </a:tc>
                <a:extLst>
                  <a:ext uri="{0D108BD9-81ED-4DB2-BD59-A6C34878D82A}">
                    <a16:rowId xmlns:a16="http://schemas.microsoft.com/office/drawing/2014/main" val="305368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Current FAT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7,5 minutes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6,7 minutes (400 seconds)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 anchor="ctr"/>
                </a:tc>
                <a:extLst>
                  <a:ext uri="{0D108BD9-81ED-4DB2-BD59-A6C34878D82A}">
                    <a16:rowId xmlns:a16="http://schemas.microsoft.com/office/drawing/2014/main" val="1106160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Dimensioned </a:t>
                      </a:r>
                      <a:r>
                        <a:rPr lang="en-GB" sz="1100" dirty="0" err="1">
                          <a:effectLst/>
                        </a:rPr>
                        <a:t>aFRR</a:t>
                      </a:r>
                      <a:r>
                        <a:rPr lang="en-GB" sz="1100" dirty="0">
                          <a:effectLst/>
                        </a:rPr>
                        <a:t> volume</a:t>
                      </a:r>
                      <a:endParaRPr lang="nl-B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≈ 140 MW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[500 MW – 1200 MW] (dynamic band)</a:t>
                      </a:r>
                      <a:endParaRPr lang="nl-BE" sz="11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(≈ 660 MW on average)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 anchor="ctr"/>
                </a:tc>
                <a:extLst>
                  <a:ext uri="{0D108BD9-81ED-4DB2-BD59-A6C34878D82A}">
                    <a16:rowId xmlns:a16="http://schemas.microsoft.com/office/drawing/2014/main" val="3273913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Type of aFRR providers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Gas units (CCGT)</a:t>
                      </a:r>
                      <a:endParaRPr lang="nl-B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Nuclear, coal, gas, DSM, hydro</a:t>
                      </a:r>
                      <a:endParaRPr lang="nl-B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53975" marT="21590" marB="21590" anchor="ctr"/>
                </a:tc>
                <a:extLst>
                  <a:ext uri="{0D108BD9-81ED-4DB2-BD59-A6C34878D82A}">
                    <a16:rowId xmlns:a16="http://schemas.microsoft.com/office/drawing/2014/main" val="823151388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458" y="530790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B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1: French and Belgian </a:t>
            </a:r>
            <a:r>
              <a:rPr kumimoji="0" lang="en-GB" altLang="nl-B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aFRR</a:t>
            </a:r>
            <a:r>
              <a:rPr kumimoji="0" lang="en-GB" altLang="nl-B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markets</a:t>
            </a:r>
            <a:endParaRPr kumimoji="0" lang="en-GB" alt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646" y="6190935"/>
            <a:ext cx="11332564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Neither 5 min or 7.5 min is considered as a good sustainable solution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9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5</a:t>
            </a:fld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Alternative options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C18FF-00E3-486A-80C7-78C060147143}"/>
              </a:ext>
            </a:extLst>
          </p:cNvPr>
          <p:cNvSpPr txBox="1"/>
          <p:nvPr/>
        </p:nvSpPr>
        <p:spPr>
          <a:xfrm>
            <a:off x="579503" y="1453318"/>
            <a:ext cx="1109656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</a:rPr>
              <a:t>7 </a:t>
            </a:r>
            <a:r>
              <a:rPr lang="en-GB" b="1" dirty="0" err="1">
                <a:solidFill>
                  <a:srgbClr val="3F3F3F"/>
                </a:solidFill>
                <a:latin typeface="Arial"/>
              </a:rPr>
              <a:t>d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</a:rPr>
              <a:t>ifferents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</a:rPr>
              <a:t> options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were discussed, involving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</a:rPr>
              <a:t>Specific products next to 1 standard product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</a:rPr>
              <a:t>2 Standard</a:t>
            </a:r>
            <a:r>
              <a:rPr kumimoji="0" lang="en-GB" i="0" u="none" strike="noStrike" kern="1200" cap="none" spc="0" normalizeH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</a:rPr>
              <a:t> products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baseline="0" dirty="0" smtClean="0">
                <a:solidFill>
                  <a:srgbClr val="3F3F3F"/>
                </a:solidFill>
                <a:latin typeface="Arial"/>
              </a:rPr>
              <a:t>Ramping</a:t>
            </a:r>
            <a:r>
              <a:rPr lang="en-GB" dirty="0" smtClean="0">
                <a:solidFill>
                  <a:srgbClr val="3F3F3F"/>
                </a:solidFill>
                <a:latin typeface="Arial"/>
              </a:rPr>
              <a:t> constraints in the algorithm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lang="en-GB" dirty="0" smtClean="0">
              <a:solidFill>
                <a:srgbClr val="3F3F3F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Considering: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Procurement costs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Technical needs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Compliancy with EBGL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Market impact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Implementation impact and lead time for implementation</a:t>
            </a:r>
          </a:p>
          <a:p>
            <a:pPr marL="28575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b="1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None was seen as a good solution</a:t>
            </a: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, for different reasons, among which: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Split of the market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High implementation complexity for specific products, leading to the risk that it remains a long term solution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Not merit order activation</a:t>
            </a:r>
          </a:p>
          <a:p>
            <a:pPr lvl="1">
              <a:spcAft>
                <a:spcPts val="600"/>
              </a:spcAft>
              <a:buClr>
                <a:srgbClr val="23618E"/>
              </a:buClr>
              <a:defRPr/>
            </a:pPr>
            <a:r>
              <a:rPr lang="en-GB" dirty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	</a:t>
            </a:r>
            <a:endParaRPr lang="en-GB" dirty="0" smtClean="0">
              <a:solidFill>
                <a:srgbClr val="3F3F3F"/>
              </a:solidFill>
              <a:latin typeface="Arial"/>
            </a:endParaRP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kumimoji="0" lang="en-GB" b="0" i="0" u="none" strike="noStrike" kern="1200" cap="none" spc="0" normalizeH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6</a:t>
            </a:fld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Proposed approach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C18FF-00E3-486A-80C7-78C060147143}"/>
              </a:ext>
            </a:extLst>
          </p:cNvPr>
          <p:cNvSpPr txBox="1"/>
          <p:nvPr/>
        </p:nvSpPr>
        <p:spPr>
          <a:xfrm>
            <a:off x="624473" y="1453318"/>
            <a:ext cx="10949990" cy="820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b="1" dirty="0" err="1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aFRR</a:t>
            </a:r>
            <a:r>
              <a:rPr lang="en-GB" b="1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 FAT of 5 min is seen as a need for the system in the future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More volatility arising from renewables and HVDC interconnections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Fast products will help limiting other measures that may limit the welfare in other timeframes (ramping constraints for instance)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New entrants typically are able to offer fast flexibility without increased costs</a:t>
            </a:r>
          </a:p>
          <a:p>
            <a:pPr marL="28575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rgbClr val="3F3F3F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b="1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This 5-min would have a too big impact as of now, or as of go-live of the platform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Need for the market to develop, and to let new entrants participating, attracted by an integrated market, and a merit-order activations</a:t>
            </a:r>
          </a:p>
          <a:p>
            <a:pPr marL="28575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rgbClr val="3F3F3F"/>
              </a:solidFill>
              <a:latin typeface="Arial"/>
              <a:sym typeface="Wingdings" panose="05000000000000000000" pitchFamily="2" charset="2"/>
            </a:endParaRPr>
          </a:p>
          <a:p>
            <a:pPr marL="285750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b="1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Delay the harmonisation of the FAT during 4 years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Impact on the level-playing field (hence harmonisation), but limited when it comes to balancing energy (mainly for non-contracted bids)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No need to implement specific products has of go-live, which could have led to a situation where the specific products would have continued to be accepted</a:t>
            </a: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rgbClr val="3F3F3F"/>
              </a:solidFill>
              <a:latin typeface="Arial"/>
              <a:sym typeface="Wingdings" panose="05000000000000000000" pitchFamily="2" charset="2"/>
            </a:endParaRP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rgbClr val="3F3F3F"/>
              </a:solidFill>
              <a:latin typeface="Arial"/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  <a:buClr>
                <a:srgbClr val="23618E"/>
              </a:buClr>
              <a:defRPr/>
            </a:pPr>
            <a:r>
              <a:rPr lang="en-GB" dirty="0">
                <a:solidFill>
                  <a:srgbClr val="3F3F3F"/>
                </a:solidFill>
                <a:latin typeface="Arial"/>
                <a:sym typeface="Wingdings" panose="05000000000000000000" pitchFamily="2" charset="2"/>
              </a:rPr>
              <a:t>	</a:t>
            </a:r>
            <a:endParaRPr lang="en-GB" dirty="0" smtClean="0">
              <a:solidFill>
                <a:srgbClr val="3F3F3F"/>
              </a:solidFill>
              <a:latin typeface="Arial"/>
            </a:endParaRPr>
          </a:p>
          <a:p>
            <a:pPr marL="742950" lvl="1" indent="-285750">
              <a:spcAft>
                <a:spcPts val="600"/>
              </a:spcAft>
              <a:buClr>
                <a:srgbClr val="23618E"/>
              </a:buClr>
              <a:buFont typeface="Arial" panose="020B0604020202020204" pitchFamily="34" charset="0"/>
              <a:buChar char="•"/>
              <a:defRPr/>
            </a:pPr>
            <a:endParaRPr kumimoji="0" lang="en-GB" b="0" i="0" u="none" strike="noStrike" kern="1200" cap="none" spc="0" normalizeH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3618E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5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ntso-e theme 2.0">
      <a:dk1>
        <a:srgbClr val="3F3F3F"/>
      </a:dk1>
      <a:lt1>
        <a:srgbClr val="FFFFFF"/>
      </a:lt1>
      <a:dk2>
        <a:srgbClr val="3F3F3F"/>
      </a:dk2>
      <a:lt2>
        <a:srgbClr val="E7E6E6"/>
      </a:lt2>
      <a:accent1>
        <a:srgbClr val="23618E"/>
      </a:accent1>
      <a:accent2>
        <a:srgbClr val="A1C6D7"/>
      </a:accent2>
      <a:accent3>
        <a:srgbClr val="BF560F"/>
      </a:accent3>
      <a:accent4>
        <a:srgbClr val="F7A431"/>
      </a:accent4>
      <a:accent5>
        <a:srgbClr val="734267"/>
      </a:accent5>
      <a:accent6>
        <a:srgbClr val="9D7793"/>
      </a:accent6>
      <a:hlink>
        <a:srgbClr val="0563C1"/>
      </a:hlink>
      <a:folHlink>
        <a:srgbClr val="954F72"/>
      </a:folHlink>
    </a:clrScheme>
    <a:fontScheme name="ENTSOE 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E1F866-798B-4DDC-B22F-BCD1A50AA79A}" vid="{3D330E4A-CB6D-4420-9238-4AB8E30DDD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ef287326ae33b33fea4a2afc557ee89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E55D1E-62DC-4B6B-B506-81274BC6FF96}"/>
</file>

<file path=customXml/itemProps2.xml><?xml version="1.0" encoding="utf-8"?>
<ds:datastoreItem xmlns:ds="http://schemas.openxmlformats.org/officeDocument/2006/customXml" ds:itemID="{CD1606B5-18EE-40D7-8865-67FB27C32393}"/>
</file>

<file path=customXml/itemProps3.xml><?xml version="1.0" encoding="utf-8"?>
<ds:datastoreItem xmlns:ds="http://schemas.openxmlformats.org/officeDocument/2006/customXml" ds:itemID="{88C9815E-607A-4654-AC6B-40E8A0B3C807}"/>
</file>

<file path=docProps/app.xml><?xml version="1.0" encoding="utf-8"?>
<Properties xmlns="http://schemas.openxmlformats.org/officeDocument/2006/extended-properties" xmlns:vt="http://schemas.openxmlformats.org/officeDocument/2006/docPropsVTypes">
  <Template>ENTSO-E_Template</Template>
  <TotalTime>0</TotalTime>
  <Words>540</Words>
  <Application>Microsoft Office PowerPoint</Application>
  <PresentationFormat>Widescreen</PresentationFormat>
  <Paragraphs>98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Century Gothic</vt:lpstr>
      <vt:lpstr>Times New Roman</vt:lpstr>
      <vt:lpstr>Wingdings</vt:lpstr>
      <vt:lpstr>Office Theme</vt:lpstr>
      <vt:lpstr>FAT aFRR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EBCG meeting</dc:title>
  <dc:creator>Alexander Dusolt</dc:creator>
  <cp:lastModifiedBy>Genêt Benjamin</cp:lastModifiedBy>
  <cp:revision>161</cp:revision>
  <dcterms:created xsi:type="dcterms:W3CDTF">2018-10-30T07:54:04Z</dcterms:created>
  <dcterms:modified xsi:type="dcterms:W3CDTF">2018-11-19T10:11:03Z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