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4"/>
  </p:sldMasterIdLst>
  <p:notesMasterIdLst>
    <p:notesMasterId r:id="rId30"/>
  </p:notesMasterIdLst>
  <p:handoutMasterIdLst>
    <p:handoutMasterId r:id="rId31"/>
  </p:handoutMasterIdLst>
  <p:sldIdLst>
    <p:sldId id="269" r:id="rId5"/>
    <p:sldId id="270" r:id="rId6"/>
    <p:sldId id="271" r:id="rId7"/>
    <p:sldId id="272" r:id="rId8"/>
    <p:sldId id="273" r:id="rId9"/>
    <p:sldId id="279" r:id="rId10"/>
    <p:sldId id="294" r:id="rId11"/>
    <p:sldId id="295" r:id="rId12"/>
    <p:sldId id="280" r:id="rId13"/>
    <p:sldId id="274" r:id="rId14"/>
    <p:sldId id="275" r:id="rId15"/>
    <p:sldId id="276" r:id="rId16"/>
    <p:sldId id="282" r:id="rId17"/>
    <p:sldId id="283" r:id="rId18"/>
    <p:sldId id="278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5143500" type="screen16x9"/>
  <p:notesSz cx="6858000" cy="9144000"/>
  <p:defaultTextStyle>
    <a:defPPr>
      <a:defRPr lang="da-DK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6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30"/>
  </p:normalViewPr>
  <p:slideViewPr>
    <p:cSldViewPr snapToGrid="0" snapToObjects="1">
      <p:cViewPr varScale="1">
        <p:scale>
          <a:sx n="159" d="100"/>
          <a:sy n="159" d="100"/>
        </p:scale>
        <p:origin x="156" y="240"/>
      </p:cViewPr>
      <p:guideLst>
        <p:guide orient="horz" pos="1620"/>
        <p:guide pos="2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8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0907E-ABF0-4A39-A6B4-A6D19200BB2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1DB647AD-21F7-4C47-B4AE-90AB3CC4FD5A}">
      <dgm:prSet phldrT="[Text]"/>
      <dgm:spPr/>
      <dgm:t>
        <a:bodyPr/>
        <a:lstStyle/>
        <a:p>
          <a:r>
            <a:rPr lang="sv-SE" dirty="0"/>
            <a:t>System Operator</a:t>
          </a:r>
        </a:p>
      </dgm:t>
    </dgm:pt>
    <dgm:pt modelId="{3CCB095F-3D72-46BD-BB69-4DA22C2D20F4}" type="parTrans" cxnId="{0C0ED2D1-4CAF-4F04-B17A-A38CD7478934}">
      <dgm:prSet/>
      <dgm:spPr/>
      <dgm:t>
        <a:bodyPr/>
        <a:lstStyle/>
        <a:p>
          <a:endParaRPr lang="sv-SE"/>
        </a:p>
      </dgm:t>
    </dgm:pt>
    <dgm:pt modelId="{F9852991-F188-42D3-B049-CE928CB62997}" type="sibTrans" cxnId="{0C0ED2D1-4CAF-4F04-B17A-A38CD7478934}">
      <dgm:prSet/>
      <dgm:spPr/>
      <dgm:t>
        <a:bodyPr/>
        <a:lstStyle/>
        <a:p>
          <a:endParaRPr lang="sv-SE"/>
        </a:p>
      </dgm:t>
    </dgm:pt>
    <dgm:pt modelId="{9B229964-D450-4636-9524-5EC0DCA0B10B}">
      <dgm:prSet phldrT="[Text]"/>
      <dgm:spPr/>
      <dgm:t>
        <a:bodyPr/>
        <a:lstStyle/>
        <a:p>
          <a:r>
            <a:rPr lang="sv-SE" dirty="0"/>
            <a:t>Market Operator</a:t>
          </a:r>
        </a:p>
      </dgm:t>
    </dgm:pt>
    <dgm:pt modelId="{47DE586B-0C2D-4857-83C8-CD94F1115C37}" type="parTrans" cxnId="{D2C5A477-2F37-43FB-83AD-C122DF6D2A98}">
      <dgm:prSet/>
      <dgm:spPr/>
      <dgm:t>
        <a:bodyPr/>
        <a:lstStyle/>
        <a:p>
          <a:endParaRPr lang="sv-SE"/>
        </a:p>
      </dgm:t>
    </dgm:pt>
    <dgm:pt modelId="{C15242A7-1D95-4C8D-AE38-2A46898AF0AC}" type="sibTrans" cxnId="{D2C5A477-2F37-43FB-83AD-C122DF6D2A98}">
      <dgm:prSet/>
      <dgm:spPr/>
      <dgm:t>
        <a:bodyPr/>
        <a:lstStyle/>
        <a:p>
          <a:endParaRPr lang="sv-SE"/>
        </a:p>
      </dgm:t>
    </dgm:pt>
    <dgm:pt modelId="{132E32E1-2874-4435-A58D-50B849A0BE2F}">
      <dgm:prSet phldrT="[Text]" custT="1"/>
      <dgm:spPr/>
      <dgm:t>
        <a:bodyPr/>
        <a:lstStyle/>
        <a:p>
          <a:r>
            <a:rPr lang="sv-SE" sz="1400" b="1" dirty="0"/>
            <a:t>Exchange </a:t>
          </a:r>
          <a:r>
            <a:rPr lang="sv-SE" sz="1400" b="1" dirty="0" err="1"/>
            <a:t>Capacity</a:t>
          </a:r>
          <a:endParaRPr lang="sv-SE" sz="1400" b="1" dirty="0"/>
        </a:p>
      </dgm:t>
    </dgm:pt>
    <dgm:pt modelId="{600A10C1-230E-4757-98E2-DFF1F2979223}" type="parTrans" cxnId="{3CB43EC7-4AD5-4EEE-8977-BF3E1819BEE6}">
      <dgm:prSet/>
      <dgm:spPr/>
      <dgm:t>
        <a:bodyPr/>
        <a:lstStyle/>
        <a:p>
          <a:endParaRPr lang="sv-SE"/>
        </a:p>
      </dgm:t>
    </dgm:pt>
    <dgm:pt modelId="{53D89BC2-0B0F-4739-B4E2-38210480202C}" type="sibTrans" cxnId="{3CB43EC7-4AD5-4EEE-8977-BF3E1819BEE6}">
      <dgm:prSet/>
      <dgm:spPr/>
      <dgm:t>
        <a:bodyPr/>
        <a:lstStyle/>
        <a:p>
          <a:endParaRPr lang="sv-SE"/>
        </a:p>
      </dgm:t>
    </dgm:pt>
    <dgm:pt modelId="{100C4C82-1A76-44FD-92E5-BEB2525E6E88}" type="pres">
      <dgm:prSet presAssocID="{1070907E-ABF0-4A39-A6B4-A6D19200BB23}" presName="Name0" presStyleCnt="0">
        <dgm:presLayoutVars>
          <dgm:dir/>
          <dgm:animLvl val="lvl"/>
          <dgm:resizeHandles val="exact"/>
        </dgm:presLayoutVars>
      </dgm:prSet>
      <dgm:spPr/>
    </dgm:pt>
    <dgm:pt modelId="{09F9F223-AC66-4B72-BAA3-3DAA17510922}" type="pres">
      <dgm:prSet presAssocID="{1DB647AD-21F7-4C47-B4AE-90AB3CC4FD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BACE06-FFF6-47F7-9762-971818BEFDBD}" type="pres">
      <dgm:prSet presAssocID="{F9852991-F188-42D3-B049-CE928CB62997}" presName="parTxOnlySpace" presStyleCnt="0"/>
      <dgm:spPr/>
    </dgm:pt>
    <dgm:pt modelId="{D3AA4218-0B47-4789-BBE6-FE5EF98B894D}" type="pres">
      <dgm:prSet presAssocID="{132E32E1-2874-4435-A58D-50B849A0BE2F}" presName="parTxOnly" presStyleLbl="node1" presStyleIdx="1" presStyleCnt="3" custScaleX="59517">
        <dgm:presLayoutVars>
          <dgm:chMax val="0"/>
          <dgm:chPref val="0"/>
          <dgm:bulletEnabled val="1"/>
        </dgm:presLayoutVars>
      </dgm:prSet>
      <dgm:spPr/>
    </dgm:pt>
    <dgm:pt modelId="{AB1F9AD2-711A-4351-8395-F20964E2A5C7}" type="pres">
      <dgm:prSet presAssocID="{53D89BC2-0B0F-4739-B4E2-38210480202C}" presName="parTxOnlySpace" presStyleCnt="0"/>
      <dgm:spPr/>
    </dgm:pt>
    <dgm:pt modelId="{973E94EC-34C5-4927-A293-A290C4E93261}" type="pres">
      <dgm:prSet presAssocID="{9B229964-D450-4636-9524-5EC0DCA0B1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C5A477-2F37-43FB-83AD-C122DF6D2A98}" srcId="{1070907E-ABF0-4A39-A6B4-A6D19200BB23}" destId="{9B229964-D450-4636-9524-5EC0DCA0B10B}" srcOrd="2" destOrd="0" parTransId="{47DE586B-0C2D-4857-83C8-CD94F1115C37}" sibTransId="{C15242A7-1D95-4C8D-AE38-2A46898AF0AC}"/>
    <dgm:cxn modelId="{D71BFD8A-202F-4090-B0A6-F47E533513B7}" type="presOf" srcId="{1070907E-ABF0-4A39-A6B4-A6D19200BB23}" destId="{100C4C82-1A76-44FD-92E5-BEB2525E6E88}" srcOrd="0" destOrd="0" presId="urn:microsoft.com/office/officeart/2005/8/layout/chevron1"/>
    <dgm:cxn modelId="{E3E384BA-8C86-46D7-9BD0-8167103C6FA2}" type="presOf" srcId="{9B229964-D450-4636-9524-5EC0DCA0B10B}" destId="{973E94EC-34C5-4927-A293-A290C4E93261}" srcOrd="0" destOrd="0" presId="urn:microsoft.com/office/officeart/2005/8/layout/chevron1"/>
    <dgm:cxn modelId="{3CB43EC7-4AD5-4EEE-8977-BF3E1819BEE6}" srcId="{1070907E-ABF0-4A39-A6B4-A6D19200BB23}" destId="{132E32E1-2874-4435-A58D-50B849A0BE2F}" srcOrd="1" destOrd="0" parTransId="{600A10C1-230E-4757-98E2-DFF1F2979223}" sibTransId="{53D89BC2-0B0F-4739-B4E2-38210480202C}"/>
    <dgm:cxn modelId="{2187A7C7-9E07-4398-AFBD-3965775D41B5}" type="presOf" srcId="{132E32E1-2874-4435-A58D-50B849A0BE2F}" destId="{D3AA4218-0B47-4789-BBE6-FE5EF98B894D}" srcOrd="0" destOrd="0" presId="urn:microsoft.com/office/officeart/2005/8/layout/chevron1"/>
    <dgm:cxn modelId="{0C0ED2D1-4CAF-4F04-B17A-A38CD7478934}" srcId="{1070907E-ABF0-4A39-A6B4-A6D19200BB23}" destId="{1DB647AD-21F7-4C47-B4AE-90AB3CC4FD5A}" srcOrd="0" destOrd="0" parTransId="{3CCB095F-3D72-46BD-BB69-4DA22C2D20F4}" sibTransId="{F9852991-F188-42D3-B049-CE928CB62997}"/>
    <dgm:cxn modelId="{C96C11E8-C240-42D9-94E5-D1E02940C884}" type="presOf" srcId="{1DB647AD-21F7-4C47-B4AE-90AB3CC4FD5A}" destId="{09F9F223-AC66-4B72-BAA3-3DAA17510922}" srcOrd="0" destOrd="0" presId="urn:microsoft.com/office/officeart/2005/8/layout/chevron1"/>
    <dgm:cxn modelId="{10DD0968-ED6B-4E65-9B80-5EC27EE04DF0}" type="presParOf" srcId="{100C4C82-1A76-44FD-92E5-BEB2525E6E88}" destId="{09F9F223-AC66-4B72-BAA3-3DAA17510922}" srcOrd="0" destOrd="0" presId="urn:microsoft.com/office/officeart/2005/8/layout/chevron1"/>
    <dgm:cxn modelId="{9815FC38-DEE5-42D8-A4E3-7DBE5B67AB88}" type="presParOf" srcId="{100C4C82-1A76-44FD-92E5-BEB2525E6E88}" destId="{A1BACE06-FFF6-47F7-9762-971818BEFDBD}" srcOrd="1" destOrd="0" presId="urn:microsoft.com/office/officeart/2005/8/layout/chevron1"/>
    <dgm:cxn modelId="{D4FA444B-44E3-48A7-99F3-D94FBD6C9A6E}" type="presParOf" srcId="{100C4C82-1A76-44FD-92E5-BEB2525E6E88}" destId="{D3AA4218-0B47-4789-BBE6-FE5EF98B894D}" srcOrd="2" destOrd="0" presId="urn:microsoft.com/office/officeart/2005/8/layout/chevron1"/>
    <dgm:cxn modelId="{EE8C2337-7DCC-4695-9405-2B7A25F40D6D}" type="presParOf" srcId="{100C4C82-1A76-44FD-92E5-BEB2525E6E88}" destId="{AB1F9AD2-711A-4351-8395-F20964E2A5C7}" srcOrd="3" destOrd="0" presId="urn:microsoft.com/office/officeart/2005/8/layout/chevron1"/>
    <dgm:cxn modelId="{ADFEEB97-9427-44FF-8A39-1D8657B76C41}" type="presParOf" srcId="{100C4C82-1A76-44FD-92E5-BEB2525E6E88}" destId="{973E94EC-34C5-4927-A293-A290C4E932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0907E-ABF0-4A39-A6B4-A6D19200BB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B647AD-21F7-4C47-B4AE-90AB3CC4FD5A}">
      <dgm:prSet phldrT="[Text]"/>
      <dgm:spPr/>
      <dgm:t>
        <a:bodyPr/>
        <a:lstStyle/>
        <a:p>
          <a:r>
            <a:rPr lang="sv-SE" dirty="0"/>
            <a:t>Power System</a:t>
          </a:r>
        </a:p>
      </dgm:t>
    </dgm:pt>
    <dgm:pt modelId="{3CCB095F-3D72-46BD-BB69-4DA22C2D20F4}" type="parTrans" cxnId="{0C0ED2D1-4CAF-4F04-B17A-A38CD7478934}">
      <dgm:prSet/>
      <dgm:spPr/>
      <dgm:t>
        <a:bodyPr/>
        <a:lstStyle/>
        <a:p>
          <a:endParaRPr lang="sv-SE"/>
        </a:p>
      </dgm:t>
    </dgm:pt>
    <dgm:pt modelId="{F9852991-F188-42D3-B049-CE928CB62997}" type="sibTrans" cxnId="{0C0ED2D1-4CAF-4F04-B17A-A38CD7478934}">
      <dgm:prSet/>
      <dgm:spPr/>
      <dgm:t>
        <a:bodyPr/>
        <a:lstStyle/>
        <a:p>
          <a:endParaRPr lang="sv-SE"/>
        </a:p>
      </dgm:t>
    </dgm:pt>
    <dgm:pt modelId="{100C4C82-1A76-44FD-92E5-BEB2525E6E88}" type="pres">
      <dgm:prSet presAssocID="{1070907E-ABF0-4A39-A6B4-A6D19200BB23}" presName="Name0" presStyleCnt="0">
        <dgm:presLayoutVars>
          <dgm:dir/>
          <dgm:animLvl val="lvl"/>
          <dgm:resizeHandles val="exact"/>
        </dgm:presLayoutVars>
      </dgm:prSet>
      <dgm:spPr/>
    </dgm:pt>
    <dgm:pt modelId="{09F9F223-AC66-4B72-BAA3-3DAA17510922}" type="pres">
      <dgm:prSet presAssocID="{1DB647AD-21F7-4C47-B4AE-90AB3CC4FD5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71BFD8A-202F-4090-B0A6-F47E533513B7}" type="presOf" srcId="{1070907E-ABF0-4A39-A6B4-A6D19200BB23}" destId="{100C4C82-1A76-44FD-92E5-BEB2525E6E88}" srcOrd="0" destOrd="0" presId="urn:microsoft.com/office/officeart/2005/8/layout/chevron1"/>
    <dgm:cxn modelId="{0C0ED2D1-4CAF-4F04-B17A-A38CD7478934}" srcId="{1070907E-ABF0-4A39-A6B4-A6D19200BB23}" destId="{1DB647AD-21F7-4C47-B4AE-90AB3CC4FD5A}" srcOrd="0" destOrd="0" parTransId="{3CCB095F-3D72-46BD-BB69-4DA22C2D20F4}" sibTransId="{F9852991-F188-42D3-B049-CE928CB62997}"/>
    <dgm:cxn modelId="{C96C11E8-C240-42D9-94E5-D1E02940C884}" type="presOf" srcId="{1DB647AD-21F7-4C47-B4AE-90AB3CC4FD5A}" destId="{09F9F223-AC66-4B72-BAA3-3DAA17510922}" srcOrd="0" destOrd="0" presId="urn:microsoft.com/office/officeart/2005/8/layout/chevron1"/>
    <dgm:cxn modelId="{10DD0968-ED6B-4E65-9B80-5EC27EE04DF0}" type="presParOf" srcId="{100C4C82-1A76-44FD-92E5-BEB2525E6E88}" destId="{09F9F223-AC66-4B72-BAA3-3DAA1751092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9F223-AC66-4B72-BAA3-3DAA17510922}">
      <dsp:nvSpPr>
        <dsp:cNvPr id="0" name=""/>
        <dsp:cNvSpPr/>
      </dsp:nvSpPr>
      <dsp:spPr>
        <a:xfrm>
          <a:off x="231" y="0"/>
          <a:ext cx="3058256" cy="10062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System Operator</a:t>
          </a:r>
        </a:p>
      </dsp:txBody>
      <dsp:txXfrm>
        <a:off x="503347" y="0"/>
        <a:ext cx="2052024" cy="1006232"/>
      </dsp:txXfrm>
    </dsp:sp>
    <dsp:sp modelId="{D3AA4218-0B47-4789-BBE6-FE5EF98B894D}">
      <dsp:nvSpPr>
        <dsp:cNvPr id="0" name=""/>
        <dsp:cNvSpPr/>
      </dsp:nvSpPr>
      <dsp:spPr>
        <a:xfrm>
          <a:off x="2752662" y="0"/>
          <a:ext cx="1820182" cy="10062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/>
            <a:t>Exchange </a:t>
          </a:r>
          <a:r>
            <a:rPr lang="sv-SE" sz="1400" b="1" kern="1200" dirty="0" err="1"/>
            <a:t>Capacity</a:t>
          </a:r>
          <a:endParaRPr lang="sv-SE" sz="1400" b="1" kern="1200" dirty="0"/>
        </a:p>
      </dsp:txBody>
      <dsp:txXfrm>
        <a:off x="3255778" y="0"/>
        <a:ext cx="813950" cy="1006232"/>
      </dsp:txXfrm>
    </dsp:sp>
    <dsp:sp modelId="{973E94EC-34C5-4927-A293-A290C4E93261}">
      <dsp:nvSpPr>
        <dsp:cNvPr id="0" name=""/>
        <dsp:cNvSpPr/>
      </dsp:nvSpPr>
      <dsp:spPr>
        <a:xfrm>
          <a:off x="4267019" y="0"/>
          <a:ext cx="3058256" cy="10062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Market Operator</a:t>
          </a:r>
        </a:p>
      </dsp:txBody>
      <dsp:txXfrm>
        <a:off x="4770135" y="0"/>
        <a:ext cx="2052024" cy="1006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9F223-AC66-4B72-BAA3-3DAA17510922}">
      <dsp:nvSpPr>
        <dsp:cNvPr id="0" name=""/>
        <dsp:cNvSpPr/>
      </dsp:nvSpPr>
      <dsp:spPr>
        <a:xfrm>
          <a:off x="3576" y="0"/>
          <a:ext cx="7318353" cy="971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29" tIns="77343" rIns="77343" bIns="77343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800" kern="1200" dirty="0"/>
            <a:t>Power System</a:t>
          </a:r>
        </a:p>
      </dsp:txBody>
      <dsp:txXfrm>
        <a:off x="489256" y="0"/>
        <a:ext cx="6346993" cy="97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4B86-1C78-184B-93B2-51D7AEB0ADD6}" type="datetimeFigureOut">
              <a:rPr lang="da-DK" smtClean="0"/>
              <a:t>28-10-2019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936C-0500-3845-9ECE-1381050120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C5FF-8559-463C-9490-FA8964DDF52E}" type="datetimeFigureOut">
              <a:rPr lang="sv-SE" smtClean="0"/>
              <a:t>2019-10-28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6A82-7428-4DCB-805D-67110799E3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64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A099-5032-4AAA-821E-8A293BA928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84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A099-5032-4AAA-821E-8A293BA928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59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A099-5032-4AAA-821E-8A293BA928A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02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6B401D5-BDEC-B449-96D8-9DE5FE762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 b="7222"/>
          <a:stretch/>
        </p:blipFill>
        <p:spPr>
          <a:xfrm>
            <a:off x="11097" y="-8779"/>
            <a:ext cx="9132903" cy="42008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208343"/>
            <a:ext cx="9144000" cy="958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34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3" y="4280045"/>
            <a:ext cx="862710" cy="8186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4" y="4647038"/>
            <a:ext cx="941305" cy="18826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60" y="4647038"/>
            <a:ext cx="813435" cy="1638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37" y="4615347"/>
            <a:ext cx="895411" cy="260756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5122295" y="-8779"/>
            <a:ext cx="3666351" cy="3531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34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92" y="394448"/>
            <a:ext cx="3238181" cy="19991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90556" y="2549548"/>
            <a:ext cx="3238500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da-DK" dirty="0" err="1"/>
              <a:t>Name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7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48" y="4647038"/>
            <a:ext cx="1181145" cy="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6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980330" cy="51435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b="0" i="0" dirty="0" err="1">
                <a:solidFill>
                  <a:srgbClr val="212121"/>
                </a:solidFill>
                <a:effectLst/>
                <a:latin typeface="arial" charset="0"/>
              </a:rPr>
              <a:t>Insert</a:t>
            </a:r>
            <a:r>
              <a:rPr lang="da-DK" b="0" i="0" dirty="0">
                <a:solidFill>
                  <a:srgbClr val="212121"/>
                </a:solidFill>
                <a:effectLst/>
                <a:latin typeface="arial" charset="0"/>
              </a:rPr>
              <a:t> </a:t>
            </a:r>
            <a:r>
              <a:rPr lang="da-DK" b="0" i="0" dirty="0" err="1">
                <a:solidFill>
                  <a:srgbClr val="212121"/>
                </a:solidFill>
                <a:effectLst/>
                <a:latin typeface="arial" charset="0"/>
              </a:rPr>
              <a:t>picture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4398054" y="1666572"/>
            <a:ext cx="3885333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98055" y="1067716"/>
            <a:ext cx="339913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4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4" hasCustomPrompt="1"/>
          </p:nvPr>
        </p:nvSpPr>
        <p:spPr>
          <a:xfrm>
            <a:off x="4690768" y="1062038"/>
            <a:ext cx="3230958" cy="3327797"/>
          </a:xfrm>
          <a:prstGeom prst="rect">
            <a:avLst/>
          </a:prstGeom>
        </p:spPr>
        <p:txBody>
          <a:bodyPr anchor="ctr"/>
          <a:lstStyle>
            <a:lvl1pPr marL="228600" marR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a-DK" b="0" i="0" smtClean="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b="0" i="0" dirty="0" err="1">
                <a:solidFill>
                  <a:srgbClr val="212121"/>
                </a:solidFill>
                <a:effectLst/>
                <a:latin typeface="arial" charset="0"/>
              </a:rPr>
              <a:t>Insert</a:t>
            </a:r>
            <a:r>
              <a:rPr lang="da-DK" b="0" i="0" dirty="0">
                <a:solidFill>
                  <a:srgbClr val="212121"/>
                </a:solidFill>
                <a:effectLst/>
                <a:latin typeface="arial" charset="0"/>
              </a:rPr>
              <a:t> </a:t>
            </a:r>
            <a:r>
              <a:rPr lang="da-DK" b="0" i="0" dirty="0" err="1">
                <a:solidFill>
                  <a:srgbClr val="212121"/>
                </a:solidFill>
                <a:effectLst/>
                <a:latin typeface="arial" charset="0"/>
              </a:rPr>
              <a:t>object</a:t>
            </a:r>
            <a:endParaRPr lang="da-DK" dirty="0"/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2046" y="1067716"/>
            <a:ext cx="3731904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4"/>
            <a:ext cx="862710" cy="818630"/>
          </a:xfrm>
          <a:prstGeom prst="rect">
            <a:avLst/>
          </a:prstGeom>
        </p:spPr>
      </p:pic>
      <p:sp>
        <p:nvSpPr>
          <p:cNvPr id="10" name="Pladsholder til indhold 11"/>
          <p:cNvSpPr>
            <a:spLocks noGrp="1"/>
          </p:cNvSpPr>
          <p:nvPr>
            <p:ph sz="quarter" idx="16" hasCustomPrompt="1"/>
          </p:nvPr>
        </p:nvSpPr>
        <p:spPr>
          <a:xfrm>
            <a:off x="657027" y="1666572"/>
            <a:ext cx="3736924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6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4"/>
            <a:ext cx="862710" cy="818630"/>
          </a:xfrm>
          <a:prstGeom prst="rect">
            <a:avLst/>
          </a:prstGeom>
        </p:spPr>
      </p:pic>
      <p:sp>
        <p:nvSpPr>
          <p:cNvPr id="9" name="Pladsholder til indhold 11"/>
          <p:cNvSpPr>
            <a:spLocks noGrp="1"/>
          </p:cNvSpPr>
          <p:nvPr>
            <p:ph sz="quarter" idx="15" hasCustomPrompt="1"/>
          </p:nvPr>
        </p:nvSpPr>
        <p:spPr>
          <a:xfrm>
            <a:off x="662046" y="1693467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Font typeface="Arial" charset="0"/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50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2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874" y="513000"/>
            <a:ext cx="7558687" cy="810000"/>
          </a:xfrm>
          <a:prstGeom prst="rect">
            <a:avLst/>
          </a:prstGeom>
        </p:spPr>
        <p:txBody>
          <a:bodyPr lIns="81492" tIns="40746" rIns="81492" bIns="40746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874" y="1566000"/>
            <a:ext cx="7558687" cy="2781000"/>
          </a:xfrm>
          <a:prstGeom prst="rect">
            <a:avLst/>
          </a:prstGeom>
        </p:spPr>
        <p:txBody>
          <a:bodyPr lIns="81492" tIns="40746" rIns="81492" bIns="40746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5112" y="188137"/>
            <a:ext cx="1079812" cy="169385"/>
          </a:xfrm>
          <a:prstGeom prst="rect">
            <a:avLst/>
          </a:prstGeom>
        </p:spPr>
        <p:txBody>
          <a:bodyPr lIns="81492" tIns="40746" rIns="81492" bIns="40746"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052158" y="188137"/>
            <a:ext cx="5399062" cy="169385"/>
          </a:xfrm>
          <a:prstGeom prst="rect">
            <a:avLst/>
          </a:prstGeom>
        </p:spPr>
        <p:txBody>
          <a:bodyPr lIns="81492" tIns="40746" rIns="81492" bIns="40746"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6A3-71A4-4141-8675-DE14763EFB7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4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indhold 11"/>
          <p:cNvSpPr>
            <a:spLocks noGrp="1"/>
          </p:cNvSpPr>
          <p:nvPr>
            <p:ph sz="quarter" idx="13" hasCustomPrompt="1"/>
          </p:nvPr>
        </p:nvSpPr>
        <p:spPr>
          <a:xfrm>
            <a:off x="662046" y="1684502"/>
            <a:ext cx="7038286" cy="2723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>
              <a:buNone/>
              <a:defRPr sz="20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2046" y="1067717"/>
            <a:ext cx="7038286" cy="477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7" y="299715"/>
            <a:ext cx="862710" cy="8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852016" y="476388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A622365C-3566-A645-9D0F-CEB3F7A230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11" Type="http://schemas.openxmlformats.org/officeDocument/2006/relationships/image" Target="../media/image30.jpeg"/><Relationship Id="rId5" Type="http://schemas.openxmlformats.org/officeDocument/2006/relationships/image" Target="../media/image18.pn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2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18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5237382" y="-108054"/>
            <a:ext cx="4317575" cy="2665507"/>
          </a:xfrm>
        </p:spPr>
        <p:txBody>
          <a:bodyPr/>
          <a:lstStyle/>
          <a:p>
            <a:r>
              <a:rPr lang="en-GB" dirty="0"/>
              <a:t>Nordic CCC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5237467" y="2765413"/>
            <a:ext cx="4318000" cy="755651"/>
          </a:xfrm>
        </p:spPr>
        <p:txBody>
          <a:bodyPr/>
          <a:lstStyle/>
          <a:p>
            <a:r>
              <a:rPr lang="en-GB" dirty="0"/>
              <a:t>Martin Julander</a:t>
            </a:r>
          </a:p>
          <a:p>
            <a:r>
              <a:rPr lang="en-GB"/>
              <a:t>2019-10-08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63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574159" y="1082623"/>
            <a:ext cx="7184951" cy="102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1"/>
          </a:p>
        </p:txBody>
      </p:sp>
      <p:pic>
        <p:nvPicPr>
          <p:cNvPr id="3076" name="Picture 4" descr="Finsk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4" y="3919866"/>
            <a:ext cx="977787" cy="59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2"/>
          <p:cNvSpPr txBox="1">
            <a:spLocks/>
          </p:cNvSpPr>
          <p:nvPr/>
        </p:nvSpPr>
        <p:spPr>
          <a:xfrm>
            <a:off x="448567" y="381898"/>
            <a:ext cx="7038286" cy="477441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None/>
              <a:defRPr sz="3733" kern="1200" baseline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/>
              <a:t>Nordic </a:t>
            </a:r>
            <a:r>
              <a:rPr lang="sv-SE" sz="2800" dirty="0" err="1"/>
              <a:t>Capacity</a:t>
            </a:r>
            <a:r>
              <a:rPr lang="sv-SE" sz="2800" dirty="0"/>
              <a:t> </a:t>
            </a:r>
            <a:r>
              <a:rPr lang="sv-SE" sz="2800" dirty="0" err="1"/>
              <a:t>Calculation</a:t>
            </a:r>
            <a:r>
              <a:rPr lang="sv-SE" sz="2800" dirty="0"/>
              <a:t> - </a:t>
            </a:r>
            <a:r>
              <a:rPr lang="sv-SE" sz="2800" dirty="0" err="1"/>
              <a:t>Today</a:t>
            </a:r>
            <a:endParaRPr lang="sv-SE" sz="2800" dirty="0"/>
          </a:p>
        </p:txBody>
      </p:sp>
      <p:pic>
        <p:nvPicPr>
          <p:cNvPr id="6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3" y="4586361"/>
            <a:ext cx="941305" cy="188261"/>
          </a:xfrm>
          <a:prstGeom prst="rect">
            <a:avLst/>
          </a:prstGeom>
        </p:spPr>
      </p:pic>
      <p:pic>
        <p:nvPicPr>
          <p:cNvPr id="7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23" y="4598576"/>
            <a:ext cx="813435" cy="163830"/>
          </a:xfrm>
          <a:prstGeom prst="rect">
            <a:avLst/>
          </a:prstGeom>
        </p:spPr>
      </p:pic>
      <p:pic>
        <p:nvPicPr>
          <p:cNvPr id="8" name="Billede 10"/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5" y="4550113"/>
            <a:ext cx="895411" cy="260756"/>
          </a:xfrm>
          <a:prstGeom prst="rect">
            <a:avLst/>
          </a:prstGeom>
        </p:spPr>
      </p:pic>
      <p:pic>
        <p:nvPicPr>
          <p:cNvPr id="3074" name="Picture 2" descr="Dansk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3" y="3917276"/>
            <a:ext cx="790502" cy="59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vensk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24" y="3917276"/>
            <a:ext cx="950804" cy="59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rsk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8" y="3919676"/>
            <a:ext cx="821265" cy="59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pilkoppling 10"/>
          <p:cNvCxnSpPr/>
          <p:nvPr/>
        </p:nvCxnSpPr>
        <p:spPr>
          <a:xfrm flipH="1" flipV="1">
            <a:off x="962235" y="2111856"/>
            <a:ext cx="14353" cy="1784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4" name="Picture 12" descr="https://cdn.pixabay.com/photo/2015/05/08/05/09/mathematics-757566_960_7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9"/>
          <a:stretch/>
        </p:blipFill>
        <p:spPr bwMode="auto">
          <a:xfrm>
            <a:off x="167400" y="2701372"/>
            <a:ext cx="1618375" cy="10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Rak pilkoppling 20"/>
          <p:cNvCxnSpPr/>
          <p:nvPr/>
        </p:nvCxnSpPr>
        <p:spPr>
          <a:xfrm flipH="1" flipV="1">
            <a:off x="3098288" y="2111856"/>
            <a:ext cx="14353" cy="1784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6" name="Picture 14" descr="https://cdn.pixabay.com/photo/2015/05/08/05/09/mathematics-757564_960_7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53" y="2644394"/>
            <a:ext cx="1618374" cy="11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ak pilkoppling 21"/>
          <p:cNvCxnSpPr/>
          <p:nvPr/>
        </p:nvCxnSpPr>
        <p:spPr>
          <a:xfrm flipH="1" flipV="1">
            <a:off x="5223267" y="2111856"/>
            <a:ext cx="14353" cy="1784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8" name="Picture 16" descr="https://cdn.pixabay.com/photo/2016/03/04/08/46/mathematics-1235606_960_72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17944"/>
          <a:stretch/>
        </p:blipFill>
        <p:spPr bwMode="auto">
          <a:xfrm>
            <a:off x="4539343" y="2716832"/>
            <a:ext cx="1417320" cy="9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Rak pilkoppling 22"/>
          <p:cNvCxnSpPr/>
          <p:nvPr/>
        </p:nvCxnSpPr>
        <p:spPr>
          <a:xfrm flipH="1" flipV="1">
            <a:off x="7386780" y="2111856"/>
            <a:ext cx="14353" cy="1784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90" name="Picture 18" descr="https://cdn.pixabay.com/photo/2015/10/15/09/09/mathematics-989124_960_72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r="14686"/>
          <a:stretch/>
        </p:blipFill>
        <p:spPr bwMode="auto">
          <a:xfrm>
            <a:off x="6616263" y="2734907"/>
            <a:ext cx="1588880" cy="9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Nord Pool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58" y="1308849"/>
            <a:ext cx="1203965" cy="5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748231" y="2230917"/>
            <a:ext cx="445956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NTC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886317" y="2230917"/>
            <a:ext cx="445956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NTC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4996943" y="2230917"/>
            <a:ext cx="445956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NTC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7187005" y="2230917"/>
            <a:ext cx="445956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NTC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0" y="4599369"/>
            <a:ext cx="1172378" cy="1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62046" y="485584"/>
            <a:ext cx="7038286" cy="477441"/>
          </a:xfrm>
        </p:spPr>
        <p:txBody>
          <a:bodyPr/>
          <a:lstStyle/>
          <a:p>
            <a:r>
              <a:rPr lang="sv-SE" dirty="0" err="1"/>
              <a:t>Coordinated</a:t>
            </a:r>
            <a:r>
              <a:rPr lang="sv-SE" dirty="0"/>
              <a:t> </a:t>
            </a:r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Calculator</a:t>
            </a:r>
            <a:r>
              <a:rPr lang="sv-SE" dirty="0"/>
              <a:t> (CCC)</a:t>
            </a:r>
          </a:p>
        </p:txBody>
      </p:sp>
      <p:pic>
        <p:nvPicPr>
          <p:cNvPr id="7" name="Picture 4" descr="Finsk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4" y="3919866"/>
            <a:ext cx="977787" cy="59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3" y="4561757"/>
            <a:ext cx="941305" cy="18826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23" y="4553823"/>
            <a:ext cx="813435" cy="163830"/>
          </a:xfrm>
          <a:prstGeom prst="rect">
            <a:avLst/>
          </a:prstGeom>
        </p:spPr>
      </p:pic>
      <p:pic>
        <p:nvPicPr>
          <p:cNvPr id="10" name="Billede 10"/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5" y="4550113"/>
            <a:ext cx="895411" cy="260756"/>
          </a:xfrm>
          <a:prstGeom prst="rect">
            <a:avLst/>
          </a:prstGeom>
        </p:spPr>
      </p:pic>
      <p:pic>
        <p:nvPicPr>
          <p:cNvPr id="12" name="Picture 2" descr="Dansk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3" y="3917276"/>
            <a:ext cx="790502" cy="59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vensk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24" y="3917276"/>
            <a:ext cx="950804" cy="59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orsk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8" y="3919676"/>
            <a:ext cx="821265" cy="595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 19"/>
          <p:cNvGrpSpPr/>
          <p:nvPr/>
        </p:nvGrpSpPr>
        <p:grpSpPr>
          <a:xfrm>
            <a:off x="3358184" y="1938569"/>
            <a:ext cx="1929810" cy="1211327"/>
            <a:chOff x="3753292" y="2360429"/>
            <a:chExt cx="3455581" cy="2169042"/>
          </a:xfrm>
        </p:grpSpPr>
        <p:sp>
          <p:nvSpPr>
            <p:cNvPr id="19" name="Rektangel 18"/>
            <p:cNvSpPr/>
            <p:nvPr/>
          </p:nvSpPr>
          <p:spPr>
            <a:xfrm>
              <a:off x="3753292" y="2360429"/>
              <a:ext cx="3455581" cy="21690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51"/>
            </a:p>
          </p:txBody>
        </p:sp>
        <p:pic>
          <p:nvPicPr>
            <p:cNvPr id="15" name="Picture 12" descr="https://cdn.pixabay.com/photo/2015/05/08/05/09/mathematics-757566_960_720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59"/>
            <a:stretch/>
          </p:blipFill>
          <p:spPr bwMode="auto">
            <a:xfrm>
              <a:off x="4642085" y="2504184"/>
              <a:ext cx="2157833" cy="1358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cdn.pixabay.com/photo/2015/05/08/05/09/mathematics-757564_960_72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838" y="2639960"/>
              <a:ext cx="2157832" cy="151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s://cdn.pixabay.com/photo/2016/03/04/08/46/mathematics-1235606_960_720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2" r="17944"/>
            <a:stretch/>
          </p:blipFill>
          <p:spPr bwMode="auto">
            <a:xfrm>
              <a:off x="5142790" y="3018747"/>
              <a:ext cx="1889760" cy="131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https://cdn.pixabay.com/photo/2015/10/15/09/09/mathematics-989124_960_720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4" r="14686"/>
            <a:stretch/>
          </p:blipFill>
          <p:spPr bwMode="auto">
            <a:xfrm>
              <a:off x="4272456" y="3169052"/>
              <a:ext cx="2118507" cy="1269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Rak pilkoppling 20"/>
          <p:cNvCxnSpPr>
            <a:stCxn id="7" idx="0"/>
          </p:cNvCxnSpPr>
          <p:nvPr/>
        </p:nvCxnSpPr>
        <p:spPr>
          <a:xfrm flipV="1">
            <a:off x="976588" y="3148602"/>
            <a:ext cx="2671529" cy="771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Rak pilkoppling 23"/>
          <p:cNvCxnSpPr>
            <a:stCxn id="14" idx="0"/>
          </p:cNvCxnSpPr>
          <p:nvPr/>
        </p:nvCxnSpPr>
        <p:spPr>
          <a:xfrm flipV="1">
            <a:off x="3127011" y="3148601"/>
            <a:ext cx="972188" cy="771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k pilkoppling 26"/>
          <p:cNvCxnSpPr>
            <a:stCxn id="12" idx="0"/>
          </p:cNvCxnSpPr>
          <p:nvPr/>
        </p:nvCxnSpPr>
        <p:spPr>
          <a:xfrm flipH="1" flipV="1">
            <a:off x="4509832" y="3148601"/>
            <a:ext cx="778163" cy="76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ak pilkoppling 29"/>
          <p:cNvCxnSpPr/>
          <p:nvPr/>
        </p:nvCxnSpPr>
        <p:spPr>
          <a:xfrm flipH="1" flipV="1">
            <a:off x="4991986" y="3158003"/>
            <a:ext cx="2439714" cy="74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ruta 35"/>
          <p:cNvSpPr txBox="1"/>
          <p:nvPr/>
        </p:nvSpPr>
        <p:spPr>
          <a:xfrm>
            <a:off x="3228830" y="1766685"/>
            <a:ext cx="453970" cy="2694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sz="1151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CCC</a:t>
            </a:r>
          </a:p>
        </p:txBody>
      </p:sp>
      <p:cxnSp>
        <p:nvCxnSpPr>
          <p:cNvPr id="37" name="Rak pilkoppling 36"/>
          <p:cNvCxnSpPr>
            <a:stCxn id="19" idx="0"/>
          </p:cNvCxnSpPr>
          <p:nvPr/>
        </p:nvCxnSpPr>
        <p:spPr>
          <a:xfrm flipV="1">
            <a:off x="4323089" y="1174563"/>
            <a:ext cx="0" cy="764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3906081" y="1421033"/>
            <a:ext cx="851516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FB / CNTC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2368403" y="3334500"/>
            <a:ext cx="3931388" cy="265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Input to </a:t>
            </a:r>
            <a:r>
              <a:rPr lang="sv-SE" sz="112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capacity</a:t>
            </a:r>
            <a:r>
              <a:rPr lang="sv-SE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12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calculations</a:t>
            </a:r>
            <a:endParaRPr lang="sv-SE" sz="1125" dirty="0">
              <a:solidFill>
                <a:schemeClr val="tx1">
                  <a:lumMod val="95000"/>
                  <a:lumOff val="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0" y="4565310"/>
            <a:ext cx="1172378" cy="162244"/>
          </a:xfrm>
          <a:prstGeom prst="rect">
            <a:avLst/>
          </a:prstGeom>
        </p:spPr>
      </p:pic>
      <p:sp>
        <p:nvSpPr>
          <p:cNvPr id="26" name="textruta 25"/>
          <p:cNvSpPr txBox="1"/>
          <p:nvPr/>
        </p:nvSpPr>
        <p:spPr>
          <a:xfrm>
            <a:off x="6064396" y="1553761"/>
            <a:ext cx="3013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u="sng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Nordic </a:t>
            </a:r>
            <a:r>
              <a:rPr lang="sv-SE" sz="1000" u="sng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Metodologies</a:t>
            </a:r>
            <a:endParaRPr lang="sv-SE" sz="1000" u="sng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sv-SE" sz="10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Day-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Ahead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Capacities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: </a:t>
            </a:r>
            <a:r>
              <a:rPr lang="sv-SE" sz="1000" b="1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10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000" b="1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Based</a:t>
            </a:r>
            <a:r>
              <a:rPr lang="sv-SE" sz="10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endParaRPr lang="sv-SE" sz="10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Intraday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Capacities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: </a:t>
            </a:r>
            <a:r>
              <a:rPr lang="sv-SE" sz="1000" b="1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10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000" b="1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Based</a:t>
            </a:r>
            <a:r>
              <a:rPr lang="sv-SE" sz="10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(CNTC as interim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until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XBID supports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Based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</a:p>
          <a:p>
            <a:endParaRPr lang="sv-SE" sz="10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Long-term </a:t>
            </a:r>
            <a:r>
              <a:rPr lang="sv-SE" sz="10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Capacities</a:t>
            </a:r>
            <a:r>
              <a:rPr lang="sv-SE" sz="10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: </a:t>
            </a:r>
            <a:r>
              <a:rPr lang="sv-SE" sz="1000" b="1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ACER decision</a:t>
            </a:r>
            <a:endParaRPr lang="sv-SE" sz="10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62046" y="485584"/>
            <a:ext cx="7038286" cy="477441"/>
          </a:xfrm>
        </p:spPr>
        <p:txBody>
          <a:bodyPr/>
          <a:lstStyle/>
          <a:p>
            <a:r>
              <a:rPr lang="sv-SE" dirty="0"/>
              <a:t>.. and </a:t>
            </a:r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NEMOs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1629747" y="2420007"/>
            <a:ext cx="5102881" cy="2503244"/>
            <a:chOff x="650259" y="1566084"/>
            <a:chExt cx="9883511" cy="4848407"/>
          </a:xfrm>
        </p:grpSpPr>
        <p:pic>
          <p:nvPicPr>
            <p:cNvPr id="7" name="Picture 4" descr="Finsk fla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59" y="5226488"/>
              <a:ext cx="1303716" cy="7936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Billed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44" y="6082342"/>
              <a:ext cx="1255073" cy="251015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97" y="6071764"/>
              <a:ext cx="1084580" cy="218440"/>
            </a:xfrm>
            <a:prstGeom prst="rect">
              <a:avLst/>
            </a:prstGeom>
          </p:spPr>
        </p:pic>
        <p:pic>
          <p:nvPicPr>
            <p:cNvPr id="10" name="Billede 10"/>
            <p:cNvPicPr>
              <a:picLocks noChangeAspect="1"/>
            </p:cNvPicPr>
            <p:nvPr/>
          </p:nvPicPr>
          <p:blipFill>
            <a:blip r:embed="rId5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93" y="6066816"/>
              <a:ext cx="1193881" cy="347675"/>
            </a:xfrm>
            <a:prstGeom prst="rect">
              <a:avLst/>
            </a:prstGeom>
          </p:spPr>
        </p:pic>
        <p:pic>
          <p:nvPicPr>
            <p:cNvPr id="12" name="Picture 2" descr="Dansk fla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657" y="5223035"/>
              <a:ext cx="1054003" cy="7970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Svensk fla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032" y="5223035"/>
              <a:ext cx="1267738" cy="7970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Norsk fla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837" y="5226235"/>
              <a:ext cx="1095020" cy="7938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upp 19"/>
            <p:cNvGrpSpPr/>
            <p:nvPr/>
          </p:nvGrpSpPr>
          <p:grpSpPr>
            <a:xfrm>
              <a:off x="4477578" y="2584758"/>
              <a:ext cx="2573080" cy="1615103"/>
              <a:chOff x="3753292" y="2360429"/>
              <a:chExt cx="3455581" cy="2169042"/>
            </a:xfrm>
          </p:grpSpPr>
          <p:sp>
            <p:nvSpPr>
              <p:cNvPr id="19" name="Rektangel 18"/>
              <p:cNvSpPr/>
              <p:nvPr/>
            </p:nvSpPr>
            <p:spPr>
              <a:xfrm>
                <a:off x="3753292" y="2360429"/>
                <a:ext cx="3455581" cy="21690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151"/>
              </a:p>
            </p:txBody>
          </p:sp>
          <p:pic>
            <p:nvPicPr>
              <p:cNvPr id="15" name="Picture 12" descr="https://cdn.pixabay.com/photo/2015/05/08/05/09/mathematics-757566_960_720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59"/>
              <a:stretch/>
            </p:blipFill>
            <p:spPr bwMode="auto">
              <a:xfrm>
                <a:off x="4642085" y="2504184"/>
                <a:ext cx="2157833" cy="1358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4" descr="https://cdn.pixabay.com/photo/2015/05/08/05/09/mathematics-757564_960_720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838" y="2639960"/>
                <a:ext cx="2157832" cy="1510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https://cdn.pixabay.com/photo/2016/03/04/08/46/mathematics-1235606_960_720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62" r="17944"/>
              <a:stretch/>
            </p:blipFill>
            <p:spPr bwMode="auto">
              <a:xfrm>
                <a:off x="5142790" y="3018747"/>
                <a:ext cx="1889760" cy="1317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https://cdn.pixabay.com/photo/2015/10/15/09/09/mathematics-989124_960_720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24" r="14686"/>
              <a:stretch/>
            </p:blipFill>
            <p:spPr bwMode="auto">
              <a:xfrm>
                <a:off x="4272456" y="3169052"/>
                <a:ext cx="2118507" cy="1269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Rak pilkoppling 20"/>
            <p:cNvCxnSpPr>
              <a:stCxn id="7" idx="0"/>
            </p:cNvCxnSpPr>
            <p:nvPr/>
          </p:nvCxnSpPr>
          <p:spPr>
            <a:xfrm flipV="1">
              <a:off x="1302117" y="4198135"/>
              <a:ext cx="3562039" cy="10283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Rak pilkoppling 23"/>
            <p:cNvCxnSpPr>
              <a:stCxn id="14" idx="0"/>
            </p:cNvCxnSpPr>
            <p:nvPr/>
          </p:nvCxnSpPr>
          <p:spPr>
            <a:xfrm flipV="1">
              <a:off x="4169347" y="4198135"/>
              <a:ext cx="1296251" cy="102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Rak pilkoppling 26"/>
            <p:cNvCxnSpPr>
              <a:stCxn id="12" idx="0"/>
            </p:cNvCxnSpPr>
            <p:nvPr/>
          </p:nvCxnSpPr>
          <p:spPr>
            <a:xfrm flipH="1" flipV="1">
              <a:off x="6013108" y="4198135"/>
              <a:ext cx="1037551" cy="10249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Rak pilkoppling 29"/>
            <p:cNvCxnSpPr/>
            <p:nvPr/>
          </p:nvCxnSpPr>
          <p:spPr>
            <a:xfrm flipH="1" flipV="1">
              <a:off x="6655981" y="4210671"/>
              <a:ext cx="3252952" cy="9890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4305107" y="2355581"/>
              <a:ext cx="720930" cy="41368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fi-FI"/>
              </a:defPPr>
              <a:lvl1pPr>
                <a:defRPr b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defRPr>
              </a:lvl1pPr>
            </a:lstStyle>
            <a:p>
              <a:r>
                <a:rPr lang="sv-SE" sz="788" dirty="0"/>
                <a:t>CCC</a:t>
              </a:r>
            </a:p>
          </p:txBody>
        </p:sp>
        <p:cxnSp>
          <p:nvCxnSpPr>
            <p:cNvPr id="37" name="Rak pilkoppling 36"/>
            <p:cNvCxnSpPr>
              <a:stCxn id="19" idx="0"/>
            </p:cNvCxnSpPr>
            <p:nvPr/>
          </p:nvCxnSpPr>
          <p:spPr>
            <a:xfrm flipV="1">
              <a:off x="5764118" y="1566084"/>
              <a:ext cx="0" cy="10186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ruta 39"/>
            <p:cNvSpPr txBox="1"/>
            <p:nvPr/>
          </p:nvSpPr>
          <p:spPr>
            <a:xfrm>
              <a:off x="5288188" y="1894709"/>
              <a:ext cx="1127655" cy="3800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sv-SE" sz="67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FB / CNTC</a:t>
              </a:r>
            </a:p>
          </p:txBody>
        </p:sp>
        <p:sp>
          <p:nvSpPr>
            <p:cNvPr id="41" name="textruta 40"/>
            <p:cNvSpPr txBox="1"/>
            <p:nvPr/>
          </p:nvSpPr>
          <p:spPr>
            <a:xfrm>
              <a:off x="3157871" y="4445999"/>
              <a:ext cx="5241852" cy="4247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Input to </a:t>
              </a:r>
              <a:r>
                <a:rPr lang="sv-SE" sz="825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capacity</a:t>
              </a:r>
              <a:r>
                <a:rPr lang="sv-SE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 </a:t>
              </a:r>
              <a:r>
                <a:rPr lang="sv-SE" sz="825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calculations</a:t>
              </a:r>
              <a:endParaRPr lang="sv-SE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pic>
        <p:nvPicPr>
          <p:cNvPr id="28" name="Picture 22" descr="Nord Pool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" y="1467569"/>
            <a:ext cx="1005223" cy="4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PEX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17" y="1509510"/>
            <a:ext cx="1586243" cy="4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sdaq Logo for Homep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69" y="1412325"/>
            <a:ext cx="2094452" cy="5952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ktangel med rundade hörn 4"/>
          <p:cNvSpPr/>
          <p:nvPr/>
        </p:nvSpPr>
        <p:spPr>
          <a:xfrm>
            <a:off x="7323330" y="1409666"/>
            <a:ext cx="1021556" cy="6005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b="1" dirty="0"/>
              <a:t>?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6" y="4766507"/>
            <a:ext cx="799692" cy="1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/>
        </p:nvSpPr>
        <p:spPr>
          <a:xfrm>
            <a:off x="942975" y="2282568"/>
            <a:ext cx="7877175" cy="578365"/>
          </a:xfrm>
          <a:prstGeom prst="rect">
            <a:avLst/>
          </a:prstGeom>
        </p:spPr>
        <p:txBody>
          <a:bodyPr/>
          <a:lstStyle/>
          <a:p>
            <a:pPr defTabSz="914378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0338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/>
        </p:nvSpPr>
        <p:spPr>
          <a:xfrm>
            <a:off x="942975" y="2282568"/>
            <a:ext cx="7877175" cy="578365"/>
          </a:xfrm>
          <a:prstGeom prst="rect">
            <a:avLst/>
          </a:prstGeom>
        </p:spPr>
        <p:txBody>
          <a:bodyPr/>
          <a:lstStyle/>
          <a:p>
            <a:pPr defTabSz="914378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Physical limitations and exchange capacity</a:t>
            </a:r>
          </a:p>
        </p:txBody>
      </p:sp>
    </p:spTree>
    <p:extLst>
      <p:ext uri="{BB962C8B-B14F-4D97-AF65-F5344CB8AC3E}">
        <p14:creationId xmlns:p14="http://schemas.microsoft.com/office/powerpoint/2010/main" val="29139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Flow</a:t>
            </a:r>
            <a:r>
              <a:rPr lang="sv-SE" dirty="0"/>
              <a:t> </a:t>
            </a:r>
            <a:r>
              <a:rPr lang="sv-SE" dirty="0" err="1"/>
              <a:t>Based</a:t>
            </a:r>
            <a:endParaRPr lang="sv-SE" dirty="0"/>
          </a:p>
        </p:txBody>
      </p:sp>
      <p:sp>
        <p:nvSpPr>
          <p:cNvPr id="11" name="Femkant 10"/>
          <p:cNvSpPr/>
          <p:nvPr/>
        </p:nvSpPr>
        <p:spPr>
          <a:xfrm>
            <a:off x="2771284" y="2051569"/>
            <a:ext cx="2625385" cy="364484"/>
          </a:xfrm>
          <a:prstGeom prst="homePlate">
            <a:avLst/>
          </a:prstGeom>
          <a:gradFill flip="none" rotWithShape="1">
            <a:gsLst>
              <a:gs pos="0">
                <a:srgbClr val="417FAD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kstSylinder 11"/>
          <p:cNvSpPr txBox="1"/>
          <p:nvPr/>
        </p:nvSpPr>
        <p:spPr>
          <a:xfrm>
            <a:off x="2685231" y="1806748"/>
            <a:ext cx="91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Complexity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07220" y="1806748"/>
            <a:ext cx="8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Simplicity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938966" y="2099662"/>
            <a:ext cx="41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FB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577785" y="2098463"/>
            <a:ext cx="6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CNTC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2788902" y="2049566"/>
            <a:ext cx="9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Detailed grid model</a:t>
            </a:r>
          </a:p>
        </p:txBody>
      </p:sp>
      <p:sp>
        <p:nvSpPr>
          <p:cNvPr id="17" name="Ellips 16"/>
          <p:cNvSpPr/>
          <p:nvPr/>
        </p:nvSpPr>
        <p:spPr>
          <a:xfrm>
            <a:off x="3762070" y="1896940"/>
            <a:ext cx="636792" cy="673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1"/>
          </a:p>
        </p:txBody>
      </p:sp>
      <p:sp>
        <p:nvSpPr>
          <p:cNvPr id="18" name="textruta 17"/>
          <p:cNvSpPr txBox="1"/>
          <p:nvPr/>
        </p:nvSpPr>
        <p:spPr>
          <a:xfrm>
            <a:off x="492919" y="2813498"/>
            <a:ext cx="86510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CNTC and FB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describes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physical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transfer limitations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of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the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power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system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CNTC and FB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are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used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as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constraints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in market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allocation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(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exchange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FB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describes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the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constraints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in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higher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detail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which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enables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better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optimization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(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larger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500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domain</a:t>
            </a:r>
            <a:r>
              <a:rPr lang="sv-SE" sz="15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/>
        </p:nvSpPr>
        <p:spPr>
          <a:xfrm>
            <a:off x="452992" y="284072"/>
            <a:ext cx="5549726" cy="581291"/>
          </a:xfrm>
          <a:prstGeom prst="rect">
            <a:avLst/>
          </a:prstGeom>
        </p:spPr>
        <p:txBody>
          <a:bodyPr/>
          <a:lstStyle/>
          <a:p>
            <a:pPr defTabSz="914378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Physical capacity</a:t>
            </a:r>
            <a:endParaRPr lang="da-DK" sz="28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Pladsholder til indhold 2"/>
          <p:cNvSpPr>
            <a:spLocks noGrp="1"/>
          </p:cNvSpPr>
          <p:nvPr/>
        </p:nvSpPr>
        <p:spPr>
          <a:xfrm>
            <a:off x="452992" y="865363"/>
            <a:ext cx="7814708" cy="19045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chemeClr val="accent1"/>
                </a:solidFill>
                <a:latin typeface="+mn-lt"/>
              </a:rPr>
              <a:t>The physical capacity is defined by the components of the power-grid and the state of the power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chemeClr val="accent1"/>
                </a:solidFill>
                <a:latin typeface="+mn-lt"/>
              </a:rPr>
              <a:t>Due to operational security and risk considerations, the secure physical capacity applied in operation will/may differ from the maximum found in any given scenario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chemeClr val="accent1"/>
                </a:solidFill>
                <a:latin typeface="+mn-lt"/>
              </a:rPr>
              <a:t>Thus, the secure physical capacities of grid components will vary with grid topology, temperatures, loading and risk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chemeClr val="accent1"/>
                </a:solidFill>
                <a:latin typeface="+mn-lt"/>
              </a:rPr>
              <a:t>The secure physical capacity </a:t>
            </a:r>
            <a:r>
              <a:rPr lang="en-GB" sz="1350" u="sng" dirty="0">
                <a:solidFill>
                  <a:schemeClr val="accent1"/>
                </a:solidFill>
                <a:latin typeface="+mn-lt"/>
              </a:rPr>
              <a:t>is a common base </a:t>
            </a:r>
            <a:r>
              <a:rPr lang="en-GB" sz="1350" dirty="0">
                <a:solidFill>
                  <a:schemeClr val="accent1"/>
                </a:solidFill>
                <a:latin typeface="+mn-lt"/>
              </a:rPr>
              <a:t>for the FB and CNTC capacity calculation</a:t>
            </a:r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125399" y="2616517"/>
            <a:ext cx="4239090" cy="16120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en-GB" sz="1350" b="1" dirty="0">
                <a:solidFill>
                  <a:schemeClr val="accent1"/>
                </a:solidFill>
                <a:cs typeface="Arial" panose="020B0604020202020204" pitchFamily="34" charset="0"/>
              </a:rPr>
              <a:t>The physical capacities constitute complex non-linear limitations on flows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cs typeface="Arial" panose="020B0604020202020204" pitchFamily="34" charset="0"/>
              </a:rPr>
              <a:t>Thermal limitations for each grid element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cs typeface="Arial" panose="020B0604020202020204" pitchFamily="34" charset="0"/>
              </a:rPr>
              <a:t>Steady state and dynamic voltage limits for each grid element or group of elements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cs typeface="Arial" panose="020B0604020202020204" pitchFamily="34" charset="0"/>
              </a:rPr>
              <a:t>Dynamic stability limits for groups of grid elements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cs typeface="Arial" panose="020B0604020202020204" pitchFamily="34" charset="0"/>
              </a:rPr>
              <a:t>Short circuit limits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cs typeface="Arial" panose="020B0604020202020204" pitchFamily="34" charset="0"/>
              </a:rPr>
              <a:t>N-1 considerations</a:t>
            </a:r>
          </a:p>
          <a:p>
            <a:pPr marL="588169" lvl="1" indent="-257175"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588169" lvl="1" indent="-257175">
              <a:buFont typeface="Wingdings" panose="05000000000000000000" pitchFamily="2" charset="2"/>
              <a:buChar char="Ø"/>
            </a:pPr>
            <a:endParaRPr lang="da-DK" sz="135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88" y="2324101"/>
            <a:ext cx="5047556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emkant 10"/>
          <p:cNvSpPr/>
          <p:nvPr/>
        </p:nvSpPr>
        <p:spPr>
          <a:xfrm>
            <a:off x="5240164" y="342784"/>
            <a:ext cx="2625385" cy="364484"/>
          </a:xfrm>
          <a:prstGeom prst="homePlate">
            <a:avLst/>
          </a:prstGeom>
          <a:gradFill flip="none" rotWithShape="1">
            <a:gsLst>
              <a:gs pos="0">
                <a:srgbClr val="417FAD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ekstSylinder 11"/>
          <p:cNvSpPr txBox="1"/>
          <p:nvPr/>
        </p:nvSpPr>
        <p:spPr>
          <a:xfrm>
            <a:off x="5154111" y="97963"/>
            <a:ext cx="91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Complexity</a:t>
            </a:r>
          </a:p>
        </p:txBody>
      </p:sp>
      <p:sp>
        <p:nvSpPr>
          <p:cNvPr id="12" name="TekstSylinder 12"/>
          <p:cNvSpPr txBox="1"/>
          <p:nvPr/>
        </p:nvSpPr>
        <p:spPr>
          <a:xfrm>
            <a:off x="6976100" y="97963"/>
            <a:ext cx="8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Simplicity</a:t>
            </a:r>
          </a:p>
        </p:txBody>
      </p:sp>
      <p:sp>
        <p:nvSpPr>
          <p:cNvPr id="13" name="TekstSylinder 13"/>
          <p:cNvSpPr txBox="1"/>
          <p:nvPr/>
        </p:nvSpPr>
        <p:spPr>
          <a:xfrm>
            <a:off x="6407846" y="390877"/>
            <a:ext cx="41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FB</a:t>
            </a:r>
          </a:p>
        </p:txBody>
      </p:sp>
      <p:sp>
        <p:nvSpPr>
          <p:cNvPr id="14" name="TekstSylinder 14"/>
          <p:cNvSpPr txBox="1"/>
          <p:nvPr/>
        </p:nvSpPr>
        <p:spPr>
          <a:xfrm>
            <a:off x="7046665" y="389678"/>
            <a:ext cx="6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CNTC</a:t>
            </a:r>
          </a:p>
        </p:txBody>
      </p:sp>
      <p:sp>
        <p:nvSpPr>
          <p:cNvPr id="15" name="TekstSylinder 15"/>
          <p:cNvSpPr txBox="1"/>
          <p:nvPr/>
        </p:nvSpPr>
        <p:spPr>
          <a:xfrm>
            <a:off x="5257782" y="340781"/>
            <a:ext cx="9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Detailed grid model</a:t>
            </a:r>
          </a:p>
        </p:txBody>
      </p:sp>
      <p:sp>
        <p:nvSpPr>
          <p:cNvPr id="2" name="Ellips 1"/>
          <p:cNvSpPr/>
          <p:nvPr/>
        </p:nvSpPr>
        <p:spPr>
          <a:xfrm>
            <a:off x="4812708" y="-49528"/>
            <a:ext cx="1593799" cy="966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1"/>
          </a:p>
        </p:txBody>
      </p:sp>
    </p:spTree>
    <p:extLst>
      <p:ext uri="{BB962C8B-B14F-4D97-AF65-F5344CB8AC3E}">
        <p14:creationId xmlns:p14="http://schemas.microsoft.com/office/powerpoint/2010/main" val="59312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/>
        </p:nvSpPr>
        <p:spPr>
          <a:xfrm>
            <a:off x="304801" y="418834"/>
            <a:ext cx="5549726" cy="581291"/>
          </a:xfrm>
          <a:prstGeom prst="rect">
            <a:avLst/>
          </a:prstGeom>
        </p:spPr>
        <p:txBody>
          <a:bodyPr/>
          <a:lstStyle/>
          <a:p>
            <a:pPr defTabSz="914378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Exchange capacity</a:t>
            </a:r>
            <a:endParaRPr lang="da-DK" sz="280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/>
        </p:nvSpPr>
        <p:spPr>
          <a:xfrm>
            <a:off x="304800" y="1055303"/>
            <a:ext cx="8324850" cy="33513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1"/>
                </a:solidFill>
                <a:latin typeface="+mn-lt"/>
              </a:rPr>
              <a:t>Exchange capacity is derived from the secure physical capacity to provide MW limits for commercial power exchanges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1"/>
                </a:solidFill>
                <a:latin typeface="+mn-lt"/>
              </a:rPr>
              <a:t>Exchange capacity provides limitations for the electricity market, in terms of linearized constraints, on cross zonal exchanges. The linearized constraints are simplifications of the complex non-linear secure physical limitations of the grid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1"/>
                </a:solidFill>
                <a:latin typeface="+mn-lt"/>
              </a:rPr>
              <a:t>There are two options for providing exchange capacity for the electricity market:</a:t>
            </a:r>
          </a:p>
          <a:p>
            <a:pPr marL="642938" lvl="1" indent="-342900">
              <a:buFont typeface="+mj-lt"/>
              <a:buAutoNum type="alphaLcParenR"/>
            </a:pPr>
            <a:endParaRPr lang="en-GB" sz="1350" b="1" dirty="0">
              <a:solidFill>
                <a:schemeClr val="accent1"/>
              </a:solidFill>
              <a:latin typeface="+mn-lt"/>
            </a:endParaRPr>
          </a:p>
          <a:p>
            <a:pPr marL="642938" lvl="1" indent="-342900">
              <a:buFont typeface="+mj-lt"/>
              <a:buAutoNum type="alphaLcParenR"/>
            </a:pPr>
            <a:r>
              <a:rPr lang="en-GB" sz="1350" b="1" dirty="0">
                <a:solidFill>
                  <a:schemeClr val="accent1"/>
                </a:solidFill>
                <a:latin typeface="+mn-lt"/>
              </a:rPr>
              <a:t>FB: </a:t>
            </a:r>
            <a:r>
              <a:rPr lang="en-GB" sz="1350" dirty="0">
                <a:solidFill>
                  <a:schemeClr val="accent1"/>
                </a:solidFill>
                <a:latin typeface="+mn-lt"/>
              </a:rPr>
              <a:t>The electricity market receives a linearized security domain described by power transfer distribution factors (</a:t>
            </a:r>
            <a:r>
              <a:rPr lang="en-GB" sz="1350" b="1" dirty="0">
                <a:solidFill>
                  <a:schemeClr val="accent1"/>
                </a:solidFill>
                <a:latin typeface="+mn-lt"/>
              </a:rPr>
              <a:t>PTDF</a:t>
            </a:r>
            <a:r>
              <a:rPr lang="en-GB" sz="1350" dirty="0">
                <a:solidFill>
                  <a:schemeClr val="accent1"/>
                </a:solidFill>
                <a:latin typeface="+mn-lt"/>
              </a:rPr>
              <a:t>s) on critical network elements (</a:t>
            </a:r>
            <a:r>
              <a:rPr lang="en-GB" sz="1350" b="1" dirty="0">
                <a:solidFill>
                  <a:schemeClr val="accent1"/>
                </a:solidFill>
                <a:latin typeface="+mn-lt"/>
              </a:rPr>
              <a:t>CNE</a:t>
            </a:r>
            <a:r>
              <a:rPr lang="en-GB" sz="1350" dirty="0">
                <a:solidFill>
                  <a:schemeClr val="accent1"/>
                </a:solidFill>
                <a:latin typeface="+mn-lt"/>
              </a:rPr>
              <a:t>s). The flow on each individual CNE is limited by a MW margin representing the secure physical capacity of the component(s), while the PTDF gives the flow on each CNE from a one MW injection in each BZ</a:t>
            </a:r>
          </a:p>
          <a:p>
            <a:pPr marL="642938" lvl="1" indent="-342900">
              <a:buFont typeface="+mj-lt"/>
              <a:buAutoNum type="alphaLcParenR"/>
            </a:pPr>
            <a:endParaRPr lang="en-GB" sz="1350" b="1" dirty="0">
              <a:solidFill>
                <a:schemeClr val="accent1"/>
              </a:solidFill>
              <a:latin typeface="+mn-lt"/>
            </a:endParaRPr>
          </a:p>
          <a:p>
            <a:pPr marL="642938" lvl="1" indent="-342900">
              <a:buFont typeface="+mj-lt"/>
              <a:buAutoNum type="alphaLcParenR"/>
            </a:pPr>
            <a:r>
              <a:rPr lang="en-GB" sz="1350" b="1" dirty="0">
                <a:solidFill>
                  <a:schemeClr val="accent1"/>
                </a:solidFill>
                <a:latin typeface="+mn-lt"/>
              </a:rPr>
              <a:t>CNTC: </a:t>
            </a:r>
            <a:r>
              <a:rPr lang="en-GB" sz="1350" dirty="0">
                <a:solidFill>
                  <a:schemeClr val="accent1"/>
                </a:solidFill>
                <a:latin typeface="+mn-lt"/>
              </a:rPr>
              <a:t>The electricity market receives a MW limit on bilateral exchanges between bidding zones. The MW limits are derived from the security domain where bidding zone configuration is applied in order to capture all relevant limitations</a:t>
            </a:r>
          </a:p>
          <a:p>
            <a:pPr marL="685800" lvl="1" indent="-342900">
              <a:buFont typeface="+mj-lt"/>
              <a:buAutoNum type="alphaLcParenR"/>
            </a:pPr>
            <a:endParaRPr lang="da-DK" sz="13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Femkant 10"/>
          <p:cNvSpPr/>
          <p:nvPr/>
        </p:nvSpPr>
        <p:spPr>
          <a:xfrm>
            <a:off x="5240164" y="342784"/>
            <a:ext cx="2625385" cy="364484"/>
          </a:xfrm>
          <a:prstGeom prst="homePlate">
            <a:avLst/>
          </a:prstGeom>
          <a:gradFill flip="none" rotWithShape="1">
            <a:gsLst>
              <a:gs pos="0">
                <a:srgbClr val="417FAD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ekstSylinder 11"/>
          <p:cNvSpPr txBox="1"/>
          <p:nvPr/>
        </p:nvSpPr>
        <p:spPr>
          <a:xfrm>
            <a:off x="5154111" y="97963"/>
            <a:ext cx="91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Complexity</a:t>
            </a:r>
          </a:p>
        </p:txBody>
      </p:sp>
      <p:sp>
        <p:nvSpPr>
          <p:cNvPr id="8" name="TekstSylinder 12"/>
          <p:cNvSpPr txBox="1"/>
          <p:nvPr/>
        </p:nvSpPr>
        <p:spPr>
          <a:xfrm>
            <a:off x="6976100" y="97963"/>
            <a:ext cx="8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Simplicity</a:t>
            </a:r>
          </a:p>
        </p:txBody>
      </p:sp>
      <p:sp>
        <p:nvSpPr>
          <p:cNvPr id="9" name="TekstSylinder 13"/>
          <p:cNvSpPr txBox="1"/>
          <p:nvPr/>
        </p:nvSpPr>
        <p:spPr>
          <a:xfrm>
            <a:off x="6407846" y="390877"/>
            <a:ext cx="41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FB</a:t>
            </a:r>
          </a:p>
        </p:txBody>
      </p:sp>
      <p:sp>
        <p:nvSpPr>
          <p:cNvPr id="10" name="TekstSylinder 14"/>
          <p:cNvSpPr txBox="1"/>
          <p:nvPr/>
        </p:nvSpPr>
        <p:spPr>
          <a:xfrm>
            <a:off x="7046665" y="389678"/>
            <a:ext cx="6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CNTC</a:t>
            </a:r>
          </a:p>
        </p:txBody>
      </p:sp>
      <p:sp>
        <p:nvSpPr>
          <p:cNvPr id="11" name="TekstSylinder 15"/>
          <p:cNvSpPr txBox="1"/>
          <p:nvPr/>
        </p:nvSpPr>
        <p:spPr>
          <a:xfrm>
            <a:off x="5257782" y="340781"/>
            <a:ext cx="9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Detailed grid model</a:t>
            </a:r>
          </a:p>
        </p:txBody>
      </p:sp>
      <p:sp>
        <p:nvSpPr>
          <p:cNvPr id="12" name="Ellips 11"/>
          <p:cNvSpPr/>
          <p:nvPr/>
        </p:nvSpPr>
        <p:spPr>
          <a:xfrm>
            <a:off x="6339307" y="33527"/>
            <a:ext cx="1612295" cy="966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1"/>
          </a:p>
        </p:txBody>
      </p:sp>
    </p:spTree>
    <p:extLst>
      <p:ext uri="{BB962C8B-B14F-4D97-AF65-F5344CB8AC3E}">
        <p14:creationId xmlns:p14="http://schemas.microsoft.com/office/powerpoint/2010/main" val="18768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542" y="133232"/>
            <a:ext cx="8229600" cy="857250"/>
          </a:xfrm>
        </p:spPr>
        <p:txBody>
          <a:bodyPr lIns="61119" tIns="30560" rIns="61119" bIns="30560">
            <a:normAutofit fontScale="90000"/>
          </a:bodyPr>
          <a:lstStyle/>
          <a:p>
            <a:r>
              <a:rPr lang="en-GB" sz="307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How bilateral exchanges are perceived by the market algorithm in FB and CNTC</a:t>
            </a:r>
          </a:p>
        </p:txBody>
      </p:sp>
      <p:pic>
        <p:nvPicPr>
          <p:cNvPr id="10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9" y="1326983"/>
            <a:ext cx="3558809" cy="2848329"/>
          </a:xfrm>
          <a:prstGeom prst="rect">
            <a:avLst/>
          </a:prstGeom>
        </p:spPr>
      </p:pic>
      <p:pic>
        <p:nvPicPr>
          <p:cNvPr id="12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43" y="1313265"/>
            <a:ext cx="4183649" cy="3348426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6B6603D-3642-48D2-A52C-F67594243F63}"/>
              </a:ext>
            </a:extLst>
          </p:cNvPr>
          <p:cNvSpPr/>
          <p:nvPr/>
        </p:nvSpPr>
        <p:spPr>
          <a:xfrm>
            <a:off x="2842838" y="1730100"/>
            <a:ext cx="1012371" cy="38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CNTC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BB5BCAA-752E-4BE7-A082-82377D7A5C62}"/>
              </a:ext>
            </a:extLst>
          </p:cNvPr>
          <p:cNvSpPr/>
          <p:nvPr/>
        </p:nvSpPr>
        <p:spPr>
          <a:xfrm>
            <a:off x="8061199" y="1783889"/>
            <a:ext cx="1012371" cy="38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85550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buFont typeface="Arial"/>
            </a:pPr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 calculation - Example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8" y="2988996"/>
            <a:ext cx="5122872" cy="178395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Simplifying assumptions</a:t>
            </a:r>
            <a:endParaRPr lang="en-GB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No internal CNEs/grid constraints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Only one node in each bidding zone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The only CNEs are the tie 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No reliability margin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No contingencies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No remedial actions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4" name="Gruppe 16"/>
          <p:cNvGrpSpPr/>
          <p:nvPr/>
        </p:nvGrpSpPr>
        <p:grpSpPr>
          <a:xfrm>
            <a:off x="5173410" y="1291086"/>
            <a:ext cx="3700335" cy="2746946"/>
            <a:chOff x="4283968" y="2780928"/>
            <a:chExt cx="2232248" cy="1728192"/>
          </a:xfrm>
        </p:grpSpPr>
        <p:sp>
          <p:nvSpPr>
            <p:cNvPr id="5" name="Ellipse 4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8" name="Rett linje 18"/>
            <p:cNvCxnSpPr>
              <a:stCxn id="5" idx="5"/>
              <a:endCxn id="6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19"/>
            <p:cNvCxnSpPr>
              <a:stCxn id="6" idx="7"/>
              <a:endCxn id="7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20"/>
            <p:cNvCxnSpPr>
              <a:stCxn id="5" idx="6"/>
              <a:endCxn id="7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kstSylinder 32"/>
          <p:cNvSpPr txBox="1"/>
          <p:nvPr/>
        </p:nvSpPr>
        <p:spPr>
          <a:xfrm>
            <a:off x="6485865" y="1468592"/>
            <a:ext cx="1483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Fmax = 1000 MW</a:t>
            </a:r>
          </a:p>
        </p:txBody>
      </p:sp>
      <p:sp>
        <p:nvSpPr>
          <p:cNvPr id="14" name="TekstSylinder 33"/>
          <p:cNvSpPr txBox="1"/>
          <p:nvPr/>
        </p:nvSpPr>
        <p:spPr>
          <a:xfrm rot="18024193">
            <a:off x="7215474" y="2485209"/>
            <a:ext cx="133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Fmax = 1000 MW</a:t>
            </a:r>
          </a:p>
        </p:txBody>
      </p:sp>
      <p:sp>
        <p:nvSpPr>
          <p:cNvPr id="15" name="TekstSylinder 34"/>
          <p:cNvSpPr txBox="1"/>
          <p:nvPr/>
        </p:nvSpPr>
        <p:spPr>
          <a:xfrm rot="3499682">
            <a:off x="5575818" y="2747255"/>
            <a:ext cx="1463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Fmax = 1000 MW</a:t>
            </a:r>
          </a:p>
        </p:txBody>
      </p:sp>
      <p:sp>
        <p:nvSpPr>
          <p:cNvPr id="24" name="Plassholder for innhold 2"/>
          <p:cNvSpPr txBox="1">
            <a:spLocks/>
          </p:cNvSpPr>
          <p:nvPr/>
        </p:nvSpPr>
        <p:spPr>
          <a:xfrm>
            <a:off x="442356" y="1291086"/>
            <a:ext cx="3903582" cy="126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1"/>
                </a:solidFill>
              </a:rPr>
              <a:t>Example</a:t>
            </a:r>
          </a:p>
          <a:p>
            <a:pPr>
              <a:buFont typeface="Wingdings" pitchFamily="2" charset="2"/>
              <a:buChar char="ü"/>
            </a:pPr>
            <a:r>
              <a:rPr lang="en-GB" sz="1200" dirty="0">
                <a:solidFill>
                  <a:schemeClr val="accent1"/>
                </a:solidFill>
              </a:rPr>
              <a:t>A power grid consisting of 3 bidding zones and three identical lines with the physical capacity of 1000 MW each – </a:t>
            </a:r>
            <a:r>
              <a:rPr lang="en-GB" sz="1200">
                <a:solidFill>
                  <a:schemeClr val="accent1"/>
                </a:solidFill>
              </a:rPr>
              <a:t>having equal impedances</a:t>
            </a:r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8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662046" y="1684504"/>
            <a:ext cx="7038286" cy="399791"/>
          </a:xfrm>
        </p:spPr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layer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operations &amp; </a:t>
            </a:r>
            <a:r>
              <a:rPr lang="sv-SE" dirty="0" err="1"/>
              <a:t>energy</a:t>
            </a:r>
            <a:r>
              <a:rPr lang="sv-SE"/>
              <a:t> market</a:t>
            </a:r>
            <a:r>
              <a:rPr lang="sv-SE" dirty="0"/>
              <a:t>..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Calculation</a:t>
            </a:r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6558752"/>
              </p:ext>
            </p:extLst>
          </p:nvPr>
        </p:nvGraphicFramePr>
        <p:xfrm>
          <a:off x="662047" y="2067569"/>
          <a:ext cx="7325507" cy="100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662047" y="3109822"/>
          <a:ext cx="7325507" cy="97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269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909" y="347751"/>
            <a:ext cx="8147248" cy="56044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 calculation – (C)NTC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326" y="824517"/>
            <a:ext cx="8229600" cy="725163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Capacity is provided as MW limits on exchange on each BZ border</a:t>
            </a:r>
          </a:p>
          <a:p>
            <a:r>
              <a:rPr lang="en-GB" sz="1800" dirty="0">
                <a:solidFill>
                  <a:schemeClr val="accent1"/>
                </a:solidFill>
              </a:rPr>
              <a:t>The market does not know real physics, and capacities are perceived as simultaneously available</a:t>
            </a:r>
          </a:p>
        </p:txBody>
      </p:sp>
      <p:grpSp>
        <p:nvGrpSpPr>
          <p:cNvPr id="4" name="Gruppe 16"/>
          <p:cNvGrpSpPr/>
          <p:nvPr/>
        </p:nvGrpSpPr>
        <p:grpSpPr>
          <a:xfrm>
            <a:off x="750959" y="2347869"/>
            <a:ext cx="2173505" cy="1613503"/>
            <a:chOff x="4283968" y="2780928"/>
            <a:chExt cx="2232248" cy="1728192"/>
          </a:xfrm>
        </p:grpSpPr>
        <p:sp>
          <p:nvSpPr>
            <p:cNvPr id="5" name="Ellipse 4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8" name="Rett linje 18"/>
            <p:cNvCxnSpPr>
              <a:stCxn id="5" idx="5"/>
              <a:endCxn id="6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19"/>
            <p:cNvCxnSpPr>
              <a:stCxn id="6" idx="7"/>
              <a:endCxn id="7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20"/>
            <p:cNvCxnSpPr>
              <a:stCxn id="5" idx="6"/>
              <a:endCxn id="7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Pil ned 26"/>
          <p:cNvSpPr/>
          <p:nvPr/>
        </p:nvSpPr>
        <p:spPr bwMode="auto">
          <a:xfrm>
            <a:off x="793786" y="2098680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30" name="Pil ned 26"/>
          <p:cNvSpPr/>
          <p:nvPr/>
        </p:nvSpPr>
        <p:spPr bwMode="auto">
          <a:xfrm>
            <a:off x="1624134" y="4003450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74896" y="1733116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injection of 2000 MW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350148" y="4188131"/>
            <a:ext cx="91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Extraction of 2000 MW</a:t>
            </a:r>
          </a:p>
        </p:txBody>
      </p:sp>
      <p:sp>
        <p:nvSpPr>
          <p:cNvPr id="24" name="Pil høyre 23"/>
          <p:cNvSpPr/>
          <p:nvPr/>
        </p:nvSpPr>
        <p:spPr>
          <a:xfrm>
            <a:off x="1463103" y="2615281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34" name="Pil høyre 33"/>
          <p:cNvSpPr/>
          <p:nvPr/>
        </p:nvSpPr>
        <p:spPr>
          <a:xfrm rot="3445482">
            <a:off x="1168828" y="3067078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41" name="Pil høyre 40"/>
          <p:cNvSpPr/>
          <p:nvPr/>
        </p:nvSpPr>
        <p:spPr>
          <a:xfrm>
            <a:off x="1721981" y="1685058"/>
            <a:ext cx="962766" cy="88934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capacity</a:t>
            </a:r>
          </a:p>
        </p:txBody>
      </p:sp>
      <p:sp>
        <p:nvSpPr>
          <p:cNvPr id="25" name="Pil venstre 24"/>
          <p:cNvSpPr/>
          <p:nvPr/>
        </p:nvSpPr>
        <p:spPr>
          <a:xfrm rot="18062062">
            <a:off x="1856174" y="3082475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42" name="Pil høyre 41"/>
          <p:cNvSpPr/>
          <p:nvPr/>
        </p:nvSpPr>
        <p:spPr>
          <a:xfrm>
            <a:off x="1452970" y="2455227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667 MW</a:t>
            </a:r>
          </a:p>
        </p:txBody>
      </p:sp>
      <p:sp>
        <p:nvSpPr>
          <p:cNvPr id="43" name="Pil høyre 42"/>
          <p:cNvSpPr/>
          <p:nvPr/>
        </p:nvSpPr>
        <p:spPr>
          <a:xfrm>
            <a:off x="1726827" y="1805182"/>
            <a:ext cx="962766" cy="88934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flow</a:t>
            </a:r>
          </a:p>
        </p:txBody>
      </p:sp>
      <p:sp>
        <p:nvSpPr>
          <p:cNvPr id="44" name="Pil venstre 43"/>
          <p:cNvSpPr/>
          <p:nvPr/>
        </p:nvSpPr>
        <p:spPr>
          <a:xfrm rot="18062062">
            <a:off x="1985219" y="3156485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667 MW</a:t>
            </a:r>
          </a:p>
        </p:txBody>
      </p:sp>
      <p:sp>
        <p:nvSpPr>
          <p:cNvPr id="45" name="Pil høyre 44"/>
          <p:cNvSpPr/>
          <p:nvPr/>
        </p:nvSpPr>
        <p:spPr>
          <a:xfrm rot="3445482">
            <a:off x="1021686" y="3163302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1333 MW</a:t>
            </a:r>
          </a:p>
        </p:txBody>
      </p:sp>
      <p:sp>
        <p:nvSpPr>
          <p:cNvPr id="27" name="Lyn 26"/>
          <p:cNvSpPr/>
          <p:nvPr/>
        </p:nvSpPr>
        <p:spPr>
          <a:xfrm rot="16482209">
            <a:off x="282325" y="3269366"/>
            <a:ext cx="971107" cy="101513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 rot="19192675">
            <a:off x="185797" y="3587567"/>
            <a:ext cx="111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Overload</a:t>
            </a:r>
          </a:p>
        </p:txBody>
      </p:sp>
      <p:sp>
        <p:nvSpPr>
          <p:cNvPr id="46" name="Femkant 45"/>
          <p:cNvSpPr/>
          <p:nvPr/>
        </p:nvSpPr>
        <p:spPr>
          <a:xfrm>
            <a:off x="3655292" y="1862231"/>
            <a:ext cx="2055581" cy="2345037"/>
          </a:xfrm>
          <a:prstGeom prst="homePlate">
            <a:avLst>
              <a:gd name="adj" fmla="val 0"/>
            </a:avLst>
          </a:prstGeom>
          <a:noFill/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Cannot provide the physical capacity on all lines at the same time because it allows for  physical overloads </a:t>
            </a:r>
          </a:p>
          <a:p>
            <a:pPr algn="ctr"/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Capacities must be reduced</a:t>
            </a: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maintain operational security</a:t>
            </a:r>
          </a:p>
        </p:txBody>
      </p:sp>
      <p:grpSp>
        <p:nvGrpSpPr>
          <p:cNvPr id="47" name="Gruppe 16"/>
          <p:cNvGrpSpPr/>
          <p:nvPr/>
        </p:nvGrpSpPr>
        <p:grpSpPr>
          <a:xfrm>
            <a:off x="6395797" y="2329131"/>
            <a:ext cx="2173505" cy="1613503"/>
            <a:chOff x="4283968" y="2780928"/>
            <a:chExt cx="2232248" cy="1728192"/>
          </a:xfrm>
        </p:grpSpPr>
        <p:sp>
          <p:nvSpPr>
            <p:cNvPr id="48" name="Ellipse 47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51" name="Rett linje 18"/>
            <p:cNvCxnSpPr>
              <a:stCxn id="48" idx="5"/>
              <a:endCxn id="49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Rett linje 19"/>
            <p:cNvCxnSpPr>
              <a:stCxn id="49" idx="7"/>
              <a:endCxn id="50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Rett linje 20"/>
            <p:cNvCxnSpPr>
              <a:stCxn id="48" idx="6"/>
              <a:endCxn id="50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Pil ned 26"/>
          <p:cNvSpPr/>
          <p:nvPr/>
        </p:nvSpPr>
        <p:spPr bwMode="auto">
          <a:xfrm>
            <a:off x="6438624" y="2079942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55" name="Pil ned 26"/>
          <p:cNvSpPr/>
          <p:nvPr/>
        </p:nvSpPr>
        <p:spPr bwMode="auto">
          <a:xfrm>
            <a:off x="7268972" y="3984712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6395797" y="1713428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injection of 1500 MW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7013422" y="4177088"/>
            <a:ext cx="104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Extraction of 1500 MW</a:t>
            </a:r>
          </a:p>
        </p:txBody>
      </p:sp>
      <p:sp>
        <p:nvSpPr>
          <p:cNvPr id="58" name="Pil høyre 57"/>
          <p:cNvSpPr/>
          <p:nvPr/>
        </p:nvSpPr>
        <p:spPr>
          <a:xfrm>
            <a:off x="7107940" y="2596543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59" name="Pil høyre 58"/>
          <p:cNvSpPr/>
          <p:nvPr/>
        </p:nvSpPr>
        <p:spPr>
          <a:xfrm rot="3445482">
            <a:off x="6813666" y="3048340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60" name="Pil høyre 59"/>
          <p:cNvSpPr/>
          <p:nvPr/>
        </p:nvSpPr>
        <p:spPr>
          <a:xfrm>
            <a:off x="7655781" y="1840490"/>
            <a:ext cx="908675" cy="71730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Exchange capacity</a:t>
            </a:r>
          </a:p>
        </p:txBody>
      </p:sp>
      <p:sp>
        <p:nvSpPr>
          <p:cNvPr id="61" name="Pil venstre 60"/>
          <p:cNvSpPr/>
          <p:nvPr/>
        </p:nvSpPr>
        <p:spPr>
          <a:xfrm rot="18062062">
            <a:off x="7501013" y="3063737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62" name="Pil høyre 61"/>
          <p:cNvSpPr/>
          <p:nvPr/>
        </p:nvSpPr>
        <p:spPr>
          <a:xfrm>
            <a:off x="7097808" y="2436489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500 MW</a:t>
            </a:r>
          </a:p>
        </p:txBody>
      </p:sp>
      <p:sp>
        <p:nvSpPr>
          <p:cNvPr id="63" name="Pil høyre 62"/>
          <p:cNvSpPr/>
          <p:nvPr/>
        </p:nvSpPr>
        <p:spPr>
          <a:xfrm>
            <a:off x="7660627" y="1960614"/>
            <a:ext cx="908675" cy="71730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flow</a:t>
            </a:r>
          </a:p>
        </p:txBody>
      </p:sp>
      <p:sp>
        <p:nvSpPr>
          <p:cNvPr id="64" name="Pil venstre 63"/>
          <p:cNvSpPr/>
          <p:nvPr/>
        </p:nvSpPr>
        <p:spPr>
          <a:xfrm rot="18062062">
            <a:off x="7630057" y="3137747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500 MW</a:t>
            </a:r>
          </a:p>
        </p:txBody>
      </p:sp>
      <p:sp>
        <p:nvSpPr>
          <p:cNvPr id="65" name="Pil høyre 64"/>
          <p:cNvSpPr/>
          <p:nvPr/>
        </p:nvSpPr>
        <p:spPr>
          <a:xfrm rot="3445482">
            <a:off x="6666523" y="3144564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29" name="Lyn 28"/>
          <p:cNvSpPr/>
          <p:nvPr/>
        </p:nvSpPr>
        <p:spPr>
          <a:xfrm rot="10008702">
            <a:off x="8103838" y="3205230"/>
            <a:ext cx="740549" cy="929416"/>
          </a:xfrm>
          <a:prstGeom prst="lightningBolt">
            <a:avLst/>
          </a:prstGeom>
          <a:solidFill>
            <a:srgbClr val="00B050"/>
          </a:solidFill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8" name="TekstSylinder 67"/>
          <p:cNvSpPr txBox="1"/>
          <p:nvPr/>
        </p:nvSpPr>
        <p:spPr>
          <a:xfrm rot="2468731">
            <a:off x="8181488" y="3724949"/>
            <a:ext cx="1112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Unutilized capacity</a:t>
            </a:r>
          </a:p>
        </p:txBody>
      </p:sp>
      <p:sp>
        <p:nvSpPr>
          <p:cNvPr id="70" name="Pil venstre 69"/>
          <p:cNvSpPr/>
          <p:nvPr/>
        </p:nvSpPr>
        <p:spPr>
          <a:xfrm>
            <a:off x="2907306" y="2707478"/>
            <a:ext cx="747986" cy="500459"/>
          </a:xfrm>
          <a:prstGeom prst="leftArrow">
            <a:avLst>
              <a:gd name="adj1" fmla="val 8084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Not OK</a:t>
            </a:r>
          </a:p>
        </p:txBody>
      </p:sp>
      <p:sp>
        <p:nvSpPr>
          <p:cNvPr id="71" name="Pil høyre 70"/>
          <p:cNvSpPr/>
          <p:nvPr/>
        </p:nvSpPr>
        <p:spPr>
          <a:xfrm>
            <a:off x="5712821" y="2678391"/>
            <a:ext cx="658511" cy="512026"/>
          </a:xfrm>
          <a:prstGeom prst="rightArrow">
            <a:avLst>
              <a:gd name="adj1" fmla="val 7551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OK</a:t>
            </a:r>
          </a:p>
        </p:txBody>
      </p:sp>
      <p:sp>
        <p:nvSpPr>
          <p:cNvPr id="72" name="Pil høyre 59">
            <a:extLst>
              <a:ext uri="{FF2B5EF4-FFF2-40B4-BE49-F238E27FC236}">
                <a16:creationId xmlns:a16="http://schemas.microsoft.com/office/drawing/2014/main" id="{AC9217B6-7147-48D8-8BF3-81DE3CFFD4A0}"/>
              </a:ext>
            </a:extLst>
          </p:cNvPr>
          <p:cNvSpPr/>
          <p:nvPr/>
        </p:nvSpPr>
        <p:spPr>
          <a:xfrm>
            <a:off x="2893113" y="1687287"/>
            <a:ext cx="908675" cy="86704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Exchange capacity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CF3176B-423A-4441-A69F-DE2471CF0F12}"/>
              </a:ext>
            </a:extLst>
          </p:cNvPr>
          <p:cNvSpPr/>
          <p:nvPr/>
        </p:nvSpPr>
        <p:spPr>
          <a:xfrm>
            <a:off x="2631500" y="15317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=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597679" y="4775516"/>
            <a:ext cx="2028119" cy="269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Market constraint: NP</a:t>
            </a:r>
            <a:r>
              <a:rPr lang="en-GB" sz="900" dirty="0"/>
              <a:t> </a:t>
            </a:r>
            <a:r>
              <a:rPr lang="en-GB" sz="1050" dirty="0"/>
              <a:t>≤</a:t>
            </a:r>
            <a:r>
              <a:rPr lang="en-GB" sz="900" dirty="0"/>
              <a:t> </a:t>
            </a:r>
            <a:r>
              <a:rPr lang="en-GB" sz="1151" dirty="0">
                <a:sym typeface="Symbol" panose="05050102010706020507" pitchFamily="18" charset="2"/>
              </a:rPr>
              <a:t></a:t>
            </a:r>
            <a:r>
              <a:rPr lang="en-GB" sz="1151" baseline="-25000" dirty="0">
                <a:sym typeface="Symbol" panose="05050102010706020507" pitchFamily="18" charset="2"/>
              </a:rPr>
              <a:t>j</a:t>
            </a:r>
            <a:r>
              <a:rPr lang="en-GB" sz="900" dirty="0">
                <a:sym typeface="Symbol" panose="05050102010706020507" pitchFamily="18" charset="2"/>
              </a:rPr>
              <a:t> </a:t>
            </a:r>
            <a:r>
              <a:rPr lang="en-GB" sz="1050" dirty="0" err="1">
                <a:sym typeface="Symbol" panose="05050102010706020507" pitchFamily="18" charset="2"/>
              </a:rPr>
              <a:t>CNTC</a:t>
            </a:r>
            <a:r>
              <a:rPr lang="en-GB" sz="900" baseline="-25000" dirty="0" err="1">
                <a:sym typeface="Symbol" panose="05050102010706020507" pitchFamily="18" charset="2"/>
              </a:rPr>
              <a:t>j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9151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66700" y="548769"/>
            <a:ext cx="7038286" cy="477441"/>
          </a:xfrm>
        </p:spPr>
        <p:txBody>
          <a:bodyPr/>
          <a:lstStyle/>
          <a:p>
            <a:r>
              <a:rPr lang="da-DK" dirty="0"/>
              <a:t>(C)NTC – Net Transfer Capacity</a:t>
            </a:r>
            <a:endParaRPr lang="sv-SE" dirty="0"/>
          </a:p>
        </p:txBody>
      </p:sp>
      <p:sp>
        <p:nvSpPr>
          <p:cNvPr id="23" name="Pladsholder til indhold 40"/>
          <p:cNvSpPr txBox="1">
            <a:spLocks/>
          </p:cNvSpPr>
          <p:nvPr/>
        </p:nvSpPr>
        <p:spPr>
          <a:xfrm>
            <a:off x="4497281" y="1190065"/>
            <a:ext cx="4124756" cy="2688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Capacity is provided as MW limits on exchange on each BZ border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The full set of CNTC values are referred to as a CNTC domain, there is an unlimited set of potential CNTC domains available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Complicated to manage in highly meshed grids with many BZs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Flow determination is not a part of the market coupling (comes after), and thus there might be large differences between scheduled and physical flows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3" name="Ellipse 4"/>
          <p:cNvSpPr/>
          <p:nvPr/>
        </p:nvSpPr>
        <p:spPr bwMode="auto">
          <a:xfrm>
            <a:off x="516816" y="159718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" name="Ellipse 5"/>
          <p:cNvSpPr/>
          <p:nvPr/>
        </p:nvSpPr>
        <p:spPr bwMode="auto">
          <a:xfrm>
            <a:off x="1774669" y="3305853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5" name="Ellipse 6"/>
          <p:cNvSpPr/>
          <p:nvPr/>
        </p:nvSpPr>
        <p:spPr bwMode="auto">
          <a:xfrm>
            <a:off x="3032523" y="159718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6" name="Rett linje 18"/>
          <p:cNvCxnSpPr>
            <a:stCxn id="53" idx="5"/>
            <a:endCxn id="54" idx="1"/>
          </p:cNvCxnSpPr>
          <p:nvPr/>
        </p:nvCxnSpPr>
        <p:spPr bwMode="auto">
          <a:xfrm>
            <a:off x="1143110" y="2197720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Rett linje 19"/>
          <p:cNvCxnSpPr>
            <a:stCxn id="54" idx="7"/>
            <a:endCxn id="55" idx="3"/>
          </p:cNvCxnSpPr>
          <p:nvPr/>
        </p:nvCxnSpPr>
        <p:spPr bwMode="auto">
          <a:xfrm flipV="1">
            <a:off x="2400963" y="2197720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Rett linje 20"/>
          <p:cNvCxnSpPr>
            <a:stCxn id="53" idx="6"/>
            <a:endCxn id="55" idx="2"/>
          </p:cNvCxnSpPr>
          <p:nvPr/>
        </p:nvCxnSpPr>
        <p:spPr bwMode="auto">
          <a:xfrm>
            <a:off x="1250564" y="1948970"/>
            <a:ext cx="17819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kstSylinder 66"/>
          <p:cNvSpPr txBox="1"/>
          <p:nvPr/>
        </p:nvSpPr>
        <p:spPr>
          <a:xfrm>
            <a:off x="1743284" y="1771808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= 750 MW</a:t>
            </a:r>
          </a:p>
        </p:txBody>
      </p:sp>
      <p:sp>
        <p:nvSpPr>
          <p:cNvPr id="62" name="TekstSylinder 66"/>
          <p:cNvSpPr txBox="1"/>
          <p:nvPr/>
        </p:nvSpPr>
        <p:spPr>
          <a:xfrm rot="18060022">
            <a:off x="2271018" y="2264788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= 750 MW</a:t>
            </a:r>
          </a:p>
        </p:txBody>
      </p:sp>
      <p:sp>
        <p:nvSpPr>
          <p:cNvPr id="63" name="TekstSylinder 66"/>
          <p:cNvSpPr txBox="1"/>
          <p:nvPr/>
        </p:nvSpPr>
        <p:spPr>
          <a:xfrm rot="3636978">
            <a:off x="990936" y="2796836"/>
            <a:ext cx="90147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= 750 MW</a:t>
            </a:r>
          </a:p>
        </p:txBody>
      </p:sp>
      <p:sp>
        <p:nvSpPr>
          <p:cNvPr id="68" name="TekstSylinder 66"/>
          <p:cNvSpPr txBox="1"/>
          <p:nvPr/>
        </p:nvSpPr>
        <p:spPr>
          <a:xfrm>
            <a:off x="1663580" y="1945147"/>
            <a:ext cx="97101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69" name="TekstSylinder 66"/>
          <p:cNvSpPr txBox="1"/>
          <p:nvPr/>
        </p:nvSpPr>
        <p:spPr>
          <a:xfrm rot="18060022">
            <a:off x="2258339" y="2534277"/>
            <a:ext cx="93430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70" name="TekstSylinder 66"/>
          <p:cNvSpPr txBox="1"/>
          <p:nvPr/>
        </p:nvSpPr>
        <p:spPr>
          <a:xfrm rot="3636978">
            <a:off x="1122040" y="2592049"/>
            <a:ext cx="9238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</p:spTree>
    <p:extLst>
      <p:ext uri="{BB962C8B-B14F-4D97-AF65-F5344CB8AC3E}">
        <p14:creationId xmlns:p14="http://schemas.microsoft.com/office/powerpoint/2010/main" val="391157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66700" y="572417"/>
            <a:ext cx="7038286" cy="477441"/>
          </a:xfrm>
        </p:spPr>
        <p:txBody>
          <a:bodyPr/>
          <a:lstStyle/>
          <a:p>
            <a:r>
              <a:rPr lang="da-DK" dirty="0"/>
              <a:t>Flow based – PTDF, CNE &amp; Fmax</a:t>
            </a:r>
            <a:endParaRPr lang="sv-SE" dirty="0"/>
          </a:p>
        </p:txBody>
      </p:sp>
      <p:sp>
        <p:nvSpPr>
          <p:cNvPr id="8" name="Ellipse 4"/>
          <p:cNvSpPr/>
          <p:nvPr/>
        </p:nvSpPr>
        <p:spPr bwMode="auto">
          <a:xfrm>
            <a:off x="658010" y="180561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Ellipse 5"/>
          <p:cNvSpPr/>
          <p:nvPr/>
        </p:nvSpPr>
        <p:spPr bwMode="auto">
          <a:xfrm>
            <a:off x="1915864" y="3514282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Ellipse 6"/>
          <p:cNvSpPr/>
          <p:nvPr/>
        </p:nvSpPr>
        <p:spPr bwMode="auto">
          <a:xfrm>
            <a:off x="3173717" y="180561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1" name="Rett linje 18"/>
          <p:cNvCxnSpPr>
            <a:stCxn id="8" idx="5"/>
            <a:endCxn id="9" idx="1"/>
          </p:cNvCxnSpPr>
          <p:nvPr/>
        </p:nvCxnSpPr>
        <p:spPr bwMode="auto">
          <a:xfrm>
            <a:off x="1284304" y="2406149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tt linje 19"/>
          <p:cNvCxnSpPr>
            <a:stCxn id="9" idx="7"/>
            <a:endCxn id="10" idx="3"/>
          </p:cNvCxnSpPr>
          <p:nvPr/>
        </p:nvCxnSpPr>
        <p:spPr bwMode="auto">
          <a:xfrm flipV="1">
            <a:off x="2542158" y="2406149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tt linje 20"/>
          <p:cNvCxnSpPr>
            <a:stCxn id="8" idx="6"/>
            <a:endCxn id="10" idx="2"/>
          </p:cNvCxnSpPr>
          <p:nvPr/>
        </p:nvCxnSpPr>
        <p:spPr bwMode="auto">
          <a:xfrm>
            <a:off x="1391758" y="2157400"/>
            <a:ext cx="17819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kstSylinder 66"/>
          <p:cNvSpPr txBox="1"/>
          <p:nvPr/>
        </p:nvSpPr>
        <p:spPr>
          <a:xfrm>
            <a:off x="1903064" y="1968071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33%</a:t>
            </a:r>
          </a:p>
        </p:txBody>
      </p:sp>
      <p:sp>
        <p:nvSpPr>
          <p:cNvPr id="15" name="Pil ned 26"/>
          <p:cNvSpPr/>
          <p:nvPr/>
        </p:nvSpPr>
        <p:spPr bwMode="auto">
          <a:xfrm>
            <a:off x="710420" y="1459442"/>
            <a:ext cx="628926" cy="304116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5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16" name="Pil ned 26"/>
          <p:cNvSpPr/>
          <p:nvPr/>
        </p:nvSpPr>
        <p:spPr bwMode="auto">
          <a:xfrm>
            <a:off x="1937772" y="4264765"/>
            <a:ext cx="628926" cy="304116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5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20" name="TekstSylinder 66"/>
          <p:cNvSpPr txBox="1"/>
          <p:nvPr/>
        </p:nvSpPr>
        <p:spPr>
          <a:xfrm rot="18060022">
            <a:off x="2436178" y="2440503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33%</a:t>
            </a:r>
          </a:p>
        </p:txBody>
      </p:sp>
      <p:sp>
        <p:nvSpPr>
          <p:cNvPr id="21" name="TekstSylinder 66"/>
          <p:cNvSpPr txBox="1"/>
          <p:nvPr/>
        </p:nvSpPr>
        <p:spPr>
          <a:xfrm rot="3636978">
            <a:off x="1164960" y="2891396"/>
            <a:ext cx="7725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67%</a:t>
            </a:r>
          </a:p>
        </p:txBody>
      </p:sp>
      <p:sp>
        <p:nvSpPr>
          <p:cNvPr id="23" name="Pladsholder til indhold 40"/>
          <p:cNvSpPr txBox="1">
            <a:spLocks/>
          </p:cNvSpPr>
          <p:nvPr/>
        </p:nvSpPr>
        <p:spPr>
          <a:xfrm>
            <a:off x="4252185" y="1254835"/>
            <a:ext cx="4783751" cy="1833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Capacity is provided by PTDFs, and CNEs with a MW limit/margin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The market knows a linearized version of the real physics and understands that capacities are interdependent</a:t>
            </a:r>
          </a:p>
          <a:p>
            <a:pPr marL="0" indent="0">
              <a:buNone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lines (a-b), (b-c) and (a-c) are CNEs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physical capacity for each line is provided (</a:t>
            </a:r>
            <a:r>
              <a:rPr lang="en-GB" sz="1200" dirty="0" err="1">
                <a:solidFill>
                  <a:schemeClr val="accent1"/>
                </a:solidFill>
              </a:rPr>
              <a:t>Fmax</a:t>
            </a:r>
            <a:r>
              <a:rPr lang="en-GB" sz="1200" dirty="0">
                <a:solidFill>
                  <a:schemeClr val="accent1"/>
                </a:solidFill>
              </a:rPr>
              <a:t> = 1000 MW)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PTDFs shown are the flows induced on each line by a net injection in A and extracted in C (slack node), each BZ will have a unique PTDF on each CNE</a:t>
            </a:r>
          </a:p>
          <a:p>
            <a:pPr marL="0" indent="0">
              <a:buNone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1"/>
                </a:solidFill>
              </a:rPr>
              <a:t>The FB capacities constitute a simplified grid model to be applied by the power exchange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4" name="Pil høyre 49"/>
          <p:cNvSpPr/>
          <p:nvPr/>
        </p:nvSpPr>
        <p:spPr>
          <a:xfrm rot="3445482">
            <a:off x="893012" y="3089545"/>
            <a:ext cx="982641" cy="145400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67 MW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795967" y="1092288"/>
            <a:ext cx="457833" cy="3250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50" b="1" dirty="0"/>
              <a:t>100 MW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2023319" y="4630808"/>
            <a:ext cx="457833" cy="3250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50" b="1" dirty="0"/>
              <a:t>100 MW</a:t>
            </a:r>
          </a:p>
        </p:txBody>
      </p:sp>
      <p:sp>
        <p:nvSpPr>
          <p:cNvPr id="27" name="Pil høyre 48"/>
          <p:cNvSpPr/>
          <p:nvPr/>
        </p:nvSpPr>
        <p:spPr>
          <a:xfrm>
            <a:off x="1717503" y="1839733"/>
            <a:ext cx="1135251" cy="13783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33 MW</a:t>
            </a:r>
          </a:p>
        </p:txBody>
      </p:sp>
      <p:sp>
        <p:nvSpPr>
          <p:cNvPr id="28" name="Pil venstre 50"/>
          <p:cNvSpPr/>
          <p:nvPr/>
        </p:nvSpPr>
        <p:spPr>
          <a:xfrm rot="18062062">
            <a:off x="2629292" y="3064008"/>
            <a:ext cx="1004108" cy="153845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33 MW</a:t>
            </a:r>
          </a:p>
        </p:txBody>
      </p:sp>
      <p:sp>
        <p:nvSpPr>
          <p:cNvPr id="29" name="TekstSylinder 66"/>
          <p:cNvSpPr txBox="1"/>
          <p:nvPr/>
        </p:nvSpPr>
        <p:spPr>
          <a:xfrm>
            <a:off x="1804774" y="2153577"/>
            <a:ext cx="97101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30" name="TekstSylinder 66"/>
          <p:cNvSpPr txBox="1"/>
          <p:nvPr/>
        </p:nvSpPr>
        <p:spPr>
          <a:xfrm rot="18060022">
            <a:off x="2399533" y="2742707"/>
            <a:ext cx="93430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31" name="TekstSylinder 66"/>
          <p:cNvSpPr txBox="1"/>
          <p:nvPr/>
        </p:nvSpPr>
        <p:spPr>
          <a:xfrm rot="3636978">
            <a:off x="1263235" y="2800479"/>
            <a:ext cx="9238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</p:spTree>
    <p:extLst>
      <p:ext uri="{BB962C8B-B14F-4D97-AF65-F5344CB8AC3E}">
        <p14:creationId xmlns:p14="http://schemas.microsoft.com/office/powerpoint/2010/main" val="2883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buFont typeface="Arial"/>
            </a:pPr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 Based Domain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1200152"/>
            <a:ext cx="5605153" cy="83053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The "full" security domain is provided directly as capacity to the market in the form of PTDFs and CNEs with MW margins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The security domain is uniquely defined by the grid model</a:t>
            </a:r>
          </a:p>
        </p:txBody>
      </p:sp>
      <p:graphicFrame>
        <p:nvGraphicFramePr>
          <p:cNvPr id="4" name="Tabell 6"/>
          <p:cNvGraphicFramePr>
            <a:graphicFrameLocks noGrp="1"/>
          </p:cNvGraphicFramePr>
          <p:nvPr/>
        </p:nvGraphicFramePr>
        <p:xfrm>
          <a:off x="603389" y="2110999"/>
          <a:ext cx="5541917" cy="1213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(CNE)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flow</a:t>
                      </a:r>
                    </a:p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Fmax</a:t>
                      </a:r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PTDFs for BZ 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PTDFs for BZ B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PTDFs for BZ C (slack)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76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-&gt; B (CNE 1)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000" b="0" baseline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000" b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baseline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33 %</a:t>
                      </a:r>
                      <a:endParaRPr lang="en-US" sz="1000" b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76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-&gt; C (CNE 2)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000" b="0" baseline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000" b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  <a:endParaRPr lang="en-US" sz="1000" b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76"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-&gt; C (CNE 3)</a:t>
                      </a:r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  <a:endParaRPr lang="en-US" sz="1000" b="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ssholder for innhold 2"/>
          <p:cNvSpPr txBox="1">
            <a:spLocks/>
          </p:cNvSpPr>
          <p:nvPr/>
        </p:nvSpPr>
        <p:spPr>
          <a:xfrm>
            <a:off x="443520" y="3717180"/>
            <a:ext cx="5605153" cy="830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The PTDFs are calculated by the CGM and thus depend on the impedances in the grid</a:t>
            </a:r>
          </a:p>
          <a:p>
            <a:pPr>
              <a:buFont typeface="Wingdings" pitchFamily="2" charset="2"/>
              <a:buChar char="Ø"/>
            </a:pPr>
            <a:endParaRPr lang="en-GB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In this setting, the security domain is often referred to as the FB domain</a:t>
            </a: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6216461" y="1323001"/>
            <a:ext cx="2777599" cy="344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1"/>
                </a:solidFill>
              </a:rPr>
              <a:t>Features of FB</a:t>
            </a:r>
          </a:p>
          <a:p>
            <a:pPr>
              <a:buFont typeface="Wingdings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Allows for price differences between uncongested areas - </a:t>
            </a:r>
            <a:r>
              <a:rPr lang="en-GB" sz="1200" i="1" dirty="0">
                <a:solidFill>
                  <a:schemeClr val="accent1"/>
                </a:solidFill>
              </a:rPr>
              <a:t>increases the ability of the market to utilize all available capacity</a:t>
            </a:r>
          </a:p>
          <a:p>
            <a:pPr>
              <a:buFont typeface="Wingdings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market coupling solves both net positions and flows and thus scheduled and physical flows are converging</a:t>
            </a:r>
          </a:p>
          <a:p>
            <a:pPr>
              <a:buFont typeface="Wingdings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FB domain is uniquely defined</a:t>
            </a:r>
          </a:p>
        </p:txBody>
      </p:sp>
      <p:sp>
        <p:nvSpPr>
          <p:cNvPr id="14" name="TekstSylinder 13"/>
          <p:cNvSpPr txBox="1"/>
          <p:nvPr/>
        </p:nvSpPr>
        <p:spPr>
          <a:xfrm rot="16200000">
            <a:off x="-194210" y="2536992"/>
            <a:ext cx="119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FB capacities</a:t>
            </a:r>
          </a:p>
        </p:txBody>
      </p:sp>
      <p:grpSp>
        <p:nvGrpSpPr>
          <p:cNvPr id="24" name="Gruppe 16"/>
          <p:cNvGrpSpPr/>
          <p:nvPr/>
        </p:nvGrpSpPr>
        <p:grpSpPr>
          <a:xfrm>
            <a:off x="7690743" y="119912"/>
            <a:ext cx="1298249" cy="963756"/>
            <a:chOff x="4283968" y="2780928"/>
            <a:chExt cx="2232248" cy="1728192"/>
          </a:xfrm>
        </p:grpSpPr>
        <p:sp>
          <p:nvSpPr>
            <p:cNvPr id="25" name="Ellipse 4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Ellipse 5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7" name="Ellipse 6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28" name="Rett linje 18"/>
            <p:cNvCxnSpPr>
              <a:stCxn id="25" idx="5"/>
              <a:endCxn id="26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Rett linje 19"/>
            <p:cNvCxnSpPr>
              <a:stCxn id="26" idx="7"/>
              <a:endCxn id="27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Rett linje 20"/>
            <p:cNvCxnSpPr>
              <a:stCxn id="25" idx="6"/>
              <a:endCxn id="27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836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0257" y="190668"/>
            <a:ext cx="8229600" cy="857250"/>
          </a:xfrm>
        </p:spPr>
        <p:txBody>
          <a:bodyPr lIns="61119" tIns="30560" rIns="61119" bIns="30560"/>
          <a:lstStyle/>
          <a:p>
            <a:pPr>
              <a:spcBef>
                <a:spcPts val="1000"/>
              </a:spcBef>
              <a:buFont typeface="Arial"/>
            </a:pPr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FB vs CNTC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15961" y="1540202"/>
            <a:ext cx="1834643" cy="1305308"/>
            <a:chOff x="3558203" y="4352080"/>
            <a:chExt cx="2173505" cy="1613503"/>
          </a:xfrm>
        </p:grpSpPr>
        <p:grpSp>
          <p:nvGrpSpPr>
            <p:cNvPr id="12" name="Gruppe 127"/>
            <p:cNvGrpSpPr/>
            <p:nvPr/>
          </p:nvGrpSpPr>
          <p:grpSpPr>
            <a:xfrm>
              <a:off x="3558203" y="4352080"/>
              <a:ext cx="2173505" cy="1613503"/>
              <a:chOff x="755576" y="3501008"/>
              <a:chExt cx="2232248" cy="1728192"/>
            </a:xfrm>
          </p:grpSpPr>
          <p:grpSp>
            <p:nvGrpSpPr>
              <p:cNvPr id="14" name="Gruppe 16"/>
              <p:cNvGrpSpPr/>
              <p:nvPr/>
            </p:nvGrpSpPr>
            <p:grpSpPr>
              <a:xfrm>
                <a:off x="755576" y="3501008"/>
                <a:ext cx="2232248" cy="1728192"/>
                <a:chOff x="4283968" y="2780928"/>
                <a:chExt cx="2232248" cy="1728192"/>
              </a:xfrm>
            </p:grpSpPr>
            <p:sp>
              <p:nvSpPr>
                <p:cNvPr id="17" name="Ellipse 16"/>
                <p:cNvSpPr/>
                <p:nvPr/>
              </p:nvSpPr>
              <p:spPr bwMode="auto">
                <a:xfrm>
                  <a:off x="4283968" y="2780928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spcBef>
                      <a:spcPct val="0"/>
                    </a:spcBef>
                    <a:buSzTx/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spcBef>
                      <a:spcPct val="0"/>
                    </a:spcBef>
                    <a:buSzTx/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A</a:t>
                  </a:r>
                </a:p>
              </p:txBody>
            </p:sp>
            <p:sp>
              <p:nvSpPr>
                <p:cNvPr id="18" name="Ellipse 17"/>
                <p:cNvSpPr/>
                <p:nvPr/>
              </p:nvSpPr>
              <p:spPr bwMode="auto">
                <a:xfrm>
                  <a:off x="5148064" y="4005064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C</a:t>
                  </a:r>
                </a:p>
              </p:txBody>
            </p:sp>
            <p:sp>
              <p:nvSpPr>
                <p:cNvPr id="19" name="Ellipse 18"/>
                <p:cNvSpPr/>
                <p:nvPr/>
              </p:nvSpPr>
              <p:spPr bwMode="auto">
                <a:xfrm>
                  <a:off x="6012160" y="2780928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B</a:t>
                  </a:r>
                </a:p>
              </p:txBody>
            </p:sp>
            <p:cxnSp>
              <p:nvCxnSpPr>
                <p:cNvPr id="20" name="Rett linje 59"/>
                <p:cNvCxnSpPr>
                  <a:stCxn id="17" idx="5"/>
                  <a:endCxn id="18" idx="1"/>
                </p:cNvCxnSpPr>
                <p:nvPr/>
              </p:nvCxnSpPr>
              <p:spPr bwMode="auto">
                <a:xfrm>
                  <a:off x="4714207" y="3211167"/>
                  <a:ext cx="507674" cy="86771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Rett linje 60"/>
                <p:cNvCxnSpPr>
                  <a:stCxn id="18" idx="7"/>
                  <a:endCxn id="19" idx="3"/>
                </p:cNvCxnSpPr>
                <p:nvPr/>
              </p:nvCxnSpPr>
              <p:spPr bwMode="auto">
                <a:xfrm flipV="1">
                  <a:off x="5578303" y="3211167"/>
                  <a:ext cx="507674" cy="86771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Rett linje 61"/>
                <p:cNvCxnSpPr>
                  <a:stCxn id="17" idx="6"/>
                  <a:endCxn id="19" idx="2"/>
                </p:cNvCxnSpPr>
                <p:nvPr/>
              </p:nvCxnSpPr>
              <p:spPr bwMode="auto">
                <a:xfrm>
                  <a:off x="4788024" y="3032956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" name="TekstSylinder 54"/>
              <p:cNvSpPr txBox="1"/>
              <p:nvPr/>
            </p:nvSpPr>
            <p:spPr>
              <a:xfrm rot="3251325">
                <a:off x="958895" y="4354324"/>
                <a:ext cx="742406" cy="24341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nb-NO" sz="700" dirty="0">
                    <a:solidFill>
                      <a:schemeClr val="tx1">
                        <a:lumMod val="50000"/>
                      </a:schemeClr>
                    </a:solidFill>
                  </a:rPr>
                  <a:t>750</a:t>
                </a:r>
              </a:p>
            </p:txBody>
          </p:sp>
          <p:sp>
            <p:nvSpPr>
              <p:cNvPr id="16" name="TekstSylinder 55"/>
              <p:cNvSpPr txBox="1"/>
              <p:nvPr/>
            </p:nvSpPr>
            <p:spPr>
              <a:xfrm rot="18187509">
                <a:off x="2058818" y="4337155"/>
                <a:ext cx="778596" cy="24341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nb-NO" sz="700" dirty="0">
                    <a:solidFill>
                      <a:schemeClr val="tx1">
                        <a:lumMod val="50000"/>
                      </a:schemeClr>
                    </a:solidFill>
                  </a:rPr>
                  <a:t>750</a:t>
                </a:r>
              </a:p>
            </p:txBody>
          </p:sp>
        </p:grpSp>
        <p:sp>
          <p:nvSpPr>
            <p:cNvPr id="13" name="TekstSylinder 48"/>
            <p:cNvSpPr txBox="1"/>
            <p:nvPr/>
          </p:nvSpPr>
          <p:spPr>
            <a:xfrm>
              <a:off x="4295002" y="4385553"/>
              <a:ext cx="671168" cy="24729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nb-NO" sz="700" dirty="0">
                  <a:solidFill>
                    <a:schemeClr val="tx1">
                      <a:lumMod val="50000"/>
                    </a:schemeClr>
                  </a:solidFill>
                </a:rPr>
                <a:t>750</a:t>
              </a:r>
            </a:p>
          </p:txBody>
        </p:sp>
      </p:grpSp>
      <p:grpSp>
        <p:nvGrpSpPr>
          <p:cNvPr id="23" name="Gruppe 127"/>
          <p:cNvGrpSpPr/>
          <p:nvPr/>
        </p:nvGrpSpPr>
        <p:grpSpPr>
          <a:xfrm>
            <a:off x="6554441" y="1476092"/>
            <a:ext cx="2020815" cy="1433525"/>
            <a:chOff x="755576" y="3501008"/>
            <a:chExt cx="2232248" cy="1728192"/>
          </a:xfrm>
        </p:grpSpPr>
        <p:grpSp>
          <p:nvGrpSpPr>
            <p:cNvPr id="24" name="Gruppe 16"/>
            <p:cNvGrpSpPr/>
            <p:nvPr/>
          </p:nvGrpSpPr>
          <p:grpSpPr>
            <a:xfrm>
              <a:off x="755576" y="3501008"/>
              <a:ext cx="2232248" cy="1728192"/>
              <a:chOff x="4283968" y="2780928"/>
              <a:chExt cx="2232248" cy="1728192"/>
            </a:xfrm>
          </p:grpSpPr>
          <p:sp>
            <p:nvSpPr>
              <p:cNvPr id="27" name="Ellipse 26"/>
              <p:cNvSpPr/>
              <p:nvPr/>
            </p:nvSpPr>
            <p:spPr bwMode="auto">
              <a:xfrm>
                <a:off x="4283968" y="2780928"/>
                <a:ext cx="504056" cy="50405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0"/>
                  </a:spcBef>
                  <a:buSzTx/>
                  <a:buNone/>
                </a:pPr>
                <a:endParaRPr lang="nb-NO" sz="800" baseline="30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ヒラギノ角ゴ Pro W3" pitchFamily="1" charset="-128"/>
                </a:endParaRPr>
              </a:p>
              <a:p>
                <a:pPr algn="ctr" eaLnBrk="0" hangingPunct="0">
                  <a:spcBef>
                    <a:spcPct val="0"/>
                  </a:spcBef>
                  <a:buSzTx/>
                  <a:buNone/>
                </a:pPr>
                <a:r>
                  <a:rPr lang="nb-NO" sz="12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rPr>
                  <a:t>A</a:t>
                </a:r>
              </a:p>
            </p:txBody>
          </p:sp>
          <p:sp>
            <p:nvSpPr>
              <p:cNvPr id="28" name="Ellipse 27"/>
              <p:cNvSpPr/>
              <p:nvPr/>
            </p:nvSpPr>
            <p:spPr bwMode="auto">
              <a:xfrm>
                <a:off x="5148064" y="4005064"/>
                <a:ext cx="504056" cy="50405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buNone/>
                </a:pPr>
                <a:endParaRPr lang="nb-NO" sz="800" baseline="30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ヒラギノ角ゴ Pro W3" pitchFamily="1" charset="-128"/>
                </a:endParaRPr>
              </a:p>
              <a:p>
                <a:pPr algn="ctr" eaLnBrk="0" hangingPunct="0">
                  <a:buNone/>
                </a:pPr>
                <a:r>
                  <a:rPr lang="nb-NO" sz="12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rPr>
                  <a:t>C</a:t>
                </a:r>
              </a:p>
            </p:txBody>
          </p:sp>
          <p:sp>
            <p:nvSpPr>
              <p:cNvPr id="29" name="Ellipse 28"/>
              <p:cNvSpPr/>
              <p:nvPr/>
            </p:nvSpPr>
            <p:spPr bwMode="auto">
              <a:xfrm>
                <a:off x="6012160" y="2780928"/>
                <a:ext cx="504056" cy="50405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buNone/>
                </a:pPr>
                <a:endParaRPr lang="nb-NO" sz="800" baseline="30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ヒラギノ角ゴ Pro W3" pitchFamily="1" charset="-128"/>
                </a:endParaRPr>
              </a:p>
              <a:p>
                <a:pPr algn="ctr" eaLnBrk="0" hangingPunct="0">
                  <a:buNone/>
                </a:pPr>
                <a:r>
                  <a:rPr lang="nb-NO" sz="12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rPr>
                  <a:t>B</a:t>
                </a:r>
              </a:p>
            </p:txBody>
          </p:sp>
          <p:cxnSp>
            <p:nvCxnSpPr>
              <p:cNvPr id="30" name="Rett linje 78"/>
              <p:cNvCxnSpPr>
                <a:stCxn id="27" idx="5"/>
                <a:endCxn id="28" idx="1"/>
              </p:cNvCxnSpPr>
              <p:nvPr/>
            </p:nvCxnSpPr>
            <p:spPr bwMode="auto">
              <a:xfrm>
                <a:off x="4714207" y="3211167"/>
                <a:ext cx="507674" cy="8677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Rett linje 79"/>
              <p:cNvCxnSpPr>
                <a:stCxn id="28" idx="7"/>
                <a:endCxn id="29" idx="3"/>
              </p:cNvCxnSpPr>
              <p:nvPr/>
            </p:nvCxnSpPr>
            <p:spPr bwMode="auto">
              <a:xfrm flipV="1">
                <a:off x="5578303" y="3211167"/>
                <a:ext cx="507674" cy="8677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Rett linje 80"/>
              <p:cNvCxnSpPr>
                <a:stCxn id="27" idx="6"/>
                <a:endCxn id="29" idx="2"/>
              </p:cNvCxnSpPr>
              <p:nvPr/>
            </p:nvCxnSpPr>
            <p:spPr bwMode="auto">
              <a:xfrm>
                <a:off x="4788024" y="3032956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kstSylinder 73"/>
            <p:cNvSpPr txBox="1"/>
            <p:nvPr/>
          </p:nvSpPr>
          <p:spPr>
            <a:xfrm rot="3312548">
              <a:off x="824091" y="4308810"/>
              <a:ext cx="887822" cy="2209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nb-NO" sz="700" dirty="0">
                  <a:solidFill>
                    <a:schemeClr val="tx1">
                      <a:lumMod val="50000"/>
                    </a:schemeClr>
                  </a:solidFill>
                </a:rPr>
                <a:t>1000</a:t>
              </a:r>
            </a:p>
          </p:txBody>
        </p:sp>
        <p:sp>
          <p:nvSpPr>
            <p:cNvPr id="26" name="TekstSylinder 74"/>
            <p:cNvSpPr txBox="1"/>
            <p:nvPr/>
          </p:nvSpPr>
          <p:spPr>
            <a:xfrm rot="18264419">
              <a:off x="2043708" y="4294016"/>
              <a:ext cx="851024" cy="2209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nb-NO" sz="700" dirty="0">
                  <a:solidFill>
                    <a:schemeClr val="tx1">
                      <a:lumMod val="50000"/>
                    </a:schemeClr>
                  </a:solidFill>
                </a:rPr>
                <a:t>1000</a:t>
              </a:r>
            </a:p>
          </p:txBody>
        </p:sp>
      </p:grpSp>
      <p:sp>
        <p:nvSpPr>
          <p:cNvPr id="33" name="Avrundet rektangel 83"/>
          <p:cNvSpPr/>
          <p:nvPr/>
        </p:nvSpPr>
        <p:spPr>
          <a:xfrm>
            <a:off x="1297451" y="1070925"/>
            <a:ext cx="515109" cy="17196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None/>
            </a:pPr>
            <a:r>
              <a:rPr lang="nb-NO" sz="900" dirty="0">
                <a:solidFill>
                  <a:schemeClr val="tx1"/>
                </a:solidFill>
              </a:rPr>
              <a:t>NTC (1) </a:t>
            </a:r>
          </a:p>
        </p:txBody>
      </p:sp>
      <p:sp>
        <p:nvSpPr>
          <p:cNvPr id="34" name="Avrundet rektangel 84"/>
          <p:cNvSpPr/>
          <p:nvPr/>
        </p:nvSpPr>
        <p:spPr>
          <a:xfrm>
            <a:off x="7336691" y="1070925"/>
            <a:ext cx="515109" cy="171968"/>
          </a:xfrm>
          <a:prstGeom prst="roundRect">
            <a:avLst/>
          </a:prstGeom>
          <a:solidFill>
            <a:srgbClr val="417FA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None/>
            </a:pPr>
            <a:r>
              <a:rPr lang="nb-NO" sz="900" b="1" dirty="0">
                <a:solidFill>
                  <a:schemeClr val="bg1"/>
                </a:solidFill>
              </a:rPr>
              <a:t>FB </a:t>
            </a:r>
          </a:p>
        </p:txBody>
      </p:sp>
      <p:sp>
        <p:nvSpPr>
          <p:cNvPr id="35" name="TekstSylinder 74"/>
          <p:cNvSpPr txBox="1"/>
          <p:nvPr/>
        </p:nvSpPr>
        <p:spPr>
          <a:xfrm>
            <a:off x="7372186" y="1529218"/>
            <a:ext cx="360979" cy="2000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700" dirty="0">
                <a:solidFill>
                  <a:schemeClr val="tx1">
                    <a:lumMod val="50000"/>
                  </a:schemeClr>
                </a:solidFill>
              </a:rPr>
              <a:t>1000</a:t>
            </a:r>
          </a:p>
        </p:txBody>
      </p:sp>
      <p:sp>
        <p:nvSpPr>
          <p:cNvPr id="38" name="TekstSylinder 74"/>
          <p:cNvSpPr txBox="1"/>
          <p:nvPr/>
        </p:nvSpPr>
        <p:spPr>
          <a:xfrm>
            <a:off x="8097250" y="1319605"/>
            <a:ext cx="478006" cy="2000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700" dirty="0" err="1">
                <a:solidFill>
                  <a:schemeClr val="tx1">
                    <a:lumMod val="50000"/>
                  </a:schemeClr>
                </a:solidFill>
              </a:rPr>
              <a:t>PTDFs</a:t>
            </a:r>
            <a:endParaRPr lang="nb-NO" sz="7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kstSylinder 74"/>
          <p:cNvSpPr txBox="1"/>
          <p:nvPr/>
        </p:nvSpPr>
        <p:spPr>
          <a:xfrm>
            <a:off x="7336692" y="2879851"/>
            <a:ext cx="478006" cy="2000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700" dirty="0" err="1">
                <a:solidFill>
                  <a:schemeClr val="tx1">
                    <a:lumMod val="50000"/>
                  </a:schemeClr>
                </a:solidFill>
              </a:rPr>
              <a:t>PTDFs</a:t>
            </a:r>
            <a:endParaRPr lang="nb-NO" sz="7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TekstSylinder 74"/>
          <p:cNvSpPr txBox="1"/>
          <p:nvPr/>
        </p:nvSpPr>
        <p:spPr>
          <a:xfrm>
            <a:off x="6526868" y="1319605"/>
            <a:ext cx="478006" cy="20005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b-NO" sz="700" dirty="0" err="1">
                <a:solidFill>
                  <a:schemeClr val="tx1">
                    <a:lumMod val="50000"/>
                  </a:schemeClr>
                </a:solidFill>
              </a:rPr>
              <a:t>PTDFs</a:t>
            </a:r>
            <a:endParaRPr lang="nb-NO" sz="7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1" name="Gruppe 40"/>
          <p:cNvGrpSpPr/>
          <p:nvPr/>
        </p:nvGrpSpPr>
        <p:grpSpPr>
          <a:xfrm>
            <a:off x="3604339" y="1540202"/>
            <a:ext cx="1834643" cy="1305308"/>
            <a:chOff x="3558203" y="4352080"/>
            <a:chExt cx="2173505" cy="1613503"/>
          </a:xfrm>
        </p:grpSpPr>
        <p:grpSp>
          <p:nvGrpSpPr>
            <p:cNvPr id="42" name="Gruppe 127"/>
            <p:cNvGrpSpPr/>
            <p:nvPr/>
          </p:nvGrpSpPr>
          <p:grpSpPr>
            <a:xfrm>
              <a:off x="3558203" y="4352080"/>
              <a:ext cx="2173505" cy="1613503"/>
              <a:chOff x="755576" y="3501008"/>
              <a:chExt cx="2232248" cy="1728192"/>
            </a:xfrm>
          </p:grpSpPr>
          <p:grpSp>
            <p:nvGrpSpPr>
              <p:cNvPr id="44" name="Gruppe 16"/>
              <p:cNvGrpSpPr/>
              <p:nvPr/>
            </p:nvGrpSpPr>
            <p:grpSpPr>
              <a:xfrm>
                <a:off x="755576" y="3501008"/>
                <a:ext cx="2232248" cy="1728192"/>
                <a:chOff x="4283968" y="2780928"/>
                <a:chExt cx="2232248" cy="1728192"/>
              </a:xfrm>
            </p:grpSpPr>
            <p:sp>
              <p:nvSpPr>
                <p:cNvPr id="47" name="Ellipse 46"/>
                <p:cNvSpPr/>
                <p:nvPr/>
              </p:nvSpPr>
              <p:spPr bwMode="auto">
                <a:xfrm>
                  <a:off x="4283968" y="2780928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spcBef>
                      <a:spcPct val="0"/>
                    </a:spcBef>
                    <a:buSzTx/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spcBef>
                      <a:spcPct val="0"/>
                    </a:spcBef>
                    <a:buSzTx/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A</a:t>
                  </a:r>
                </a:p>
              </p:txBody>
            </p:sp>
            <p:sp>
              <p:nvSpPr>
                <p:cNvPr id="48" name="Ellipse 47"/>
                <p:cNvSpPr/>
                <p:nvPr/>
              </p:nvSpPr>
              <p:spPr bwMode="auto">
                <a:xfrm>
                  <a:off x="5148064" y="4005064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C</a:t>
                  </a:r>
                </a:p>
              </p:txBody>
            </p:sp>
            <p:sp>
              <p:nvSpPr>
                <p:cNvPr id="49" name="Ellipse 48"/>
                <p:cNvSpPr/>
                <p:nvPr/>
              </p:nvSpPr>
              <p:spPr bwMode="auto">
                <a:xfrm>
                  <a:off x="6012160" y="2780928"/>
                  <a:ext cx="504056" cy="50405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buNone/>
                  </a:pPr>
                  <a:endParaRPr lang="nb-NO" sz="800" baseline="300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1" charset="-128"/>
                  </a:endParaRPr>
                </a:p>
                <a:p>
                  <a:pPr algn="ctr" eaLnBrk="0" hangingPunct="0">
                    <a:buNone/>
                  </a:pPr>
                  <a:r>
                    <a:rPr lang="nb-NO" sz="1200" baseline="30000" dirty="0">
                      <a:solidFill>
                        <a:schemeClr val="tx1">
                          <a:lumMod val="50000"/>
                        </a:schemeClr>
                      </a:solidFill>
                      <a:latin typeface="Arial" charset="0"/>
                      <a:ea typeface="ヒラギノ角ゴ Pro W3" pitchFamily="1" charset="-128"/>
                    </a:rPr>
                    <a:t>B</a:t>
                  </a:r>
                </a:p>
              </p:txBody>
            </p:sp>
            <p:cxnSp>
              <p:nvCxnSpPr>
                <p:cNvPr id="50" name="Rett linje 59"/>
                <p:cNvCxnSpPr>
                  <a:stCxn id="47" idx="5"/>
                  <a:endCxn id="48" idx="1"/>
                </p:cNvCxnSpPr>
                <p:nvPr/>
              </p:nvCxnSpPr>
              <p:spPr bwMode="auto">
                <a:xfrm>
                  <a:off x="4714207" y="3211167"/>
                  <a:ext cx="507674" cy="86771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Rett linje 60"/>
                <p:cNvCxnSpPr>
                  <a:stCxn id="48" idx="7"/>
                  <a:endCxn id="49" idx="3"/>
                </p:cNvCxnSpPr>
                <p:nvPr/>
              </p:nvCxnSpPr>
              <p:spPr bwMode="auto">
                <a:xfrm flipV="1">
                  <a:off x="5578303" y="3211167"/>
                  <a:ext cx="507674" cy="86771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Rett linje 61"/>
                <p:cNvCxnSpPr>
                  <a:stCxn id="47" idx="6"/>
                  <a:endCxn id="49" idx="2"/>
                </p:cNvCxnSpPr>
                <p:nvPr/>
              </p:nvCxnSpPr>
              <p:spPr bwMode="auto">
                <a:xfrm>
                  <a:off x="4788024" y="3032956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TekstSylinder 54"/>
              <p:cNvSpPr txBox="1"/>
              <p:nvPr/>
            </p:nvSpPr>
            <p:spPr>
              <a:xfrm rot="3251325">
                <a:off x="958895" y="4354324"/>
                <a:ext cx="742406" cy="24341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nb-NO" sz="700" dirty="0">
                    <a:solidFill>
                      <a:schemeClr val="tx1">
                        <a:lumMod val="50000"/>
                      </a:schemeClr>
                    </a:solidFill>
                  </a:rPr>
                  <a:t>1000</a:t>
                </a:r>
              </a:p>
            </p:txBody>
          </p:sp>
          <p:sp>
            <p:nvSpPr>
              <p:cNvPr id="46" name="TekstSylinder 55"/>
              <p:cNvSpPr txBox="1"/>
              <p:nvPr/>
            </p:nvSpPr>
            <p:spPr>
              <a:xfrm rot="18187509">
                <a:off x="2058818" y="4337155"/>
                <a:ext cx="778596" cy="24341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nb-NO" sz="700" dirty="0">
                    <a:solidFill>
                      <a:schemeClr val="tx1">
                        <a:lumMod val="50000"/>
                      </a:schemeClr>
                    </a:solidFill>
                  </a:rPr>
                  <a:t>1000</a:t>
                </a:r>
              </a:p>
            </p:txBody>
          </p:sp>
        </p:grpSp>
        <p:sp>
          <p:nvSpPr>
            <p:cNvPr id="43" name="TekstSylinder 48"/>
            <p:cNvSpPr txBox="1"/>
            <p:nvPr/>
          </p:nvSpPr>
          <p:spPr>
            <a:xfrm>
              <a:off x="4296555" y="4370653"/>
              <a:ext cx="671168" cy="24729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nb-NO" sz="700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3" name="Avrundet rektangel 83"/>
          <p:cNvSpPr/>
          <p:nvPr/>
        </p:nvSpPr>
        <p:spPr>
          <a:xfrm>
            <a:off x="4287629" y="1070925"/>
            <a:ext cx="515109" cy="17196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None/>
            </a:pPr>
            <a:r>
              <a:rPr lang="nb-NO" sz="900" dirty="0">
                <a:solidFill>
                  <a:schemeClr val="tx1"/>
                </a:solidFill>
              </a:rPr>
              <a:t>NTC (2) </a:t>
            </a:r>
          </a:p>
        </p:txBody>
      </p:sp>
      <p:sp>
        <p:nvSpPr>
          <p:cNvPr id="55" name="TekstSylinder 54"/>
          <p:cNvSpPr txBox="1"/>
          <p:nvPr/>
        </p:nvSpPr>
        <p:spPr>
          <a:xfrm>
            <a:off x="717507" y="3203931"/>
            <a:ext cx="2738212" cy="552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Max import/export in all BZs are 1500 MW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3492252" y="3203930"/>
            <a:ext cx="2738212" cy="125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nb-NO"/>
            </a:defPPr>
            <a:lvl1pPr marL="342900" indent="-34290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Max import/export in C is 2000 MW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Max import/export in A and B is 1000 MW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6351362" y="3203930"/>
            <a:ext cx="2738212" cy="873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nb-NO"/>
            </a:defPPr>
            <a:lvl1pPr marL="342900" indent="-34290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Max import/export in all BZs are 2000 MW (but not all at the same time)</a:t>
            </a:r>
          </a:p>
        </p:txBody>
      </p:sp>
    </p:spTree>
    <p:extLst>
      <p:ext uri="{BB962C8B-B14F-4D97-AF65-F5344CB8AC3E}">
        <p14:creationId xmlns:p14="http://schemas.microsoft.com/office/powerpoint/2010/main" val="1938533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2735" y="304056"/>
            <a:ext cx="7344889" cy="857250"/>
          </a:xfrm>
        </p:spPr>
        <p:txBody>
          <a:bodyPr lIns="61119" tIns="30560" rIns="61119" bIns="30560"/>
          <a:lstStyle/>
          <a:p>
            <a:pPr>
              <a:spcBef>
                <a:spcPts val="1000"/>
              </a:spcBef>
              <a:buFont typeface="Arial"/>
            </a:pPr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It gets slightly more complicated in the real world,……..</a:t>
            </a:r>
          </a:p>
        </p:txBody>
      </p:sp>
      <p:pic>
        <p:nvPicPr>
          <p:cNvPr id="123" name="Bild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11" y="810479"/>
            <a:ext cx="2726260" cy="3715502"/>
          </a:xfrm>
          <a:prstGeom prst="rect">
            <a:avLst/>
          </a:prstGeom>
        </p:spPr>
      </p:pic>
      <p:sp>
        <p:nvSpPr>
          <p:cNvPr id="124" name="Plassholder for innhold 2"/>
          <p:cNvSpPr>
            <a:spLocks noGrp="1"/>
          </p:cNvSpPr>
          <p:nvPr>
            <p:ph idx="1"/>
          </p:nvPr>
        </p:nvSpPr>
        <p:spPr>
          <a:xfrm>
            <a:off x="534390" y="1632867"/>
            <a:ext cx="4862945" cy="2763058"/>
          </a:xfrm>
        </p:spPr>
        <p:txBody>
          <a:bodyPr>
            <a:normAutofit fontScale="62500" lnSpcReduction="20000"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12 BZs in the Nordics + 14 more virtual BZ to manage the HVDCs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70-90 limiting CNEs monitored in both directions for every hour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Both internal and cross-zonal CNEs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Bidding Zones are not copper plates – net positions distribute within a BZ, why Generation Shift Keys are needed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Application of remedial actions, contingencies and reliability margins for all CNEs</a:t>
            </a: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Why capacity restrictions?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3" y="1059755"/>
            <a:ext cx="2709540" cy="3392139"/>
          </a:xfrm>
          <a:prstGeom prst="rect">
            <a:avLst/>
          </a:prstGeom>
        </p:spPr>
      </p:pic>
      <p:sp>
        <p:nvSpPr>
          <p:cNvPr id="8" name="Plassholder for innhold 2"/>
          <p:cNvSpPr txBox="1">
            <a:spLocks/>
          </p:cNvSpPr>
          <p:nvPr/>
        </p:nvSpPr>
        <p:spPr>
          <a:xfrm>
            <a:off x="744185" y="1341118"/>
            <a:ext cx="4258121" cy="3263504"/>
          </a:xfrm>
          <a:prstGeom prst="rect">
            <a:avLst/>
          </a:prstGeom>
        </p:spPr>
        <p:txBody>
          <a:bodyPr vert="horz" lIns="68474" tIns="34238" rIns="68474" bIns="342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The electrical grid has a limited capacity for transporting power</a:t>
            </a:r>
          </a:p>
          <a:p>
            <a:endParaRPr lang="en-US" sz="135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35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Try transferring too much power, and the system is at risk of collapse</a:t>
            </a:r>
          </a:p>
          <a:p>
            <a:endParaRPr lang="en-US" sz="135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35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 restrictions are necessary to ensure stable electricity supply with high quality</a:t>
            </a:r>
          </a:p>
          <a:p>
            <a:endParaRPr lang="en-US" sz="1350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35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 restrictions are only one of the tools employed by the TSOs to ensure operational security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4435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5" y="1484745"/>
            <a:ext cx="2636288" cy="311120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emkant 9"/>
          <p:cNvSpPr/>
          <p:nvPr/>
        </p:nvSpPr>
        <p:spPr>
          <a:xfrm>
            <a:off x="3391192" y="2601027"/>
            <a:ext cx="2625386" cy="1988988"/>
          </a:xfrm>
          <a:prstGeom prst="homePlate">
            <a:avLst>
              <a:gd name="adj" fmla="val 0"/>
            </a:avLst>
          </a:prstGeom>
          <a:noFill/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Capacity calculation is the process of translating the complex physical grid into a simplified form that can be understood and applied by the power exchange</a:t>
            </a:r>
          </a:p>
        </p:txBody>
      </p:sp>
      <p:sp>
        <p:nvSpPr>
          <p:cNvPr id="11" name="Femkant 10"/>
          <p:cNvSpPr/>
          <p:nvPr/>
        </p:nvSpPr>
        <p:spPr>
          <a:xfrm>
            <a:off x="3391194" y="1600084"/>
            <a:ext cx="2625385" cy="364484"/>
          </a:xfrm>
          <a:prstGeom prst="homePlate">
            <a:avLst/>
          </a:prstGeom>
          <a:gradFill flip="none" rotWithShape="1">
            <a:gsLst>
              <a:gs pos="0">
                <a:srgbClr val="417FAD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kstSylinder 11"/>
          <p:cNvSpPr txBox="1"/>
          <p:nvPr/>
        </p:nvSpPr>
        <p:spPr>
          <a:xfrm>
            <a:off x="3305140" y="1355263"/>
            <a:ext cx="91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Complexity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127129" y="1355263"/>
            <a:ext cx="8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Simplicity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558875" y="1648177"/>
            <a:ext cx="41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FB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197694" y="1646978"/>
            <a:ext cx="6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CNTC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408812" y="1598081"/>
            <a:ext cx="9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Detailed grid model</a:t>
            </a:r>
          </a:p>
        </p:txBody>
      </p:sp>
      <p:sp>
        <p:nvSpPr>
          <p:cNvPr id="30" name="Femkant 29"/>
          <p:cNvSpPr/>
          <p:nvPr/>
        </p:nvSpPr>
        <p:spPr>
          <a:xfrm>
            <a:off x="448567" y="1187102"/>
            <a:ext cx="2625386" cy="2849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physical world</a:t>
            </a:r>
          </a:p>
        </p:txBody>
      </p:sp>
      <p:sp>
        <p:nvSpPr>
          <p:cNvPr id="31" name="Femkant 30"/>
          <p:cNvSpPr/>
          <p:nvPr/>
        </p:nvSpPr>
        <p:spPr>
          <a:xfrm>
            <a:off x="5993556" y="1187102"/>
            <a:ext cx="2625386" cy="2849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commercial world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448567" y="381898"/>
            <a:ext cx="7038286" cy="477441"/>
          </a:xfrm>
        </p:spPr>
        <p:txBody>
          <a:bodyPr/>
          <a:lstStyle/>
          <a:p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Calculation</a:t>
            </a:r>
            <a:endParaRPr lang="sv-SE" dirty="0"/>
          </a:p>
        </p:txBody>
      </p:sp>
      <p:grpSp>
        <p:nvGrpSpPr>
          <p:cNvPr id="17" name="Grupp 16"/>
          <p:cNvGrpSpPr/>
          <p:nvPr/>
        </p:nvGrpSpPr>
        <p:grpSpPr>
          <a:xfrm>
            <a:off x="6039424" y="1472045"/>
            <a:ext cx="2627978" cy="3123907"/>
            <a:chOff x="8435340" y="1962726"/>
            <a:chExt cx="3503970" cy="4165209"/>
          </a:xfrm>
        </p:grpSpPr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5590" y="1962726"/>
              <a:ext cx="3503720" cy="4165209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8435340" y="2065020"/>
              <a:ext cx="42672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51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502356" y="173047"/>
            <a:ext cx="1526299" cy="208851"/>
            <a:chOff x="8584" y="0"/>
            <a:chExt cx="5131670" cy="1341643"/>
          </a:xfrm>
        </p:grpSpPr>
        <p:sp>
          <p:nvSpPr>
            <p:cNvPr id="19" name="V-form 18"/>
            <p:cNvSpPr/>
            <p:nvPr/>
          </p:nvSpPr>
          <p:spPr>
            <a:xfrm>
              <a:off x="8584" y="0"/>
              <a:ext cx="5131670" cy="134164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V-form 4"/>
            <p:cNvSpPr txBox="1"/>
            <p:nvPr/>
          </p:nvSpPr>
          <p:spPr>
            <a:xfrm>
              <a:off x="679406" y="0"/>
              <a:ext cx="3790027" cy="1341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017" tIns="43006" rIns="43006" bIns="43006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50" dirty="0"/>
                <a:t>System Operator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91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kant 9"/>
          <p:cNvSpPr/>
          <p:nvPr/>
        </p:nvSpPr>
        <p:spPr>
          <a:xfrm>
            <a:off x="2786058" y="2359297"/>
            <a:ext cx="3487697" cy="2328983"/>
          </a:xfrm>
          <a:prstGeom prst="homePlate">
            <a:avLst>
              <a:gd name="adj" fmla="val 0"/>
            </a:avLst>
          </a:prstGeom>
          <a:noFill/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Capacity allocation is the process of maximizing social welfare, whilst respecting the physical constraints of the power system</a:t>
            </a:r>
          </a:p>
        </p:txBody>
      </p:sp>
      <p:sp>
        <p:nvSpPr>
          <p:cNvPr id="11" name="Femkant 10"/>
          <p:cNvSpPr/>
          <p:nvPr/>
        </p:nvSpPr>
        <p:spPr>
          <a:xfrm>
            <a:off x="2786058" y="1600084"/>
            <a:ext cx="3487697" cy="364484"/>
          </a:xfrm>
          <a:prstGeom prst="homePlate">
            <a:avLst/>
          </a:prstGeom>
          <a:gradFill flip="none" rotWithShape="1">
            <a:gsLst>
              <a:gs pos="0">
                <a:srgbClr val="417FAD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kstSylinder 13"/>
          <p:cNvSpPr txBox="1"/>
          <p:nvPr/>
        </p:nvSpPr>
        <p:spPr>
          <a:xfrm>
            <a:off x="4011133" y="1648177"/>
            <a:ext cx="137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Optimization</a:t>
            </a:r>
          </a:p>
        </p:txBody>
      </p:sp>
      <p:sp>
        <p:nvSpPr>
          <p:cNvPr id="31" name="Femkant 30"/>
          <p:cNvSpPr/>
          <p:nvPr/>
        </p:nvSpPr>
        <p:spPr>
          <a:xfrm>
            <a:off x="0" y="2420712"/>
            <a:ext cx="2372584" cy="2849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Capacities (constraints)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448567" y="381898"/>
            <a:ext cx="7038286" cy="477441"/>
          </a:xfrm>
        </p:spPr>
        <p:txBody>
          <a:bodyPr/>
          <a:lstStyle/>
          <a:p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Allocation</a:t>
            </a:r>
            <a:endParaRPr lang="sv-SE" dirty="0"/>
          </a:p>
        </p:txBody>
      </p:sp>
      <p:sp>
        <p:nvSpPr>
          <p:cNvPr id="18" name="Femkant 30"/>
          <p:cNvSpPr/>
          <p:nvPr/>
        </p:nvSpPr>
        <p:spPr>
          <a:xfrm>
            <a:off x="-65319" y="1084251"/>
            <a:ext cx="2372584" cy="2849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Bids</a:t>
            </a:r>
          </a:p>
        </p:txBody>
      </p:sp>
      <p:sp>
        <p:nvSpPr>
          <p:cNvPr id="2" name="Rektangel med rundade hörn 1"/>
          <p:cNvSpPr/>
          <p:nvPr/>
        </p:nvSpPr>
        <p:spPr>
          <a:xfrm>
            <a:off x="263155" y="1369195"/>
            <a:ext cx="722618" cy="48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1" dirty="0"/>
              <a:t>Buy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1017769" y="1634732"/>
            <a:ext cx="722618" cy="4834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1" dirty="0" err="1"/>
              <a:t>Sell</a:t>
            </a:r>
            <a:endParaRPr lang="sv-SE" sz="1151" dirty="0"/>
          </a:p>
        </p:txBody>
      </p:sp>
      <p:grpSp>
        <p:nvGrpSpPr>
          <p:cNvPr id="22" name="Gruppe 3"/>
          <p:cNvGrpSpPr/>
          <p:nvPr/>
        </p:nvGrpSpPr>
        <p:grpSpPr>
          <a:xfrm>
            <a:off x="6687228" y="2223279"/>
            <a:ext cx="2270613" cy="2679657"/>
            <a:chOff x="359148" y="411509"/>
            <a:chExt cx="3792725" cy="4281955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48" y="411509"/>
              <a:ext cx="3792725" cy="428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5"/>
            <p:cNvGrpSpPr/>
            <p:nvPr/>
          </p:nvGrpSpPr>
          <p:grpSpPr>
            <a:xfrm>
              <a:off x="359148" y="541220"/>
              <a:ext cx="1790089" cy="648072"/>
              <a:chOff x="359148" y="541220"/>
              <a:chExt cx="1790089" cy="648072"/>
            </a:xfrm>
          </p:grpSpPr>
          <p:sp>
            <p:nvSpPr>
              <p:cNvPr id="25" name="Rektangel 24"/>
              <p:cNvSpPr/>
              <p:nvPr/>
            </p:nvSpPr>
            <p:spPr>
              <a:xfrm>
                <a:off x="378000" y="541220"/>
                <a:ext cx="1771237" cy="648072"/>
              </a:xfrm>
              <a:prstGeom prst="rect">
                <a:avLst/>
              </a:prstGeom>
              <a:solidFill>
                <a:srgbClr val="CAE8F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 err="1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6" name="Lige forbindelse 7"/>
              <p:cNvCxnSpPr/>
              <p:nvPr/>
            </p:nvCxnSpPr>
            <p:spPr>
              <a:xfrm>
                <a:off x="359148" y="541220"/>
                <a:ext cx="0" cy="64807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Femkant 30"/>
          <p:cNvSpPr/>
          <p:nvPr/>
        </p:nvSpPr>
        <p:spPr>
          <a:xfrm>
            <a:off x="6677401" y="1617148"/>
            <a:ext cx="2372584" cy="2849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Prices, Net Positions =&gt; Scheduled flows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350873" y="2739392"/>
            <a:ext cx="1839253" cy="2186341"/>
            <a:chOff x="8435340" y="1962726"/>
            <a:chExt cx="3503970" cy="4165209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5590" y="1962726"/>
              <a:ext cx="3503720" cy="4165209"/>
            </a:xfrm>
            <a:prstGeom prst="rect">
              <a:avLst/>
            </a:prstGeom>
          </p:spPr>
        </p:pic>
        <p:sp>
          <p:nvSpPr>
            <p:cNvPr id="32" name="Rektangel 31"/>
            <p:cNvSpPr/>
            <p:nvPr/>
          </p:nvSpPr>
          <p:spPr>
            <a:xfrm>
              <a:off x="8435340" y="2065020"/>
              <a:ext cx="42672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51"/>
            </a:p>
          </p:txBody>
        </p:sp>
      </p:grpSp>
      <p:cxnSp>
        <p:nvCxnSpPr>
          <p:cNvPr id="19" name="Rak koppling 18"/>
          <p:cNvCxnSpPr/>
          <p:nvPr/>
        </p:nvCxnSpPr>
        <p:spPr>
          <a:xfrm>
            <a:off x="167463" y="2223279"/>
            <a:ext cx="205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 29"/>
          <p:cNvGrpSpPr/>
          <p:nvPr/>
        </p:nvGrpSpPr>
        <p:grpSpPr>
          <a:xfrm>
            <a:off x="473103" y="156986"/>
            <a:ext cx="1594923" cy="218311"/>
            <a:chOff x="4627087" y="0"/>
            <a:chExt cx="5131670" cy="1341643"/>
          </a:xfrm>
        </p:grpSpPr>
        <p:sp>
          <p:nvSpPr>
            <p:cNvPr id="33" name="V-form 32"/>
            <p:cNvSpPr/>
            <p:nvPr/>
          </p:nvSpPr>
          <p:spPr>
            <a:xfrm>
              <a:off x="4627087" y="0"/>
              <a:ext cx="5131670" cy="134164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V-form 4"/>
            <p:cNvSpPr txBox="1"/>
            <p:nvPr/>
          </p:nvSpPr>
          <p:spPr>
            <a:xfrm>
              <a:off x="5297909" y="0"/>
              <a:ext cx="3790027" cy="1341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017" tIns="43006" rIns="43006" bIns="43006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50" dirty="0"/>
                <a:t>Market Operator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09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8306" y="414648"/>
            <a:ext cx="6786895" cy="328400"/>
          </a:xfrm>
        </p:spPr>
        <p:txBody>
          <a:bodyPr>
            <a:normAutofit fontScale="90000"/>
          </a:bodyPr>
          <a:lstStyle/>
          <a:p>
            <a:r>
              <a:rPr lang="en-US" sz="307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Transit</a:t>
            </a:r>
            <a:r>
              <a:rPr lang="en-US" sz="3000" dirty="0"/>
              <a:t> </a:t>
            </a:r>
            <a:r>
              <a:rPr lang="en-US" sz="307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flows of one bilateral exchange</a:t>
            </a:r>
          </a:p>
        </p:txBody>
      </p:sp>
      <p:grpSp>
        <p:nvGrpSpPr>
          <p:cNvPr id="88" name="Gruppe 87"/>
          <p:cNvGrpSpPr/>
          <p:nvPr/>
        </p:nvGrpSpPr>
        <p:grpSpPr>
          <a:xfrm>
            <a:off x="170043" y="917433"/>
            <a:ext cx="3037081" cy="3952797"/>
            <a:chOff x="8060049" y="1584519"/>
            <a:chExt cx="3500827" cy="4104397"/>
          </a:xfrm>
        </p:grpSpPr>
        <p:grpSp>
          <p:nvGrpSpPr>
            <p:cNvPr id="89" name="Gruppe 88"/>
            <p:cNvGrpSpPr/>
            <p:nvPr/>
          </p:nvGrpSpPr>
          <p:grpSpPr>
            <a:xfrm>
              <a:off x="8060049" y="1584519"/>
              <a:ext cx="3500827" cy="4104397"/>
              <a:chOff x="3663461" y="483577"/>
              <a:chExt cx="3500827" cy="4104397"/>
            </a:xfrm>
          </p:grpSpPr>
          <p:grpSp>
            <p:nvGrpSpPr>
              <p:cNvPr id="94" name="Gruppe 93"/>
              <p:cNvGrpSpPr/>
              <p:nvPr/>
            </p:nvGrpSpPr>
            <p:grpSpPr>
              <a:xfrm>
                <a:off x="3663461" y="483577"/>
                <a:ext cx="3500827" cy="4104397"/>
                <a:chOff x="3663461" y="483577"/>
                <a:chExt cx="4865072" cy="5890846"/>
              </a:xfrm>
              <a:solidFill>
                <a:schemeClr val="bg2"/>
              </a:solidFill>
            </p:grpSpPr>
            <p:cxnSp>
              <p:nvCxnSpPr>
                <p:cNvPr id="124" name="Rett linje 123"/>
                <p:cNvCxnSpPr/>
                <p:nvPr/>
              </p:nvCxnSpPr>
              <p:spPr>
                <a:xfrm flipV="1">
                  <a:off x="4634897" y="5240709"/>
                  <a:ext cx="332945" cy="182261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H="1" flipV="1">
                  <a:off x="4194849" y="5110081"/>
                  <a:ext cx="249870" cy="419099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>
                  <a:off x="4527852" y="6046251"/>
                  <a:ext cx="418262" cy="16329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5000434" y="5654365"/>
                  <a:ext cx="206414" cy="277586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5909227" y="3850177"/>
                  <a:ext cx="1124181" cy="554934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FB_DK1"/>
                <p:cNvSpPr/>
                <p:nvPr/>
              </p:nvSpPr>
              <p:spPr>
                <a:xfrm>
                  <a:off x="4242287" y="5341327"/>
                  <a:ext cx="534864" cy="974481"/>
                </a:xfrm>
                <a:custGeom>
                  <a:avLst/>
                  <a:gdLst>
                    <a:gd name="connsiteX0" fmla="*/ 315058 w 534865"/>
                    <a:gd name="connsiteY0" fmla="*/ 945173 h 974481"/>
                    <a:gd name="connsiteX1" fmla="*/ 315058 w 534865"/>
                    <a:gd name="connsiteY1" fmla="*/ 945173 h 974481"/>
                    <a:gd name="connsiteX2" fmla="*/ 80596 w 534865"/>
                    <a:gd name="connsiteY2" fmla="*/ 974481 h 974481"/>
                    <a:gd name="connsiteX3" fmla="*/ 80596 w 534865"/>
                    <a:gd name="connsiteY3" fmla="*/ 813288 h 974481"/>
                    <a:gd name="connsiteX4" fmla="*/ 14654 w 534865"/>
                    <a:gd name="connsiteY4" fmla="*/ 710711 h 974481"/>
                    <a:gd name="connsiteX5" fmla="*/ 0 w 534865"/>
                    <a:gd name="connsiteY5" fmla="*/ 366346 h 974481"/>
                    <a:gd name="connsiteX6" fmla="*/ 80596 w 534865"/>
                    <a:gd name="connsiteY6" fmla="*/ 205154 h 974481"/>
                    <a:gd name="connsiteX7" fmla="*/ 424962 w 534865"/>
                    <a:gd name="connsiteY7" fmla="*/ 0 h 974481"/>
                    <a:gd name="connsiteX8" fmla="*/ 454269 w 534865"/>
                    <a:gd name="connsiteY8" fmla="*/ 117231 h 974481"/>
                    <a:gd name="connsiteX9" fmla="*/ 381000 w 534865"/>
                    <a:gd name="connsiteY9" fmla="*/ 263769 h 974481"/>
                    <a:gd name="connsiteX10" fmla="*/ 534865 w 534865"/>
                    <a:gd name="connsiteY10" fmla="*/ 424961 h 974481"/>
                    <a:gd name="connsiteX11" fmla="*/ 395654 w 534865"/>
                    <a:gd name="connsiteY11" fmla="*/ 578827 h 974481"/>
                    <a:gd name="connsiteX12" fmla="*/ 315058 w 534865"/>
                    <a:gd name="connsiteY12" fmla="*/ 945173 h 97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4865" h="974481">
                      <a:moveTo>
                        <a:pt x="315058" y="945173"/>
                      </a:moveTo>
                      <a:lnTo>
                        <a:pt x="315058" y="945173"/>
                      </a:lnTo>
                      <a:lnTo>
                        <a:pt x="80596" y="974481"/>
                      </a:lnTo>
                      <a:lnTo>
                        <a:pt x="80596" y="813288"/>
                      </a:lnTo>
                      <a:lnTo>
                        <a:pt x="14654" y="710711"/>
                      </a:lnTo>
                      <a:lnTo>
                        <a:pt x="0" y="366346"/>
                      </a:lnTo>
                      <a:lnTo>
                        <a:pt x="80596" y="205154"/>
                      </a:lnTo>
                      <a:lnTo>
                        <a:pt x="424962" y="0"/>
                      </a:lnTo>
                      <a:lnTo>
                        <a:pt x="454269" y="117231"/>
                      </a:lnTo>
                      <a:lnTo>
                        <a:pt x="381000" y="263769"/>
                      </a:lnTo>
                      <a:lnTo>
                        <a:pt x="534865" y="424961"/>
                      </a:lnTo>
                      <a:lnTo>
                        <a:pt x="395654" y="578827"/>
                      </a:lnTo>
                      <a:lnTo>
                        <a:pt x="315058" y="9451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FB_DK2"/>
                <p:cNvSpPr/>
                <p:nvPr/>
              </p:nvSpPr>
              <p:spPr>
                <a:xfrm>
                  <a:off x="4673284" y="5802923"/>
                  <a:ext cx="426253" cy="571500"/>
                </a:xfrm>
                <a:custGeom>
                  <a:avLst/>
                  <a:gdLst>
                    <a:gd name="connsiteX0" fmla="*/ 0 w 337038"/>
                    <a:gd name="connsiteY0" fmla="*/ 446942 h 571500"/>
                    <a:gd name="connsiteX1" fmla="*/ 161192 w 337038"/>
                    <a:gd name="connsiteY1" fmla="*/ 571500 h 571500"/>
                    <a:gd name="connsiteX2" fmla="*/ 300403 w 337038"/>
                    <a:gd name="connsiteY2" fmla="*/ 381000 h 571500"/>
                    <a:gd name="connsiteX3" fmla="*/ 337038 w 337038"/>
                    <a:gd name="connsiteY3" fmla="*/ 65942 h 571500"/>
                    <a:gd name="connsiteX4" fmla="*/ 234461 w 337038"/>
                    <a:gd name="connsiteY4" fmla="*/ 0 h 571500"/>
                    <a:gd name="connsiteX5" fmla="*/ 7326 w 337038"/>
                    <a:gd name="connsiteY5" fmla="*/ 190500 h 571500"/>
                    <a:gd name="connsiteX6" fmla="*/ 0 w 337038"/>
                    <a:gd name="connsiteY6" fmla="*/ 446942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7038" h="571500">
                      <a:moveTo>
                        <a:pt x="0" y="446942"/>
                      </a:moveTo>
                      <a:lnTo>
                        <a:pt x="161192" y="571500"/>
                      </a:lnTo>
                      <a:lnTo>
                        <a:pt x="300403" y="381000"/>
                      </a:lnTo>
                      <a:lnTo>
                        <a:pt x="337038" y="65942"/>
                      </a:lnTo>
                      <a:lnTo>
                        <a:pt x="234461" y="0"/>
                      </a:lnTo>
                      <a:lnTo>
                        <a:pt x="7326" y="190500"/>
                      </a:lnTo>
                      <a:lnTo>
                        <a:pt x="0" y="4469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FB_SE4"/>
                <p:cNvSpPr/>
                <p:nvPr/>
              </p:nvSpPr>
              <p:spPr>
                <a:xfrm>
                  <a:off x="4989633" y="5407269"/>
                  <a:ext cx="827941" cy="644769"/>
                </a:xfrm>
                <a:custGeom>
                  <a:avLst/>
                  <a:gdLst>
                    <a:gd name="connsiteX0" fmla="*/ 249116 w 827942"/>
                    <a:gd name="connsiteY0" fmla="*/ 644769 h 644769"/>
                    <a:gd name="connsiteX1" fmla="*/ 249116 w 827942"/>
                    <a:gd name="connsiteY1" fmla="*/ 644769 h 644769"/>
                    <a:gd name="connsiteX2" fmla="*/ 234462 w 827942"/>
                    <a:gd name="connsiteY2" fmla="*/ 578827 h 644769"/>
                    <a:gd name="connsiteX3" fmla="*/ 0 w 827942"/>
                    <a:gd name="connsiteY3" fmla="*/ 124558 h 644769"/>
                    <a:gd name="connsiteX4" fmla="*/ 483577 w 827942"/>
                    <a:gd name="connsiteY4" fmla="*/ 58616 h 644769"/>
                    <a:gd name="connsiteX5" fmla="*/ 827942 w 827942"/>
                    <a:gd name="connsiteY5" fmla="*/ 0 h 644769"/>
                    <a:gd name="connsiteX6" fmla="*/ 674077 w 827942"/>
                    <a:gd name="connsiteY6" fmla="*/ 417635 h 644769"/>
                    <a:gd name="connsiteX7" fmla="*/ 468923 w 827942"/>
                    <a:gd name="connsiteY7" fmla="*/ 439616 h 644769"/>
                    <a:gd name="connsiteX8" fmla="*/ 373673 w 827942"/>
                    <a:gd name="connsiteY8" fmla="*/ 600808 h 644769"/>
                    <a:gd name="connsiteX9" fmla="*/ 249116 w 827942"/>
                    <a:gd name="connsiteY9" fmla="*/ 644769 h 64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7942" h="644769">
                      <a:moveTo>
                        <a:pt x="249116" y="644769"/>
                      </a:moveTo>
                      <a:lnTo>
                        <a:pt x="249116" y="644769"/>
                      </a:lnTo>
                      <a:lnTo>
                        <a:pt x="234462" y="578827"/>
                      </a:lnTo>
                      <a:lnTo>
                        <a:pt x="0" y="124558"/>
                      </a:lnTo>
                      <a:lnTo>
                        <a:pt x="483577" y="58616"/>
                      </a:lnTo>
                      <a:lnTo>
                        <a:pt x="827942" y="0"/>
                      </a:lnTo>
                      <a:lnTo>
                        <a:pt x="674077" y="417635"/>
                      </a:lnTo>
                      <a:lnTo>
                        <a:pt x="468923" y="439616"/>
                      </a:lnTo>
                      <a:lnTo>
                        <a:pt x="373673" y="600808"/>
                      </a:lnTo>
                      <a:lnTo>
                        <a:pt x="249116" y="6447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B_SE3"/>
                <p:cNvSpPr/>
                <p:nvPr/>
              </p:nvSpPr>
              <p:spPr>
                <a:xfrm>
                  <a:off x="4813787" y="3722077"/>
                  <a:ext cx="1377461" cy="1758461"/>
                </a:xfrm>
                <a:custGeom>
                  <a:avLst/>
                  <a:gdLst>
                    <a:gd name="connsiteX0" fmla="*/ 146538 w 1377462"/>
                    <a:gd name="connsiteY0" fmla="*/ 1758461 h 1758461"/>
                    <a:gd name="connsiteX1" fmla="*/ 1003788 w 1377462"/>
                    <a:gd name="connsiteY1" fmla="*/ 1641231 h 1758461"/>
                    <a:gd name="connsiteX2" fmla="*/ 1003788 w 1377462"/>
                    <a:gd name="connsiteY2" fmla="*/ 1304192 h 1758461"/>
                    <a:gd name="connsiteX3" fmla="*/ 1377462 w 1377462"/>
                    <a:gd name="connsiteY3" fmla="*/ 981808 h 1758461"/>
                    <a:gd name="connsiteX4" fmla="*/ 1355481 w 1377462"/>
                    <a:gd name="connsiteY4" fmla="*/ 659423 h 1758461"/>
                    <a:gd name="connsiteX5" fmla="*/ 1106365 w 1377462"/>
                    <a:gd name="connsiteY5" fmla="*/ 381000 h 1758461"/>
                    <a:gd name="connsiteX6" fmla="*/ 776654 w 1377462"/>
                    <a:gd name="connsiteY6" fmla="*/ 337038 h 1758461"/>
                    <a:gd name="connsiteX7" fmla="*/ 219808 w 1377462"/>
                    <a:gd name="connsiteY7" fmla="*/ 0 h 1758461"/>
                    <a:gd name="connsiteX8" fmla="*/ 300404 w 1377462"/>
                    <a:gd name="connsiteY8" fmla="*/ 337038 h 1758461"/>
                    <a:gd name="connsiteX9" fmla="*/ 65942 w 1377462"/>
                    <a:gd name="connsiteY9" fmla="*/ 1238250 h 1758461"/>
                    <a:gd name="connsiteX10" fmla="*/ 0 w 1377462"/>
                    <a:gd name="connsiteY10" fmla="*/ 1289538 h 1758461"/>
                    <a:gd name="connsiteX11" fmla="*/ 146538 w 1377462"/>
                    <a:gd name="connsiteY11" fmla="*/ 1758461 h 1758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77462" h="1758461">
                      <a:moveTo>
                        <a:pt x="146538" y="1758461"/>
                      </a:moveTo>
                      <a:lnTo>
                        <a:pt x="1003788" y="1641231"/>
                      </a:lnTo>
                      <a:lnTo>
                        <a:pt x="1003788" y="1304192"/>
                      </a:lnTo>
                      <a:lnTo>
                        <a:pt x="1377462" y="981808"/>
                      </a:lnTo>
                      <a:lnTo>
                        <a:pt x="1355481" y="659423"/>
                      </a:lnTo>
                      <a:lnTo>
                        <a:pt x="1106365" y="381000"/>
                      </a:lnTo>
                      <a:lnTo>
                        <a:pt x="776654" y="337038"/>
                      </a:lnTo>
                      <a:lnTo>
                        <a:pt x="219808" y="0"/>
                      </a:lnTo>
                      <a:lnTo>
                        <a:pt x="300404" y="337038"/>
                      </a:lnTo>
                      <a:lnTo>
                        <a:pt x="65942" y="1238250"/>
                      </a:lnTo>
                      <a:lnTo>
                        <a:pt x="0" y="1289538"/>
                      </a:lnTo>
                      <a:lnTo>
                        <a:pt x="146538" y="17584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B_SE2"/>
                <p:cNvSpPr/>
                <p:nvPr/>
              </p:nvSpPr>
              <p:spPr>
                <a:xfrm>
                  <a:off x="4996960" y="1970942"/>
                  <a:ext cx="1677864" cy="2102827"/>
                </a:xfrm>
                <a:custGeom>
                  <a:avLst/>
                  <a:gdLst>
                    <a:gd name="connsiteX0" fmla="*/ 0 w 1677865"/>
                    <a:gd name="connsiteY0" fmla="*/ 1692519 h 2102827"/>
                    <a:gd name="connsiteX1" fmla="*/ 0 w 1677865"/>
                    <a:gd name="connsiteY1" fmla="*/ 1692519 h 2102827"/>
                    <a:gd name="connsiteX2" fmla="*/ 600808 w 1677865"/>
                    <a:gd name="connsiteY2" fmla="*/ 2051539 h 2102827"/>
                    <a:gd name="connsiteX3" fmla="*/ 930519 w 1677865"/>
                    <a:gd name="connsiteY3" fmla="*/ 2102827 h 2102827"/>
                    <a:gd name="connsiteX4" fmla="*/ 945173 w 1677865"/>
                    <a:gd name="connsiteY4" fmla="*/ 1619250 h 2102827"/>
                    <a:gd name="connsiteX5" fmla="*/ 1326173 w 1677865"/>
                    <a:gd name="connsiteY5" fmla="*/ 1157654 h 2102827"/>
                    <a:gd name="connsiteX6" fmla="*/ 1677865 w 1677865"/>
                    <a:gd name="connsiteY6" fmla="*/ 754673 h 2102827"/>
                    <a:gd name="connsiteX7" fmla="*/ 439615 w 1677865"/>
                    <a:gd name="connsiteY7" fmla="*/ 0 h 2102827"/>
                    <a:gd name="connsiteX8" fmla="*/ 410308 w 1677865"/>
                    <a:gd name="connsiteY8" fmla="*/ 117231 h 2102827"/>
                    <a:gd name="connsiteX9" fmla="*/ 344365 w 1677865"/>
                    <a:gd name="connsiteY9" fmla="*/ 886558 h 2102827"/>
                    <a:gd name="connsiteX10" fmla="*/ 219808 w 1677865"/>
                    <a:gd name="connsiteY10" fmla="*/ 996462 h 2102827"/>
                    <a:gd name="connsiteX11" fmla="*/ 21981 w 1677865"/>
                    <a:gd name="connsiteY11" fmla="*/ 1033096 h 2102827"/>
                    <a:gd name="connsiteX12" fmla="*/ 0 w 1677865"/>
                    <a:gd name="connsiteY12" fmla="*/ 1692519 h 2102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77865" h="2102827">
                      <a:moveTo>
                        <a:pt x="0" y="1692519"/>
                      </a:moveTo>
                      <a:lnTo>
                        <a:pt x="0" y="1692519"/>
                      </a:lnTo>
                      <a:lnTo>
                        <a:pt x="600808" y="2051539"/>
                      </a:lnTo>
                      <a:lnTo>
                        <a:pt x="930519" y="2102827"/>
                      </a:lnTo>
                      <a:lnTo>
                        <a:pt x="945173" y="1619250"/>
                      </a:lnTo>
                      <a:lnTo>
                        <a:pt x="1326173" y="1157654"/>
                      </a:lnTo>
                      <a:lnTo>
                        <a:pt x="1677865" y="754673"/>
                      </a:lnTo>
                      <a:lnTo>
                        <a:pt x="439615" y="0"/>
                      </a:lnTo>
                      <a:lnTo>
                        <a:pt x="410308" y="117231"/>
                      </a:lnTo>
                      <a:lnTo>
                        <a:pt x="344365" y="886558"/>
                      </a:lnTo>
                      <a:lnTo>
                        <a:pt x="219808" y="996462"/>
                      </a:lnTo>
                      <a:lnTo>
                        <a:pt x="21981" y="1033096"/>
                      </a:lnTo>
                      <a:lnTo>
                        <a:pt x="0" y="16925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FB_SE1"/>
                <p:cNvSpPr/>
                <p:nvPr/>
              </p:nvSpPr>
              <p:spPr>
                <a:xfrm>
                  <a:off x="5465882" y="1143000"/>
                  <a:ext cx="1655883" cy="1538654"/>
                </a:xfrm>
                <a:custGeom>
                  <a:avLst/>
                  <a:gdLst>
                    <a:gd name="connsiteX0" fmla="*/ 0 w 1655885"/>
                    <a:gd name="connsiteY0" fmla="*/ 783981 h 1538654"/>
                    <a:gd name="connsiteX1" fmla="*/ 1223596 w 1655885"/>
                    <a:gd name="connsiteY1" fmla="*/ 1538654 h 1538654"/>
                    <a:gd name="connsiteX2" fmla="*/ 1208942 w 1655885"/>
                    <a:gd name="connsiteY2" fmla="*/ 1384788 h 1538654"/>
                    <a:gd name="connsiteX3" fmla="*/ 1384789 w 1655885"/>
                    <a:gd name="connsiteY3" fmla="*/ 1062404 h 1538654"/>
                    <a:gd name="connsiteX4" fmla="*/ 1655885 w 1655885"/>
                    <a:gd name="connsiteY4" fmla="*/ 952500 h 1538654"/>
                    <a:gd name="connsiteX5" fmla="*/ 1648558 w 1655885"/>
                    <a:gd name="connsiteY5" fmla="*/ 520211 h 1538654"/>
                    <a:gd name="connsiteX6" fmla="*/ 1480039 w 1655885"/>
                    <a:gd name="connsiteY6" fmla="*/ 410308 h 1538654"/>
                    <a:gd name="connsiteX7" fmla="*/ 1575289 w 1655885"/>
                    <a:gd name="connsiteY7" fmla="*/ 278423 h 1538654"/>
                    <a:gd name="connsiteX8" fmla="*/ 1018442 w 1655885"/>
                    <a:gd name="connsiteY8" fmla="*/ 0 h 1538654"/>
                    <a:gd name="connsiteX9" fmla="*/ 923192 w 1655885"/>
                    <a:gd name="connsiteY9" fmla="*/ 131885 h 1538654"/>
                    <a:gd name="connsiteX10" fmla="*/ 630116 w 1655885"/>
                    <a:gd name="connsiteY10" fmla="*/ 153865 h 1538654"/>
                    <a:gd name="connsiteX11" fmla="*/ 80596 w 1655885"/>
                    <a:gd name="connsiteY11" fmla="*/ 776654 h 1538654"/>
                    <a:gd name="connsiteX12" fmla="*/ 0 w 1655885"/>
                    <a:gd name="connsiteY12" fmla="*/ 783981 h 153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5885" h="1538654">
                      <a:moveTo>
                        <a:pt x="0" y="783981"/>
                      </a:moveTo>
                      <a:lnTo>
                        <a:pt x="1223596" y="1538654"/>
                      </a:lnTo>
                      <a:lnTo>
                        <a:pt x="1208942" y="1384788"/>
                      </a:lnTo>
                      <a:lnTo>
                        <a:pt x="1384789" y="1062404"/>
                      </a:lnTo>
                      <a:lnTo>
                        <a:pt x="1655885" y="952500"/>
                      </a:lnTo>
                      <a:lnTo>
                        <a:pt x="1648558" y="520211"/>
                      </a:lnTo>
                      <a:lnTo>
                        <a:pt x="1480039" y="410308"/>
                      </a:lnTo>
                      <a:lnTo>
                        <a:pt x="1575289" y="278423"/>
                      </a:lnTo>
                      <a:lnTo>
                        <a:pt x="1018442" y="0"/>
                      </a:lnTo>
                      <a:lnTo>
                        <a:pt x="923192" y="131885"/>
                      </a:lnTo>
                      <a:lnTo>
                        <a:pt x="630116" y="153865"/>
                      </a:lnTo>
                      <a:lnTo>
                        <a:pt x="80596" y="776654"/>
                      </a:lnTo>
                      <a:lnTo>
                        <a:pt x="0" y="7839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FB_FI"/>
                <p:cNvSpPr/>
                <p:nvPr/>
              </p:nvSpPr>
              <p:spPr>
                <a:xfrm>
                  <a:off x="6550266" y="798635"/>
                  <a:ext cx="1978267" cy="3707423"/>
                </a:xfrm>
                <a:custGeom>
                  <a:avLst/>
                  <a:gdLst>
                    <a:gd name="connsiteX0" fmla="*/ 0 w 1978269"/>
                    <a:gd name="connsiteY0" fmla="*/ 263769 h 3707423"/>
                    <a:gd name="connsiteX1" fmla="*/ 80596 w 1978269"/>
                    <a:gd name="connsiteY1" fmla="*/ 381000 h 3707423"/>
                    <a:gd name="connsiteX2" fmla="*/ 578827 w 1978269"/>
                    <a:gd name="connsiteY2" fmla="*/ 600807 h 3707423"/>
                    <a:gd name="connsiteX3" fmla="*/ 461596 w 1978269"/>
                    <a:gd name="connsiteY3" fmla="*/ 747346 h 3707423"/>
                    <a:gd name="connsiteX4" fmla="*/ 622788 w 1978269"/>
                    <a:gd name="connsiteY4" fmla="*/ 835269 h 3707423"/>
                    <a:gd name="connsiteX5" fmla="*/ 608134 w 1978269"/>
                    <a:gd name="connsiteY5" fmla="*/ 1289538 h 3707423"/>
                    <a:gd name="connsiteX6" fmla="*/ 608134 w 1978269"/>
                    <a:gd name="connsiteY6" fmla="*/ 1289538 h 3707423"/>
                    <a:gd name="connsiteX7" fmla="*/ 864577 w 1978269"/>
                    <a:gd name="connsiteY7" fmla="*/ 1509346 h 3707423"/>
                    <a:gd name="connsiteX8" fmla="*/ 857250 w 1978269"/>
                    <a:gd name="connsiteY8" fmla="*/ 1663211 h 3707423"/>
                    <a:gd name="connsiteX9" fmla="*/ 73269 w 1978269"/>
                    <a:gd name="connsiteY9" fmla="*/ 2637692 h 3707423"/>
                    <a:gd name="connsiteX10" fmla="*/ 153865 w 1978269"/>
                    <a:gd name="connsiteY10" fmla="*/ 3509596 h 3707423"/>
                    <a:gd name="connsiteX11" fmla="*/ 490904 w 1978269"/>
                    <a:gd name="connsiteY11" fmla="*/ 3707423 h 3707423"/>
                    <a:gd name="connsiteX12" fmla="*/ 1443404 w 1978269"/>
                    <a:gd name="connsiteY12" fmla="*/ 3407019 h 3707423"/>
                    <a:gd name="connsiteX13" fmla="*/ 1450731 w 1978269"/>
                    <a:gd name="connsiteY13" fmla="*/ 3245826 h 3707423"/>
                    <a:gd name="connsiteX14" fmla="*/ 1978269 w 1978269"/>
                    <a:gd name="connsiteY14" fmla="*/ 2571750 h 3707423"/>
                    <a:gd name="connsiteX15" fmla="*/ 1699846 w 1978269"/>
                    <a:gd name="connsiteY15" fmla="*/ 2227384 h 3707423"/>
                    <a:gd name="connsiteX16" fmla="*/ 1589942 w 1978269"/>
                    <a:gd name="connsiteY16" fmla="*/ 732692 h 3707423"/>
                    <a:gd name="connsiteX17" fmla="*/ 1399442 w 1978269"/>
                    <a:gd name="connsiteY17" fmla="*/ 446942 h 3707423"/>
                    <a:gd name="connsiteX18" fmla="*/ 1502019 w 1978269"/>
                    <a:gd name="connsiteY18" fmla="*/ 227134 h 3707423"/>
                    <a:gd name="connsiteX19" fmla="*/ 1428750 w 1978269"/>
                    <a:gd name="connsiteY19" fmla="*/ 65942 h 3707423"/>
                    <a:gd name="connsiteX20" fmla="*/ 1179634 w 1978269"/>
                    <a:gd name="connsiteY20" fmla="*/ 0 h 3707423"/>
                    <a:gd name="connsiteX21" fmla="*/ 974481 w 1978269"/>
                    <a:gd name="connsiteY21" fmla="*/ 87923 h 3707423"/>
                    <a:gd name="connsiteX22" fmla="*/ 945173 w 1978269"/>
                    <a:gd name="connsiteY22" fmla="*/ 307730 h 3707423"/>
                    <a:gd name="connsiteX23" fmla="*/ 791307 w 1978269"/>
                    <a:gd name="connsiteY23" fmla="*/ 388326 h 3707423"/>
                    <a:gd name="connsiteX24" fmla="*/ 388327 w 1978269"/>
                    <a:gd name="connsiteY24" fmla="*/ 402980 h 3707423"/>
                    <a:gd name="connsiteX25" fmla="*/ 183173 w 1978269"/>
                    <a:gd name="connsiteY25" fmla="*/ 241788 h 3707423"/>
                    <a:gd name="connsiteX26" fmla="*/ 0 w 1978269"/>
                    <a:gd name="connsiteY26" fmla="*/ 263769 h 370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978269" h="3707423">
                      <a:moveTo>
                        <a:pt x="0" y="263769"/>
                      </a:moveTo>
                      <a:lnTo>
                        <a:pt x="80596" y="381000"/>
                      </a:lnTo>
                      <a:lnTo>
                        <a:pt x="578827" y="600807"/>
                      </a:lnTo>
                      <a:lnTo>
                        <a:pt x="461596" y="747346"/>
                      </a:lnTo>
                      <a:lnTo>
                        <a:pt x="622788" y="835269"/>
                      </a:lnTo>
                      <a:lnTo>
                        <a:pt x="608134" y="1289538"/>
                      </a:lnTo>
                      <a:lnTo>
                        <a:pt x="608134" y="1289538"/>
                      </a:lnTo>
                      <a:lnTo>
                        <a:pt x="864577" y="1509346"/>
                      </a:lnTo>
                      <a:lnTo>
                        <a:pt x="857250" y="1663211"/>
                      </a:lnTo>
                      <a:lnTo>
                        <a:pt x="73269" y="2637692"/>
                      </a:lnTo>
                      <a:lnTo>
                        <a:pt x="153865" y="3509596"/>
                      </a:lnTo>
                      <a:lnTo>
                        <a:pt x="490904" y="3707423"/>
                      </a:lnTo>
                      <a:lnTo>
                        <a:pt x="1443404" y="3407019"/>
                      </a:lnTo>
                      <a:lnTo>
                        <a:pt x="1450731" y="3245826"/>
                      </a:lnTo>
                      <a:lnTo>
                        <a:pt x="1978269" y="2571750"/>
                      </a:lnTo>
                      <a:lnTo>
                        <a:pt x="1699846" y="2227384"/>
                      </a:lnTo>
                      <a:lnTo>
                        <a:pt x="1589942" y="732692"/>
                      </a:lnTo>
                      <a:lnTo>
                        <a:pt x="1399442" y="446942"/>
                      </a:lnTo>
                      <a:lnTo>
                        <a:pt x="1502019" y="227134"/>
                      </a:lnTo>
                      <a:lnTo>
                        <a:pt x="1428750" y="65942"/>
                      </a:lnTo>
                      <a:lnTo>
                        <a:pt x="1179634" y="0"/>
                      </a:lnTo>
                      <a:lnTo>
                        <a:pt x="974481" y="87923"/>
                      </a:lnTo>
                      <a:lnTo>
                        <a:pt x="945173" y="307730"/>
                      </a:lnTo>
                      <a:lnTo>
                        <a:pt x="791307" y="388326"/>
                      </a:lnTo>
                      <a:lnTo>
                        <a:pt x="388327" y="402980"/>
                      </a:lnTo>
                      <a:lnTo>
                        <a:pt x="183173" y="241788"/>
                      </a:lnTo>
                      <a:lnTo>
                        <a:pt x="0" y="2637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FB_NO4"/>
                <p:cNvSpPr/>
                <p:nvPr/>
              </p:nvSpPr>
              <p:spPr>
                <a:xfrm>
                  <a:off x="4857749" y="483577"/>
                  <a:ext cx="3502266" cy="2403231"/>
                </a:xfrm>
                <a:custGeom>
                  <a:avLst/>
                  <a:gdLst>
                    <a:gd name="connsiteX0" fmla="*/ 417634 w 3502269"/>
                    <a:gd name="connsiteY0" fmla="*/ 2403231 h 2403231"/>
                    <a:gd name="connsiteX1" fmla="*/ 461596 w 3502269"/>
                    <a:gd name="connsiteY1" fmla="*/ 2329961 h 2403231"/>
                    <a:gd name="connsiteX2" fmla="*/ 534865 w 3502269"/>
                    <a:gd name="connsiteY2" fmla="*/ 1450731 h 2403231"/>
                    <a:gd name="connsiteX3" fmla="*/ 688730 w 3502269"/>
                    <a:gd name="connsiteY3" fmla="*/ 1384788 h 2403231"/>
                    <a:gd name="connsiteX4" fmla="*/ 1223596 w 3502269"/>
                    <a:gd name="connsiteY4" fmla="*/ 783981 h 2403231"/>
                    <a:gd name="connsiteX5" fmla="*/ 1502019 w 3502269"/>
                    <a:gd name="connsiteY5" fmla="*/ 762000 h 2403231"/>
                    <a:gd name="connsiteX6" fmla="*/ 1663211 w 3502269"/>
                    <a:gd name="connsiteY6" fmla="*/ 556846 h 2403231"/>
                    <a:gd name="connsiteX7" fmla="*/ 1875692 w 3502269"/>
                    <a:gd name="connsiteY7" fmla="*/ 534865 h 2403231"/>
                    <a:gd name="connsiteX8" fmla="*/ 2080846 w 3502269"/>
                    <a:gd name="connsiteY8" fmla="*/ 674077 h 2403231"/>
                    <a:gd name="connsiteX9" fmla="*/ 2447192 w 3502269"/>
                    <a:gd name="connsiteY9" fmla="*/ 681404 h 2403231"/>
                    <a:gd name="connsiteX10" fmla="*/ 2615711 w 3502269"/>
                    <a:gd name="connsiteY10" fmla="*/ 600808 h 2403231"/>
                    <a:gd name="connsiteX11" fmla="*/ 2630365 w 3502269"/>
                    <a:gd name="connsiteY11" fmla="*/ 388327 h 2403231"/>
                    <a:gd name="connsiteX12" fmla="*/ 2879480 w 3502269"/>
                    <a:gd name="connsiteY12" fmla="*/ 271096 h 2403231"/>
                    <a:gd name="connsiteX13" fmla="*/ 3165230 w 3502269"/>
                    <a:gd name="connsiteY13" fmla="*/ 351692 h 2403231"/>
                    <a:gd name="connsiteX14" fmla="*/ 3238500 w 3502269"/>
                    <a:gd name="connsiteY14" fmla="*/ 527538 h 2403231"/>
                    <a:gd name="connsiteX15" fmla="*/ 3341076 w 3502269"/>
                    <a:gd name="connsiteY15" fmla="*/ 439615 h 2403231"/>
                    <a:gd name="connsiteX16" fmla="*/ 3502269 w 3502269"/>
                    <a:gd name="connsiteY16" fmla="*/ 373673 h 2403231"/>
                    <a:gd name="connsiteX17" fmla="*/ 3465634 w 3502269"/>
                    <a:gd name="connsiteY17" fmla="*/ 146538 h 2403231"/>
                    <a:gd name="connsiteX18" fmla="*/ 2586403 w 3502269"/>
                    <a:gd name="connsiteY18" fmla="*/ 0 h 2403231"/>
                    <a:gd name="connsiteX19" fmla="*/ 1531326 w 3502269"/>
                    <a:gd name="connsiteY19" fmla="*/ 300404 h 2403231"/>
                    <a:gd name="connsiteX20" fmla="*/ 249115 w 3502269"/>
                    <a:gd name="connsiteY20" fmla="*/ 1399442 h 2403231"/>
                    <a:gd name="connsiteX21" fmla="*/ 0 w 3502269"/>
                    <a:gd name="connsiteY21" fmla="*/ 2095500 h 2403231"/>
                    <a:gd name="connsiteX22" fmla="*/ 417634 w 3502269"/>
                    <a:gd name="connsiteY22" fmla="*/ 2403231 h 240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502269" h="2403231">
                      <a:moveTo>
                        <a:pt x="417634" y="2403231"/>
                      </a:moveTo>
                      <a:lnTo>
                        <a:pt x="461596" y="2329961"/>
                      </a:lnTo>
                      <a:lnTo>
                        <a:pt x="534865" y="1450731"/>
                      </a:lnTo>
                      <a:lnTo>
                        <a:pt x="688730" y="1384788"/>
                      </a:lnTo>
                      <a:lnTo>
                        <a:pt x="1223596" y="783981"/>
                      </a:lnTo>
                      <a:lnTo>
                        <a:pt x="1502019" y="762000"/>
                      </a:lnTo>
                      <a:lnTo>
                        <a:pt x="1663211" y="556846"/>
                      </a:lnTo>
                      <a:lnTo>
                        <a:pt x="1875692" y="534865"/>
                      </a:lnTo>
                      <a:lnTo>
                        <a:pt x="2080846" y="674077"/>
                      </a:lnTo>
                      <a:lnTo>
                        <a:pt x="2447192" y="681404"/>
                      </a:lnTo>
                      <a:lnTo>
                        <a:pt x="2615711" y="600808"/>
                      </a:lnTo>
                      <a:lnTo>
                        <a:pt x="2630365" y="388327"/>
                      </a:lnTo>
                      <a:lnTo>
                        <a:pt x="2879480" y="271096"/>
                      </a:lnTo>
                      <a:lnTo>
                        <a:pt x="3165230" y="351692"/>
                      </a:lnTo>
                      <a:lnTo>
                        <a:pt x="3238500" y="527538"/>
                      </a:lnTo>
                      <a:lnTo>
                        <a:pt x="3341076" y="439615"/>
                      </a:lnTo>
                      <a:lnTo>
                        <a:pt x="3502269" y="373673"/>
                      </a:lnTo>
                      <a:lnTo>
                        <a:pt x="3465634" y="146538"/>
                      </a:lnTo>
                      <a:lnTo>
                        <a:pt x="2586403" y="0"/>
                      </a:lnTo>
                      <a:lnTo>
                        <a:pt x="1531326" y="300404"/>
                      </a:lnTo>
                      <a:lnTo>
                        <a:pt x="249115" y="1399442"/>
                      </a:lnTo>
                      <a:lnTo>
                        <a:pt x="0" y="2095500"/>
                      </a:lnTo>
                      <a:lnTo>
                        <a:pt x="417634" y="24032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FB_NO3"/>
                <p:cNvSpPr/>
                <p:nvPr/>
              </p:nvSpPr>
              <p:spPr>
                <a:xfrm>
                  <a:off x="3736730" y="2615711"/>
                  <a:ext cx="1502018" cy="1274885"/>
                </a:xfrm>
                <a:custGeom>
                  <a:avLst/>
                  <a:gdLst>
                    <a:gd name="connsiteX0" fmla="*/ 1099039 w 1502020"/>
                    <a:gd name="connsiteY0" fmla="*/ 0 h 1274885"/>
                    <a:gd name="connsiteX1" fmla="*/ 696058 w 1502020"/>
                    <a:gd name="connsiteY1" fmla="*/ 490904 h 1274885"/>
                    <a:gd name="connsiteX2" fmla="*/ 0 w 1502020"/>
                    <a:gd name="connsiteY2" fmla="*/ 1099039 h 1274885"/>
                    <a:gd name="connsiteX3" fmla="*/ 476250 w 1502020"/>
                    <a:gd name="connsiteY3" fmla="*/ 1230924 h 1274885"/>
                    <a:gd name="connsiteX4" fmla="*/ 512885 w 1502020"/>
                    <a:gd name="connsiteY4" fmla="*/ 1274885 h 1274885"/>
                    <a:gd name="connsiteX5" fmla="*/ 740020 w 1502020"/>
                    <a:gd name="connsiteY5" fmla="*/ 1157654 h 1274885"/>
                    <a:gd name="connsiteX6" fmla="*/ 820616 w 1502020"/>
                    <a:gd name="connsiteY6" fmla="*/ 959827 h 1274885"/>
                    <a:gd name="connsiteX7" fmla="*/ 1238250 w 1502020"/>
                    <a:gd name="connsiteY7" fmla="*/ 857250 h 1274885"/>
                    <a:gd name="connsiteX8" fmla="*/ 1230923 w 1502020"/>
                    <a:gd name="connsiteY8" fmla="*/ 439616 h 1274885"/>
                    <a:gd name="connsiteX9" fmla="*/ 1252904 w 1502020"/>
                    <a:gd name="connsiteY9" fmla="*/ 344366 h 1274885"/>
                    <a:gd name="connsiteX10" fmla="*/ 1450731 w 1502020"/>
                    <a:gd name="connsiteY10" fmla="*/ 329712 h 1274885"/>
                    <a:gd name="connsiteX11" fmla="*/ 1502020 w 1502020"/>
                    <a:gd name="connsiteY11" fmla="*/ 285750 h 1274885"/>
                    <a:gd name="connsiteX12" fmla="*/ 1099039 w 1502020"/>
                    <a:gd name="connsiteY12" fmla="*/ 0 h 1274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2020" h="1274885">
                      <a:moveTo>
                        <a:pt x="1099039" y="0"/>
                      </a:moveTo>
                      <a:lnTo>
                        <a:pt x="696058" y="490904"/>
                      </a:lnTo>
                      <a:lnTo>
                        <a:pt x="0" y="1099039"/>
                      </a:lnTo>
                      <a:lnTo>
                        <a:pt x="476250" y="1230924"/>
                      </a:lnTo>
                      <a:lnTo>
                        <a:pt x="512885" y="1274885"/>
                      </a:lnTo>
                      <a:lnTo>
                        <a:pt x="740020" y="1157654"/>
                      </a:lnTo>
                      <a:lnTo>
                        <a:pt x="820616" y="959827"/>
                      </a:lnTo>
                      <a:lnTo>
                        <a:pt x="1238250" y="857250"/>
                      </a:lnTo>
                      <a:lnTo>
                        <a:pt x="1230923" y="439616"/>
                      </a:lnTo>
                      <a:lnTo>
                        <a:pt x="1252904" y="344366"/>
                      </a:lnTo>
                      <a:lnTo>
                        <a:pt x="1450731" y="329712"/>
                      </a:lnTo>
                      <a:lnTo>
                        <a:pt x="1502020" y="285750"/>
                      </a:lnTo>
                      <a:lnTo>
                        <a:pt x="109903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FB_NO1"/>
                <p:cNvSpPr/>
                <p:nvPr/>
              </p:nvSpPr>
              <p:spPr>
                <a:xfrm>
                  <a:off x="4278923" y="3516923"/>
                  <a:ext cx="791306" cy="1450731"/>
                </a:xfrm>
                <a:custGeom>
                  <a:avLst/>
                  <a:gdLst>
                    <a:gd name="connsiteX0" fmla="*/ 0 w 791307"/>
                    <a:gd name="connsiteY0" fmla="*/ 417635 h 1450731"/>
                    <a:gd name="connsiteX1" fmla="*/ 227134 w 791307"/>
                    <a:gd name="connsiteY1" fmla="*/ 307731 h 1450731"/>
                    <a:gd name="connsiteX2" fmla="*/ 307730 w 791307"/>
                    <a:gd name="connsiteY2" fmla="*/ 87923 h 1450731"/>
                    <a:gd name="connsiteX3" fmla="*/ 696057 w 791307"/>
                    <a:gd name="connsiteY3" fmla="*/ 0 h 1450731"/>
                    <a:gd name="connsiteX4" fmla="*/ 688730 w 791307"/>
                    <a:gd name="connsiteY4" fmla="*/ 139212 h 1450731"/>
                    <a:gd name="connsiteX5" fmla="*/ 791307 w 791307"/>
                    <a:gd name="connsiteY5" fmla="*/ 549519 h 1450731"/>
                    <a:gd name="connsiteX6" fmla="*/ 571500 w 791307"/>
                    <a:gd name="connsiteY6" fmla="*/ 1443404 h 1450731"/>
                    <a:gd name="connsiteX7" fmla="*/ 512884 w 791307"/>
                    <a:gd name="connsiteY7" fmla="*/ 1450731 h 1450731"/>
                    <a:gd name="connsiteX8" fmla="*/ 424961 w 791307"/>
                    <a:gd name="connsiteY8" fmla="*/ 1135673 h 1450731"/>
                    <a:gd name="connsiteX9" fmla="*/ 388327 w 791307"/>
                    <a:gd name="connsiteY9" fmla="*/ 1230923 h 1450731"/>
                    <a:gd name="connsiteX10" fmla="*/ 131884 w 791307"/>
                    <a:gd name="connsiteY10" fmla="*/ 981808 h 1450731"/>
                    <a:gd name="connsiteX11" fmla="*/ 241788 w 791307"/>
                    <a:gd name="connsiteY11" fmla="*/ 945173 h 1450731"/>
                    <a:gd name="connsiteX12" fmla="*/ 307730 w 791307"/>
                    <a:gd name="connsiteY12" fmla="*/ 835269 h 1450731"/>
                    <a:gd name="connsiteX13" fmla="*/ 21980 w 791307"/>
                    <a:gd name="connsiteY13" fmla="*/ 586154 h 1450731"/>
                    <a:gd name="connsiteX14" fmla="*/ 0 w 791307"/>
                    <a:gd name="connsiteY14" fmla="*/ 417635 h 145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91307" h="1450731">
                      <a:moveTo>
                        <a:pt x="0" y="417635"/>
                      </a:moveTo>
                      <a:lnTo>
                        <a:pt x="227134" y="307731"/>
                      </a:lnTo>
                      <a:lnTo>
                        <a:pt x="307730" y="87923"/>
                      </a:lnTo>
                      <a:lnTo>
                        <a:pt x="696057" y="0"/>
                      </a:lnTo>
                      <a:lnTo>
                        <a:pt x="688730" y="139212"/>
                      </a:lnTo>
                      <a:lnTo>
                        <a:pt x="791307" y="549519"/>
                      </a:lnTo>
                      <a:lnTo>
                        <a:pt x="571500" y="1443404"/>
                      </a:lnTo>
                      <a:lnTo>
                        <a:pt x="512884" y="1450731"/>
                      </a:lnTo>
                      <a:lnTo>
                        <a:pt x="424961" y="1135673"/>
                      </a:lnTo>
                      <a:lnTo>
                        <a:pt x="388327" y="1230923"/>
                      </a:lnTo>
                      <a:lnTo>
                        <a:pt x="131884" y="981808"/>
                      </a:lnTo>
                      <a:lnTo>
                        <a:pt x="241788" y="945173"/>
                      </a:lnTo>
                      <a:lnTo>
                        <a:pt x="307730" y="835269"/>
                      </a:lnTo>
                      <a:lnTo>
                        <a:pt x="21980" y="586154"/>
                      </a:lnTo>
                      <a:lnTo>
                        <a:pt x="0" y="4176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FB_NO5"/>
                <p:cNvSpPr/>
                <p:nvPr/>
              </p:nvSpPr>
              <p:spPr>
                <a:xfrm>
                  <a:off x="3663461" y="3744058"/>
                  <a:ext cx="901211" cy="725365"/>
                </a:xfrm>
                <a:custGeom>
                  <a:avLst/>
                  <a:gdLst>
                    <a:gd name="connsiteX0" fmla="*/ 703385 w 901212"/>
                    <a:gd name="connsiteY0" fmla="*/ 725365 h 725365"/>
                    <a:gd name="connsiteX1" fmla="*/ 842596 w 901212"/>
                    <a:gd name="connsiteY1" fmla="*/ 681403 h 725365"/>
                    <a:gd name="connsiteX2" fmla="*/ 901212 w 901212"/>
                    <a:gd name="connsiteY2" fmla="*/ 615461 h 725365"/>
                    <a:gd name="connsiteX3" fmla="*/ 608135 w 901212"/>
                    <a:gd name="connsiteY3" fmla="*/ 388327 h 725365"/>
                    <a:gd name="connsiteX4" fmla="*/ 556846 w 901212"/>
                    <a:gd name="connsiteY4" fmla="*/ 168519 h 725365"/>
                    <a:gd name="connsiteX5" fmla="*/ 520212 w 901212"/>
                    <a:gd name="connsiteY5" fmla="*/ 139211 h 725365"/>
                    <a:gd name="connsiteX6" fmla="*/ 520212 w 901212"/>
                    <a:gd name="connsiteY6" fmla="*/ 139211 h 725365"/>
                    <a:gd name="connsiteX7" fmla="*/ 29308 w 901212"/>
                    <a:gd name="connsiteY7" fmla="*/ 0 h 725365"/>
                    <a:gd name="connsiteX8" fmla="*/ 0 w 901212"/>
                    <a:gd name="connsiteY8" fmla="*/ 359019 h 725365"/>
                    <a:gd name="connsiteX9" fmla="*/ 117231 w 901212"/>
                    <a:gd name="connsiteY9" fmla="*/ 696057 h 725365"/>
                    <a:gd name="connsiteX10" fmla="*/ 381000 w 901212"/>
                    <a:gd name="connsiteY10" fmla="*/ 542192 h 725365"/>
                    <a:gd name="connsiteX11" fmla="*/ 703385 w 901212"/>
                    <a:gd name="connsiteY11" fmla="*/ 725365 h 72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01212" h="725365">
                      <a:moveTo>
                        <a:pt x="703385" y="725365"/>
                      </a:moveTo>
                      <a:lnTo>
                        <a:pt x="842596" y="681403"/>
                      </a:lnTo>
                      <a:lnTo>
                        <a:pt x="901212" y="615461"/>
                      </a:lnTo>
                      <a:lnTo>
                        <a:pt x="608135" y="388327"/>
                      </a:lnTo>
                      <a:lnTo>
                        <a:pt x="556846" y="168519"/>
                      </a:lnTo>
                      <a:lnTo>
                        <a:pt x="520212" y="139211"/>
                      </a:lnTo>
                      <a:lnTo>
                        <a:pt x="520212" y="139211"/>
                      </a:lnTo>
                      <a:lnTo>
                        <a:pt x="29308" y="0"/>
                      </a:lnTo>
                      <a:lnTo>
                        <a:pt x="0" y="359019"/>
                      </a:lnTo>
                      <a:lnTo>
                        <a:pt x="117231" y="696057"/>
                      </a:lnTo>
                      <a:lnTo>
                        <a:pt x="381000" y="542192"/>
                      </a:lnTo>
                      <a:lnTo>
                        <a:pt x="703385" y="7253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FB_NO2"/>
                <p:cNvSpPr/>
                <p:nvPr/>
              </p:nvSpPr>
              <p:spPr>
                <a:xfrm>
                  <a:off x="3722076" y="4330211"/>
                  <a:ext cx="952499" cy="908539"/>
                </a:xfrm>
                <a:custGeom>
                  <a:avLst/>
                  <a:gdLst>
                    <a:gd name="connsiteX0" fmla="*/ 73270 w 952500"/>
                    <a:gd name="connsiteY0" fmla="*/ 161193 h 908539"/>
                    <a:gd name="connsiteX1" fmla="*/ 315058 w 952500"/>
                    <a:gd name="connsiteY1" fmla="*/ 0 h 908539"/>
                    <a:gd name="connsiteX2" fmla="*/ 666750 w 952500"/>
                    <a:gd name="connsiteY2" fmla="*/ 190500 h 908539"/>
                    <a:gd name="connsiteX3" fmla="*/ 952500 w 952500"/>
                    <a:gd name="connsiteY3" fmla="*/ 468924 h 908539"/>
                    <a:gd name="connsiteX4" fmla="*/ 923193 w 952500"/>
                    <a:gd name="connsiteY4" fmla="*/ 564174 h 908539"/>
                    <a:gd name="connsiteX5" fmla="*/ 754674 w 952500"/>
                    <a:gd name="connsiteY5" fmla="*/ 637443 h 908539"/>
                    <a:gd name="connsiteX6" fmla="*/ 615462 w 952500"/>
                    <a:gd name="connsiteY6" fmla="*/ 783981 h 908539"/>
                    <a:gd name="connsiteX7" fmla="*/ 381000 w 952500"/>
                    <a:gd name="connsiteY7" fmla="*/ 908539 h 908539"/>
                    <a:gd name="connsiteX8" fmla="*/ 241789 w 952500"/>
                    <a:gd name="connsiteY8" fmla="*/ 908539 h 908539"/>
                    <a:gd name="connsiteX9" fmla="*/ 14654 w 952500"/>
                    <a:gd name="connsiteY9" fmla="*/ 593481 h 908539"/>
                    <a:gd name="connsiteX10" fmla="*/ 0 w 952500"/>
                    <a:gd name="connsiteY10" fmla="*/ 307731 h 908539"/>
                    <a:gd name="connsiteX11" fmla="*/ 73270 w 952500"/>
                    <a:gd name="connsiteY11" fmla="*/ 161193 h 90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52500" h="908539">
                      <a:moveTo>
                        <a:pt x="73270" y="161193"/>
                      </a:moveTo>
                      <a:lnTo>
                        <a:pt x="315058" y="0"/>
                      </a:lnTo>
                      <a:lnTo>
                        <a:pt x="666750" y="190500"/>
                      </a:lnTo>
                      <a:lnTo>
                        <a:pt x="952500" y="468924"/>
                      </a:lnTo>
                      <a:lnTo>
                        <a:pt x="923193" y="564174"/>
                      </a:lnTo>
                      <a:lnTo>
                        <a:pt x="754674" y="637443"/>
                      </a:lnTo>
                      <a:lnTo>
                        <a:pt x="615462" y="783981"/>
                      </a:lnTo>
                      <a:lnTo>
                        <a:pt x="381000" y="908539"/>
                      </a:lnTo>
                      <a:lnTo>
                        <a:pt x="241789" y="908539"/>
                      </a:lnTo>
                      <a:lnTo>
                        <a:pt x="14654" y="593481"/>
                      </a:lnTo>
                      <a:lnTo>
                        <a:pt x="0" y="307731"/>
                      </a:lnTo>
                      <a:lnTo>
                        <a:pt x="73270" y="1611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Pil høyre 94"/>
              <p:cNvSpPr/>
              <p:nvPr/>
            </p:nvSpPr>
            <p:spPr>
              <a:xfrm rot="16200000">
                <a:off x="4136435" y="2285615"/>
                <a:ext cx="251935" cy="1800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5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Rett pil 95"/>
              <p:cNvCxnSpPr/>
              <p:nvPr/>
            </p:nvCxnSpPr>
            <p:spPr>
              <a:xfrm flipV="1">
                <a:off x="4522851" y="1869889"/>
                <a:ext cx="218769" cy="247278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pil 96"/>
              <p:cNvCxnSpPr/>
              <p:nvPr/>
            </p:nvCxnSpPr>
            <p:spPr>
              <a:xfrm>
                <a:off x="4811286" y="1708816"/>
                <a:ext cx="348215" cy="294923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pil 97"/>
              <p:cNvCxnSpPr/>
              <p:nvPr/>
            </p:nvCxnSpPr>
            <p:spPr>
              <a:xfrm>
                <a:off x="5165263" y="1190796"/>
                <a:ext cx="280755" cy="164546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pil 98"/>
              <p:cNvCxnSpPr/>
              <p:nvPr/>
            </p:nvCxnSpPr>
            <p:spPr>
              <a:xfrm>
                <a:off x="6269966" y="860751"/>
                <a:ext cx="71532" cy="33004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pil 99"/>
              <p:cNvCxnSpPr/>
              <p:nvPr/>
            </p:nvCxnSpPr>
            <p:spPr>
              <a:xfrm flipH="1">
                <a:off x="5923638" y="1316756"/>
                <a:ext cx="381617" cy="192623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pil 100"/>
              <p:cNvCxnSpPr/>
              <p:nvPr/>
            </p:nvCxnSpPr>
            <p:spPr>
              <a:xfrm flipH="1">
                <a:off x="5378271" y="1723583"/>
                <a:ext cx="196739" cy="279909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pil 101"/>
              <p:cNvCxnSpPr/>
              <p:nvPr/>
            </p:nvCxnSpPr>
            <p:spPr>
              <a:xfrm>
                <a:off x="4354062" y="2545037"/>
                <a:ext cx="69250" cy="355597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pil 102"/>
              <p:cNvCxnSpPr/>
              <p:nvPr/>
            </p:nvCxnSpPr>
            <p:spPr>
              <a:xfrm>
                <a:off x="4482282" y="2514788"/>
                <a:ext cx="5633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pil 103"/>
              <p:cNvCxnSpPr/>
              <p:nvPr/>
            </p:nvCxnSpPr>
            <p:spPr>
              <a:xfrm flipV="1">
                <a:off x="4898247" y="2783890"/>
                <a:ext cx="167654" cy="255286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pil 104"/>
              <p:cNvCxnSpPr/>
              <p:nvPr/>
            </p:nvCxnSpPr>
            <p:spPr>
              <a:xfrm>
                <a:off x="4511527" y="3175261"/>
                <a:ext cx="329970" cy="146661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pil 105"/>
              <p:cNvCxnSpPr/>
              <p:nvPr/>
            </p:nvCxnSpPr>
            <p:spPr>
              <a:xfrm flipH="1">
                <a:off x="3876636" y="2649529"/>
                <a:ext cx="119836" cy="33548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pil 106"/>
              <p:cNvCxnSpPr/>
              <p:nvPr/>
            </p:nvCxnSpPr>
            <p:spPr>
              <a:xfrm flipV="1">
                <a:off x="4108226" y="3306894"/>
                <a:ext cx="281887" cy="17799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pil 107"/>
              <p:cNvCxnSpPr/>
              <p:nvPr/>
            </p:nvCxnSpPr>
            <p:spPr>
              <a:xfrm>
                <a:off x="3847994" y="3069927"/>
                <a:ext cx="115551" cy="349008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pil 108"/>
              <p:cNvCxnSpPr/>
              <p:nvPr/>
            </p:nvCxnSpPr>
            <p:spPr>
              <a:xfrm flipH="1">
                <a:off x="4050719" y="2962752"/>
                <a:ext cx="241912" cy="13130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kstSylinder 109"/>
              <p:cNvSpPr txBox="1"/>
              <p:nvPr/>
            </p:nvSpPr>
            <p:spPr>
              <a:xfrm>
                <a:off x="4074780" y="3428287"/>
                <a:ext cx="402996" cy="31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0.7 %</a:t>
                </a:r>
              </a:p>
            </p:txBody>
          </p:sp>
          <p:sp>
            <p:nvSpPr>
              <p:cNvPr id="111" name="TekstSylinder 110"/>
              <p:cNvSpPr txBox="1"/>
              <p:nvPr/>
            </p:nvSpPr>
            <p:spPr>
              <a:xfrm>
                <a:off x="3687562" y="3387448"/>
                <a:ext cx="402996" cy="31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0.7 %</a:t>
                </a:r>
              </a:p>
            </p:txBody>
          </p:sp>
          <p:sp>
            <p:nvSpPr>
              <p:cNvPr id="112" name="TekstSylinder 111"/>
              <p:cNvSpPr txBox="1"/>
              <p:nvPr/>
            </p:nvSpPr>
            <p:spPr>
              <a:xfrm>
                <a:off x="4351156" y="2618124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24 %</a:t>
                </a:r>
              </a:p>
            </p:txBody>
          </p:sp>
          <p:sp>
            <p:nvSpPr>
              <p:cNvPr id="113" name="TekstSylinder 112"/>
              <p:cNvSpPr txBox="1"/>
              <p:nvPr/>
            </p:nvSpPr>
            <p:spPr>
              <a:xfrm>
                <a:off x="4671331" y="3357094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24 %</a:t>
                </a:r>
              </a:p>
            </p:txBody>
          </p:sp>
          <p:sp>
            <p:nvSpPr>
              <p:cNvPr id="114" name="TekstSylinder 113"/>
              <p:cNvSpPr txBox="1"/>
              <p:nvPr/>
            </p:nvSpPr>
            <p:spPr>
              <a:xfrm>
                <a:off x="3665392" y="2786055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0 %</a:t>
                </a:r>
              </a:p>
            </p:txBody>
          </p:sp>
          <p:sp>
            <p:nvSpPr>
              <p:cNvPr id="115" name="TekstSylinder 114"/>
              <p:cNvSpPr txBox="1"/>
              <p:nvPr/>
            </p:nvSpPr>
            <p:spPr>
              <a:xfrm>
                <a:off x="4160993" y="2968591"/>
                <a:ext cx="402996" cy="31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0.7 %</a:t>
                </a:r>
              </a:p>
            </p:txBody>
          </p:sp>
          <p:sp>
            <p:nvSpPr>
              <p:cNvPr id="116" name="TekstSylinder 115"/>
              <p:cNvSpPr txBox="1"/>
              <p:nvPr/>
            </p:nvSpPr>
            <p:spPr>
              <a:xfrm>
                <a:off x="4562463" y="1725232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20 %</a:t>
                </a:r>
              </a:p>
            </p:txBody>
          </p:sp>
          <p:sp>
            <p:nvSpPr>
              <p:cNvPr id="117" name="TekstSylinder 116"/>
              <p:cNvSpPr txBox="1"/>
              <p:nvPr/>
            </p:nvSpPr>
            <p:spPr>
              <a:xfrm>
                <a:off x="4920670" y="1990680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8 %</a:t>
                </a:r>
              </a:p>
            </p:txBody>
          </p:sp>
          <p:sp>
            <p:nvSpPr>
              <p:cNvPr id="118" name="TekstSylinder 117"/>
              <p:cNvSpPr txBox="1"/>
              <p:nvPr/>
            </p:nvSpPr>
            <p:spPr>
              <a:xfrm>
                <a:off x="4606057" y="2495388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56 %</a:t>
                </a:r>
              </a:p>
            </p:txBody>
          </p:sp>
          <p:sp>
            <p:nvSpPr>
              <p:cNvPr id="119" name="TekstSylinder 118"/>
              <p:cNvSpPr txBox="1"/>
              <p:nvPr/>
            </p:nvSpPr>
            <p:spPr>
              <a:xfrm>
                <a:off x="5017300" y="2721413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24 %</a:t>
                </a:r>
              </a:p>
            </p:txBody>
          </p:sp>
          <p:sp>
            <p:nvSpPr>
              <p:cNvPr id="120" name="TekstSylinder 119"/>
              <p:cNvSpPr txBox="1"/>
              <p:nvPr/>
            </p:nvSpPr>
            <p:spPr>
              <a:xfrm>
                <a:off x="5386701" y="1952252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12 %</a:t>
                </a:r>
              </a:p>
            </p:txBody>
          </p:sp>
          <p:sp>
            <p:nvSpPr>
              <p:cNvPr id="121" name="TekstSylinder 120"/>
              <p:cNvSpPr txBox="1"/>
              <p:nvPr/>
            </p:nvSpPr>
            <p:spPr>
              <a:xfrm>
                <a:off x="6291566" y="933440"/>
                <a:ext cx="402996" cy="31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0.1 %</a:t>
                </a:r>
              </a:p>
            </p:txBody>
          </p:sp>
          <p:sp>
            <p:nvSpPr>
              <p:cNvPr id="122" name="TekstSylinder 121"/>
              <p:cNvSpPr txBox="1"/>
              <p:nvPr/>
            </p:nvSpPr>
            <p:spPr>
              <a:xfrm>
                <a:off x="5795916" y="1266087"/>
                <a:ext cx="402996" cy="31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0.1 %</a:t>
                </a:r>
              </a:p>
            </p:txBody>
          </p:sp>
          <p:sp>
            <p:nvSpPr>
              <p:cNvPr id="123" name="TekstSylinder 122"/>
              <p:cNvSpPr txBox="1"/>
              <p:nvPr/>
            </p:nvSpPr>
            <p:spPr>
              <a:xfrm>
                <a:off x="5204269" y="1331812"/>
                <a:ext cx="402996" cy="203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D1C24"/>
                  </a:buClr>
                </a:pPr>
                <a:r>
                  <a:rPr lang="en-US" sz="675" b="1" dirty="0"/>
                  <a:t>12 %</a:t>
                </a:r>
              </a:p>
            </p:txBody>
          </p:sp>
        </p:grpSp>
        <p:sp>
          <p:nvSpPr>
            <p:cNvPr id="90" name="Pil ned 89"/>
            <p:cNvSpPr/>
            <p:nvPr/>
          </p:nvSpPr>
          <p:spPr>
            <a:xfrm>
              <a:off x="9470642" y="3349224"/>
              <a:ext cx="180000" cy="25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1" dirty="0"/>
            </a:p>
          </p:txBody>
        </p:sp>
        <p:cxnSp>
          <p:nvCxnSpPr>
            <p:cNvPr id="91" name="Rett linje 90"/>
            <p:cNvCxnSpPr/>
            <p:nvPr/>
          </p:nvCxnSpPr>
          <p:spPr>
            <a:xfrm>
              <a:off x="8506100" y="3349224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tt linje 91"/>
            <p:cNvCxnSpPr/>
            <p:nvPr/>
          </p:nvCxnSpPr>
          <p:spPr>
            <a:xfrm>
              <a:off x="9465978" y="3611061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tt pil 92"/>
            <p:cNvCxnSpPr/>
            <p:nvPr/>
          </p:nvCxnSpPr>
          <p:spPr>
            <a:xfrm>
              <a:off x="8879674" y="3419832"/>
              <a:ext cx="563359" cy="0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786" y="1024192"/>
            <a:ext cx="4183649" cy="3348426"/>
          </a:xfrm>
          <a:prstGeom prst="rect">
            <a:avLst/>
          </a:prstGeom>
        </p:spPr>
      </p:pic>
      <p:sp>
        <p:nvSpPr>
          <p:cNvPr id="62" name="Rechthoek: afgeronde hoeken 16">
            <a:extLst>
              <a:ext uri="{FF2B5EF4-FFF2-40B4-BE49-F238E27FC236}">
                <a16:creationId xmlns:a16="http://schemas.microsoft.com/office/drawing/2014/main" id="{9BB5BCAA-752E-4BE7-A082-82377D7A5C62}"/>
              </a:ext>
            </a:extLst>
          </p:cNvPr>
          <p:cNvSpPr/>
          <p:nvPr/>
        </p:nvSpPr>
        <p:spPr>
          <a:xfrm>
            <a:off x="7871063" y="1484384"/>
            <a:ext cx="1012371" cy="38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FB</a:t>
            </a:r>
          </a:p>
        </p:txBody>
      </p:sp>
      <p:sp>
        <p:nvSpPr>
          <p:cNvPr id="58" name="Pil høyre 94"/>
          <p:cNvSpPr/>
          <p:nvPr/>
        </p:nvSpPr>
        <p:spPr>
          <a:xfrm rot="16200000">
            <a:off x="2076498" y="4802217"/>
            <a:ext cx="242630" cy="1561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 dirty="0">
              <a:solidFill>
                <a:schemeClr val="tx1"/>
              </a:solidFill>
            </a:endParaRPr>
          </a:p>
        </p:txBody>
      </p:sp>
      <p:sp>
        <p:nvSpPr>
          <p:cNvPr id="59" name="Pil ned 89"/>
          <p:cNvSpPr/>
          <p:nvPr/>
        </p:nvSpPr>
        <p:spPr>
          <a:xfrm>
            <a:off x="2384861" y="4764442"/>
            <a:ext cx="156156" cy="24269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dirty="0"/>
          </a:p>
        </p:txBody>
      </p:sp>
      <p:sp>
        <p:nvSpPr>
          <p:cNvPr id="3" name="textruta 2"/>
          <p:cNvSpPr txBox="1"/>
          <p:nvPr/>
        </p:nvSpPr>
        <p:spPr>
          <a:xfrm>
            <a:off x="2573534" y="4749044"/>
            <a:ext cx="160332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Commercial Exchange</a:t>
            </a:r>
          </a:p>
        </p:txBody>
      </p:sp>
      <p:cxnSp>
        <p:nvCxnSpPr>
          <p:cNvPr id="63" name="Rett pil 92"/>
          <p:cNvCxnSpPr/>
          <p:nvPr/>
        </p:nvCxnSpPr>
        <p:spPr>
          <a:xfrm>
            <a:off x="2125262" y="4573328"/>
            <a:ext cx="488732" cy="0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63"/>
          <p:cNvSpPr txBox="1"/>
          <p:nvPr/>
        </p:nvSpPr>
        <p:spPr>
          <a:xfrm>
            <a:off x="2589644" y="4452141"/>
            <a:ext cx="171232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Commercial </a:t>
            </a:r>
            <a:r>
              <a:rPr lang="sv-SE" sz="11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11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(NTC)</a:t>
            </a:r>
          </a:p>
        </p:txBody>
      </p:sp>
      <p:cxnSp>
        <p:nvCxnSpPr>
          <p:cNvPr id="65" name="Rett pil 101"/>
          <p:cNvCxnSpPr/>
          <p:nvPr/>
        </p:nvCxnSpPr>
        <p:spPr>
          <a:xfrm flipV="1">
            <a:off x="2214920" y="4308264"/>
            <a:ext cx="278129" cy="1583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/>
          <p:cNvSpPr txBox="1"/>
          <p:nvPr/>
        </p:nvSpPr>
        <p:spPr>
          <a:xfrm>
            <a:off x="2569722" y="4177016"/>
            <a:ext cx="922047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11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11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factor</a:t>
            </a:r>
            <a:endParaRPr lang="sv-SE" sz="1125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7" name="Rektangel 66"/>
          <p:cNvSpPr/>
          <p:nvPr/>
        </p:nvSpPr>
        <p:spPr>
          <a:xfrm rot="16200000">
            <a:off x="5969720" y="2668510"/>
            <a:ext cx="3450271" cy="116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51"/>
          </a:p>
        </p:txBody>
      </p:sp>
      <p:sp>
        <p:nvSpPr>
          <p:cNvPr id="5" name="textruta 4"/>
          <p:cNvSpPr txBox="1"/>
          <p:nvPr/>
        </p:nvSpPr>
        <p:spPr>
          <a:xfrm>
            <a:off x="6802160" y="827985"/>
            <a:ext cx="46038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Trade</a:t>
            </a:r>
            <a:endParaRPr lang="sv-SE" sz="825" dirty="0">
              <a:solidFill>
                <a:schemeClr val="accent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8" name="textruta 67"/>
          <p:cNvSpPr txBox="1"/>
          <p:nvPr/>
        </p:nvSpPr>
        <p:spPr>
          <a:xfrm rot="16200000">
            <a:off x="3992948" y="2824178"/>
            <a:ext cx="10743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Flow</a:t>
            </a:r>
            <a:r>
              <a:rPr lang="sv-SE" sz="8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sv-SE" sz="825" dirty="0" err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factor</a:t>
            </a:r>
            <a:r>
              <a:rPr lang="sv-SE" sz="82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 (PTDF)</a:t>
            </a:r>
          </a:p>
        </p:txBody>
      </p:sp>
    </p:spTree>
    <p:extLst>
      <p:ext uri="{BB962C8B-B14F-4D97-AF65-F5344CB8AC3E}">
        <p14:creationId xmlns:p14="http://schemas.microsoft.com/office/powerpoint/2010/main" val="323899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909" y="347751"/>
            <a:ext cx="8147248" cy="56044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Capacity calculation – (C)NTC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3326" y="824517"/>
            <a:ext cx="8229600" cy="725163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Capacity is provided as MW limits on exchange on each BZ border</a:t>
            </a:r>
          </a:p>
          <a:p>
            <a:r>
              <a:rPr lang="en-GB" sz="1800" dirty="0">
                <a:solidFill>
                  <a:schemeClr val="accent1"/>
                </a:solidFill>
              </a:rPr>
              <a:t>The market does not know real physics, and capacities are perceived as simultaneously available</a:t>
            </a:r>
          </a:p>
        </p:txBody>
      </p:sp>
      <p:grpSp>
        <p:nvGrpSpPr>
          <p:cNvPr id="4" name="Gruppe 16"/>
          <p:cNvGrpSpPr/>
          <p:nvPr/>
        </p:nvGrpSpPr>
        <p:grpSpPr>
          <a:xfrm>
            <a:off x="750959" y="2347869"/>
            <a:ext cx="2173505" cy="1613503"/>
            <a:chOff x="4283968" y="2780928"/>
            <a:chExt cx="2232248" cy="1728192"/>
          </a:xfrm>
        </p:grpSpPr>
        <p:sp>
          <p:nvSpPr>
            <p:cNvPr id="5" name="Ellipse 4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8" name="Rett linje 18"/>
            <p:cNvCxnSpPr>
              <a:stCxn id="5" idx="5"/>
              <a:endCxn id="6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tt linje 19"/>
            <p:cNvCxnSpPr>
              <a:stCxn id="6" idx="7"/>
              <a:endCxn id="7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tt linje 20"/>
            <p:cNvCxnSpPr>
              <a:stCxn id="5" idx="6"/>
              <a:endCxn id="7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Pil ned 26"/>
          <p:cNvSpPr/>
          <p:nvPr/>
        </p:nvSpPr>
        <p:spPr bwMode="auto">
          <a:xfrm>
            <a:off x="793786" y="2098680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30" name="Pil ned 26"/>
          <p:cNvSpPr/>
          <p:nvPr/>
        </p:nvSpPr>
        <p:spPr bwMode="auto">
          <a:xfrm>
            <a:off x="1624134" y="4003450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74896" y="1733116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injection of 2000 MW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350148" y="4188131"/>
            <a:ext cx="91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Extraction of 2000 MW</a:t>
            </a:r>
          </a:p>
        </p:txBody>
      </p:sp>
      <p:sp>
        <p:nvSpPr>
          <p:cNvPr id="24" name="Pil høyre 23"/>
          <p:cNvSpPr/>
          <p:nvPr/>
        </p:nvSpPr>
        <p:spPr>
          <a:xfrm>
            <a:off x="1463103" y="2615281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34" name="Pil høyre 33"/>
          <p:cNvSpPr/>
          <p:nvPr/>
        </p:nvSpPr>
        <p:spPr>
          <a:xfrm rot="3445482">
            <a:off x="1168828" y="3067078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41" name="Pil høyre 40"/>
          <p:cNvSpPr/>
          <p:nvPr/>
        </p:nvSpPr>
        <p:spPr>
          <a:xfrm>
            <a:off x="1721981" y="1685058"/>
            <a:ext cx="962766" cy="88934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capacity</a:t>
            </a:r>
          </a:p>
        </p:txBody>
      </p:sp>
      <p:sp>
        <p:nvSpPr>
          <p:cNvPr id="25" name="Pil venstre 24"/>
          <p:cNvSpPr/>
          <p:nvPr/>
        </p:nvSpPr>
        <p:spPr>
          <a:xfrm rot="18062062">
            <a:off x="1856174" y="3082475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42" name="Pil høyre 41"/>
          <p:cNvSpPr/>
          <p:nvPr/>
        </p:nvSpPr>
        <p:spPr>
          <a:xfrm>
            <a:off x="1452970" y="2455227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667 MW</a:t>
            </a:r>
          </a:p>
        </p:txBody>
      </p:sp>
      <p:sp>
        <p:nvSpPr>
          <p:cNvPr id="43" name="Pil høyre 42"/>
          <p:cNvSpPr/>
          <p:nvPr/>
        </p:nvSpPr>
        <p:spPr>
          <a:xfrm>
            <a:off x="1726827" y="1805182"/>
            <a:ext cx="962766" cy="88934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flow</a:t>
            </a:r>
          </a:p>
        </p:txBody>
      </p:sp>
      <p:sp>
        <p:nvSpPr>
          <p:cNvPr id="44" name="Pil venstre 43"/>
          <p:cNvSpPr/>
          <p:nvPr/>
        </p:nvSpPr>
        <p:spPr>
          <a:xfrm rot="18062062">
            <a:off x="1985219" y="3156485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667 MW</a:t>
            </a:r>
          </a:p>
        </p:txBody>
      </p:sp>
      <p:sp>
        <p:nvSpPr>
          <p:cNvPr id="45" name="Pil høyre 44"/>
          <p:cNvSpPr/>
          <p:nvPr/>
        </p:nvSpPr>
        <p:spPr>
          <a:xfrm rot="3445482">
            <a:off x="1021686" y="3163302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1333 MW</a:t>
            </a:r>
          </a:p>
        </p:txBody>
      </p:sp>
      <p:sp>
        <p:nvSpPr>
          <p:cNvPr id="27" name="Lyn 26"/>
          <p:cNvSpPr/>
          <p:nvPr/>
        </p:nvSpPr>
        <p:spPr>
          <a:xfrm rot="16482209">
            <a:off x="282325" y="3269366"/>
            <a:ext cx="971107" cy="101513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 rot="19192675">
            <a:off x="185797" y="3587567"/>
            <a:ext cx="111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Overload</a:t>
            </a:r>
          </a:p>
        </p:txBody>
      </p:sp>
      <p:sp>
        <p:nvSpPr>
          <p:cNvPr id="46" name="Femkant 45"/>
          <p:cNvSpPr/>
          <p:nvPr/>
        </p:nvSpPr>
        <p:spPr>
          <a:xfrm>
            <a:off x="3655292" y="1862231"/>
            <a:ext cx="2055581" cy="2345037"/>
          </a:xfrm>
          <a:prstGeom prst="homePlate">
            <a:avLst>
              <a:gd name="adj" fmla="val 0"/>
            </a:avLst>
          </a:prstGeom>
          <a:noFill/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Cannot provide the physical capacity on all lines at the same time because it allows for  physical overloads </a:t>
            </a:r>
          </a:p>
          <a:p>
            <a:pPr algn="ctr"/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Capacities must be reduced</a:t>
            </a: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maintain operational security</a:t>
            </a:r>
          </a:p>
        </p:txBody>
      </p:sp>
      <p:grpSp>
        <p:nvGrpSpPr>
          <p:cNvPr id="47" name="Gruppe 16"/>
          <p:cNvGrpSpPr/>
          <p:nvPr/>
        </p:nvGrpSpPr>
        <p:grpSpPr>
          <a:xfrm>
            <a:off x="6395797" y="2329131"/>
            <a:ext cx="2173505" cy="1613503"/>
            <a:chOff x="4283968" y="2780928"/>
            <a:chExt cx="2232248" cy="1728192"/>
          </a:xfrm>
        </p:grpSpPr>
        <p:sp>
          <p:nvSpPr>
            <p:cNvPr id="48" name="Ellipse 47"/>
            <p:cNvSpPr/>
            <p:nvPr/>
          </p:nvSpPr>
          <p:spPr bwMode="auto">
            <a:xfrm>
              <a:off x="4283968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5148064" y="4005064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6012160" y="2780928"/>
              <a:ext cx="504056" cy="504056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endParaRPr>
            </a:p>
            <a:p>
              <a:pPr eaLnBrk="0" hangingPunct="0"/>
              <a:r>
                <a:rPr lang="nb-NO" sz="2000" baseline="30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ヒラギノ角ゴ Pro W3" pitchFamily="1" charset="-128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51" name="Rett linje 18"/>
            <p:cNvCxnSpPr>
              <a:stCxn id="48" idx="5"/>
              <a:endCxn id="49" idx="1"/>
            </p:cNvCxnSpPr>
            <p:nvPr/>
          </p:nvCxnSpPr>
          <p:spPr bwMode="auto">
            <a:xfrm>
              <a:off x="4714207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Rett linje 19"/>
            <p:cNvCxnSpPr>
              <a:stCxn id="49" idx="7"/>
              <a:endCxn id="50" idx="3"/>
            </p:cNvCxnSpPr>
            <p:nvPr/>
          </p:nvCxnSpPr>
          <p:spPr bwMode="auto">
            <a:xfrm flipV="1">
              <a:off x="5578303" y="3211167"/>
              <a:ext cx="507674" cy="867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Rett linje 20"/>
            <p:cNvCxnSpPr>
              <a:stCxn id="48" idx="6"/>
              <a:endCxn id="50" idx="2"/>
            </p:cNvCxnSpPr>
            <p:nvPr/>
          </p:nvCxnSpPr>
          <p:spPr bwMode="auto">
            <a:xfrm>
              <a:off x="4788024" y="3032956"/>
              <a:ext cx="1224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Pil ned 26"/>
          <p:cNvSpPr/>
          <p:nvPr/>
        </p:nvSpPr>
        <p:spPr bwMode="auto">
          <a:xfrm>
            <a:off x="6438624" y="2079942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55" name="Pil ned 26"/>
          <p:cNvSpPr/>
          <p:nvPr/>
        </p:nvSpPr>
        <p:spPr bwMode="auto">
          <a:xfrm>
            <a:off x="7268972" y="3984712"/>
            <a:ext cx="420678" cy="203418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6395797" y="1713428"/>
            <a:ext cx="82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injection of 1500 MW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7013422" y="4177088"/>
            <a:ext cx="104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Max Extraction of 1500 MW</a:t>
            </a:r>
          </a:p>
        </p:txBody>
      </p:sp>
      <p:sp>
        <p:nvSpPr>
          <p:cNvPr id="58" name="Pil høyre 57"/>
          <p:cNvSpPr/>
          <p:nvPr/>
        </p:nvSpPr>
        <p:spPr>
          <a:xfrm>
            <a:off x="7107940" y="2596543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59" name="Pil høyre 58"/>
          <p:cNvSpPr/>
          <p:nvPr/>
        </p:nvSpPr>
        <p:spPr>
          <a:xfrm rot="3445482">
            <a:off x="6813666" y="3048340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60" name="Pil høyre 59"/>
          <p:cNvSpPr/>
          <p:nvPr/>
        </p:nvSpPr>
        <p:spPr>
          <a:xfrm>
            <a:off x="7655781" y="1840490"/>
            <a:ext cx="908675" cy="71730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Exchange capacity</a:t>
            </a:r>
          </a:p>
        </p:txBody>
      </p:sp>
      <p:sp>
        <p:nvSpPr>
          <p:cNvPr id="61" name="Pil venstre 60"/>
          <p:cNvSpPr/>
          <p:nvPr/>
        </p:nvSpPr>
        <p:spPr>
          <a:xfrm rot="18062062">
            <a:off x="7501013" y="3063737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750 MW</a:t>
            </a:r>
          </a:p>
        </p:txBody>
      </p:sp>
      <p:sp>
        <p:nvSpPr>
          <p:cNvPr id="62" name="Pil høyre 61"/>
          <p:cNvSpPr/>
          <p:nvPr/>
        </p:nvSpPr>
        <p:spPr>
          <a:xfrm>
            <a:off x="7097808" y="2436489"/>
            <a:ext cx="759350" cy="9219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500 MW</a:t>
            </a:r>
          </a:p>
        </p:txBody>
      </p:sp>
      <p:sp>
        <p:nvSpPr>
          <p:cNvPr id="63" name="Pil høyre 62"/>
          <p:cNvSpPr/>
          <p:nvPr/>
        </p:nvSpPr>
        <p:spPr>
          <a:xfrm>
            <a:off x="7660627" y="1960614"/>
            <a:ext cx="908675" cy="71730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Physical flow</a:t>
            </a:r>
          </a:p>
        </p:txBody>
      </p:sp>
      <p:sp>
        <p:nvSpPr>
          <p:cNvPr id="64" name="Pil venstre 63"/>
          <p:cNvSpPr/>
          <p:nvPr/>
        </p:nvSpPr>
        <p:spPr>
          <a:xfrm rot="18062062">
            <a:off x="7630057" y="3137747"/>
            <a:ext cx="671631" cy="102904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500 MW</a:t>
            </a:r>
          </a:p>
        </p:txBody>
      </p:sp>
      <p:sp>
        <p:nvSpPr>
          <p:cNvPr id="65" name="Pil høyre 64"/>
          <p:cNvSpPr/>
          <p:nvPr/>
        </p:nvSpPr>
        <p:spPr>
          <a:xfrm rot="3445482">
            <a:off x="6666523" y="3144564"/>
            <a:ext cx="657272" cy="9725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1000 MW</a:t>
            </a:r>
          </a:p>
        </p:txBody>
      </p:sp>
      <p:sp>
        <p:nvSpPr>
          <p:cNvPr id="29" name="Lyn 28"/>
          <p:cNvSpPr/>
          <p:nvPr/>
        </p:nvSpPr>
        <p:spPr>
          <a:xfrm rot="10008702">
            <a:off x="8103838" y="3205230"/>
            <a:ext cx="740549" cy="929416"/>
          </a:xfrm>
          <a:prstGeom prst="lightningBolt">
            <a:avLst/>
          </a:prstGeom>
          <a:solidFill>
            <a:srgbClr val="00B050"/>
          </a:solidFill>
          <a:ln>
            <a:solidFill>
              <a:srgbClr val="41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8" name="TekstSylinder 67"/>
          <p:cNvSpPr txBox="1"/>
          <p:nvPr/>
        </p:nvSpPr>
        <p:spPr>
          <a:xfrm rot="2468731">
            <a:off x="8181488" y="3724949"/>
            <a:ext cx="1112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Unutilized capacity</a:t>
            </a:r>
          </a:p>
        </p:txBody>
      </p:sp>
      <p:sp>
        <p:nvSpPr>
          <p:cNvPr id="70" name="Pil venstre 69"/>
          <p:cNvSpPr/>
          <p:nvPr/>
        </p:nvSpPr>
        <p:spPr>
          <a:xfrm>
            <a:off x="2907306" y="2707478"/>
            <a:ext cx="747986" cy="500459"/>
          </a:xfrm>
          <a:prstGeom prst="leftArrow">
            <a:avLst>
              <a:gd name="adj1" fmla="val 8084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Not OK</a:t>
            </a:r>
          </a:p>
        </p:txBody>
      </p:sp>
      <p:sp>
        <p:nvSpPr>
          <p:cNvPr id="71" name="Pil høyre 70"/>
          <p:cNvSpPr/>
          <p:nvPr/>
        </p:nvSpPr>
        <p:spPr>
          <a:xfrm>
            <a:off x="5712821" y="2678391"/>
            <a:ext cx="658511" cy="512026"/>
          </a:xfrm>
          <a:prstGeom prst="rightArrow">
            <a:avLst>
              <a:gd name="adj1" fmla="val 7551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OK</a:t>
            </a:r>
          </a:p>
        </p:txBody>
      </p:sp>
      <p:sp>
        <p:nvSpPr>
          <p:cNvPr id="72" name="Pil høyre 59">
            <a:extLst>
              <a:ext uri="{FF2B5EF4-FFF2-40B4-BE49-F238E27FC236}">
                <a16:creationId xmlns:a16="http://schemas.microsoft.com/office/drawing/2014/main" id="{AC9217B6-7147-48D8-8BF3-81DE3CFFD4A0}"/>
              </a:ext>
            </a:extLst>
          </p:cNvPr>
          <p:cNvSpPr/>
          <p:nvPr/>
        </p:nvSpPr>
        <p:spPr>
          <a:xfrm>
            <a:off x="2893113" y="1687287"/>
            <a:ext cx="908675" cy="86704"/>
          </a:xfrm>
          <a:prstGeom prst="rightArrow">
            <a:avLst>
              <a:gd name="adj1" fmla="val 999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Exchange capacity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CF3176B-423A-4441-A69F-DE2471CF0F12}"/>
              </a:ext>
            </a:extLst>
          </p:cNvPr>
          <p:cNvSpPr/>
          <p:nvPr/>
        </p:nvSpPr>
        <p:spPr>
          <a:xfrm>
            <a:off x="2631500" y="15317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=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597679" y="4775516"/>
            <a:ext cx="2028119" cy="269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Market constraint: NP</a:t>
            </a:r>
            <a:r>
              <a:rPr lang="en-GB" sz="900" dirty="0"/>
              <a:t> </a:t>
            </a:r>
            <a:r>
              <a:rPr lang="en-GB" sz="1050" dirty="0"/>
              <a:t>≤</a:t>
            </a:r>
            <a:r>
              <a:rPr lang="en-GB" sz="900" dirty="0"/>
              <a:t> </a:t>
            </a:r>
            <a:r>
              <a:rPr lang="en-GB" sz="1151" dirty="0">
                <a:sym typeface="Symbol" panose="05050102010706020507" pitchFamily="18" charset="2"/>
              </a:rPr>
              <a:t></a:t>
            </a:r>
            <a:r>
              <a:rPr lang="en-GB" sz="1151" baseline="-25000" dirty="0">
                <a:sym typeface="Symbol" panose="05050102010706020507" pitchFamily="18" charset="2"/>
              </a:rPr>
              <a:t>j</a:t>
            </a:r>
            <a:r>
              <a:rPr lang="en-GB" sz="900" dirty="0">
                <a:sym typeface="Symbol" panose="05050102010706020507" pitchFamily="18" charset="2"/>
              </a:rPr>
              <a:t> </a:t>
            </a:r>
            <a:r>
              <a:rPr lang="en-GB" sz="1050" dirty="0" err="1">
                <a:sym typeface="Symbol" panose="05050102010706020507" pitchFamily="18" charset="2"/>
              </a:rPr>
              <a:t>CNTC</a:t>
            </a:r>
            <a:r>
              <a:rPr lang="en-GB" sz="900" baseline="-25000" dirty="0" err="1">
                <a:sym typeface="Symbol" panose="05050102010706020507" pitchFamily="18" charset="2"/>
              </a:rPr>
              <a:t>j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5336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66700" y="572417"/>
            <a:ext cx="7038286" cy="477441"/>
          </a:xfrm>
        </p:spPr>
        <p:txBody>
          <a:bodyPr/>
          <a:lstStyle/>
          <a:p>
            <a:r>
              <a:rPr lang="da-DK" dirty="0"/>
              <a:t>Flow based – PTDF, CNE &amp; Fmax</a:t>
            </a:r>
            <a:endParaRPr lang="sv-SE" dirty="0"/>
          </a:p>
        </p:txBody>
      </p:sp>
      <p:sp>
        <p:nvSpPr>
          <p:cNvPr id="8" name="Ellipse 4"/>
          <p:cNvSpPr/>
          <p:nvPr/>
        </p:nvSpPr>
        <p:spPr bwMode="auto">
          <a:xfrm>
            <a:off x="658010" y="180561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Ellipse 5"/>
          <p:cNvSpPr/>
          <p:nvPr/>
        </p:nvSpPr>
        <p:spPr bwMode="auto">
          <a:xfrm>
            <a:off x="1915864" y="3514282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Ellipse 6"/>
          <p:cNvSpPr/>
          <p:nvPr/>
        </p:nvSpPr>
        <p:spPr bwMode="auto">
          <a:xfrm>
            <a:off x="3173717" y="1805616"/>
            <a:ext cx="733748" cy="70356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nb-NO" sz="900" baseline="30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nb-NO" sz="15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1" name="Rett linje 18"/>
          <p:cNvCxnSpPr>
            <a:stCxn id="8" idx="5"/>
            <a:endCxn id="9" idx="1"/>
          </p:cNvCxnSpPr>
          <p:nvPr/>
        </p:nvCxnSpPr>
        <p:spPr bwMode="auto">
          <a:xfrm>
            <a:off x="1284304" y="2406149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tt linje 19"/>
          <p:cNvCxnSpPr>
            <a:stCxn id="9" idx="7"/>
            <a:endCxn id="10" idx="3"/>
          </p:cNvCxnSpPr>
          <p:nvPr/>
        </p:nvCxnSpPr>
        <p:spPr bwMode="auto">
          <a:xfrm flipV="1">
            <a:off x="2542158" y="2406149"/>
            <a:ext cx="739015" cy="121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tt linje 20"/>
          <p:cNvCxnSpPr>
            <a:stCxn id="8" idx="6"/>
            <a:endCxn id="10" idx="2"/>
          </p:cNvCxnSpPr>
          <p:nvPr/>
        </p:nvCxnSpPr>
        <p:spPr bwMode="auto">
          <a:xfrm>
            <a:off x="1391758" y="2157400"/>
            <a:ext cx="17819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kstSylinder 66"/>
          <p:cNvSpPr txBox="1"/>
          <p:nvPr/>
        </p:nvSpPr>
        <p:spPr>
          <a:xfrm>
            <a:off x="1903064" y="1968071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33%</a:t>
            </a:r>
          </a:p>
        </p:txBody>
      </p:sp>
      <p:sp>
        <p:nvSpPr>
          <p:cNvPr id="15" name="Pil ned 26"/>
          <p:cNvSpPr/>
          <p:nvPr/>
        </p:nvSpPr>
        <p:spPr bwMode="auto">
          <a:xfrm>
            <a:off x="710420" y="1459442"/>
            <a:ext cx="628926" cy="304116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5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16" name="Pil ned 26"/>
          <p:cNvSpPr/>
          <p:nvPr/>
        </p:nvSpPr>
        <p:spPr bwMode="auto">
          <a:xfrm>
            <a:off x="1937772" y="4264765"/>
            <a:ext cx="628926" cy="304116"/>
          </a:xfrm>
          <a:prstGeom prst="downArrow">
            <a:avLst/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500" baseline="30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20" name="TekstSylinder 66"/>
          <p:cNvSpPr txBox="1"/>
          <p:nvPr/>
        </p:nvSpPr>
        <p:spPr>
          <a:xfrm rot="18060022">
            <a:off x="2436178" y="2440503"/>
            <a:ext cx="17155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33%</a:t>
            </a:r>
          </a:p>
        </p:txBody>
      </p:sp>
      <p:sp>
        <p:nvSpPr>
          <p:cNvPr id="21" name="TekstSylinder 66"/>
          <p:cNvSpPr txBox="1"/>
          <p:nvPr/>
        </p:nvSpPr>
        <p:spPr>
          <a:xfrm rot="3636978">
            <a:off x="1164960" y="2891396"/>
            <a:ext cx="7725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PTDF</a:t>
            </a:r>
            <a:r>
              <a:rPr lang="en-US" sz="75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67%</a:t>
            </a:r>
          </a:p>
        </p:txBody>
      </p:sp>
      <p:sp>
        <p:nvSpPr>
          <p:cNvPr id="23" name="Pladsholder til indhold 40"/>
          <p:cNvSpPr txBox="1">
            <a:spLocks/>
          </p:cNvSpPr>
          <p:nvPr/>
        </p:nvSpPr>
        <p:spPr>
          <a:xfrm>
            <a:off x="4252185" y="1254835"/>
            <a:ext cx="4783751" cy="1833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v"/>
              <a:defRPr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Capacity is provided by PTDFs, and CNEs with a MW limit/margin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accent1"/>
                </a:solidFill>
              </a:rPr>
              <a:t>The market knows a linearized version of the real physics and understands that capacities are interdependent</a:t>
            </a:r>
          </a:p>
          <a:p>
            <a:pPr marL="0" indent="0">
              <a:buNone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lines (a-b), (b-c) and (a-c) are CNEs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physical capacity for each line is provided (</a:t>
            </a:r>
            <a:r>
              <a:rPr lang="en-GB" sz="1200" dirty="0" err="1">
                <a:solidFill>
                  <a:schemeClr val="accent1"/>
                </a:solidFill>
              </a:rPr>
              <a:t>Fmax</a:t>
            </a:r>
            <a:r>
              <a:rPr lang="en-GB" sz="1200" dirty="0">
                <a:solidFill>
                  <a:schemeClr val="accent1"/>
                </a:solidFill>
              </a:rPr>
              <a:t> = 1000 MW)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</a:rPr>
              <a:t>The PTDFs shown are the flows induced on each line by a net injection in A and extracted in C (slack node), each BZ will have a unique PTDF on each CNE</a:t>
            </a:r>
          </a:p>
          <a:p>
            <a:pPr marL="0" indent="0">
              <a:buNone/>
            </a:pPr>
            <a:endParaRPr lang="en-GB" sz="1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1"/>
                </a:solidFill>
              </a:rPr>
              <a:t>The FB capacities constitute a simplified grid model to be applied by the power exchange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4" name="Pil høyre 49"/>
          <p:cNvSpPr/>
          <p:nvPr/>
        </p:nvSpPr>
        <p:spPr>
          <a:xfrm rot="3445482">
            <a:off x="893012" y="3089545"/>
            <a:ext cx="982641" cy="145400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67 MW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795967" y="1092288"/>
            <a:ext cx="457833" cy="3250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50" b="1" dirty="0"/>
              <a:t>100 MW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2023319" y="4630808"/>
            <a:ext cx="457833" cy="3250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50" b="1" dirty="0"/>
              <a:t>100 MW</a:t>
            </a:r>
          </a:p>
        </p:txBody>
      </p:sp>
      <p:sp>
        <p:nvSpPr>
          <p:cNvPr id="27" name="Pil høyre 48"/>
          <p:cNvSpPr/>
          <p:nvPr/>
        </p:nvSpPr>
        <p:spPr>
          <a:xfrm>
            <a:off x="1717503" y="1839733"/>
            <a:ext cx="1135251" cy="137836"/>
          </a:xfrm>
          <a:prstGeom prst="rightArrow">
            <a:avLst>
              <a:gd name="adj1" fmla="val 999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33 MW</a:t>
            </a:r>
          </a:p>
        </p:txBody>
      </p:sp>
      <p:sp>
        <p:nvSpPr>
          <p:cNvPr id="28" name="Pil venstre 50"/>
          <p:cNvSpPr/>
          <p:nvPr/>
        </p:nvSpPr>
        <p:spPr>
          <a:xfrm rot="18062062">
            <a:off x="2629292" y="3064008"/>
            <a:ext cx="1004108" cy="153845"/>
          </a:xfrm>
          <a:prstGeom prst="leftArrow">
            <a:avLst>
              <a:gd name="adj1" fmla="val 9877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/>
              <a:t>33 MW</a:t>
            </a:r>
          </a:p>
        </p:txBody>
      </p:sp>
      <p:sp>
        <p:nvSpPr>
          <p:cNvPr id="29" name="TekstSylinder 66"/>
          <p:cNvSpPr txBox="1"/>
          <p:nvPr/>
        </p:nvSpPr>
        <p:spPr>
          <a:xfrm>
            <a:off x="1804774" y="2153577"/>
            <a:ext cx="97101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30" name="TekstSylinder 66"/>
          <p:cNvSpPr txBox="1"/>
          <p:nvPr/>
        </p:nvSpPr>
        <p:spPr>
          <a:xfrm rot="18060022">
            <a:off x="2399533" y="2742707"/>
            <a:ext cx="93430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  <p:sp>
        <p:nvSpPr>
          <p:cNvPr id="31" name="TekstSylinder 66"/>
          <p:cNvSpPr txBox="1"/>
          <p:nvPr/>
        </p:nvSpPr>
        <p:spPr>
          <a:xfrm rot="3636978">
            <a:off x="1263235" y="2800479"/>
            <a:ext cx="92386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Fmax</a:t>
            </a:r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MW</a:t>
            </a:r>
          </a:p>
        </p:txBody>
      </p:sp>
    </p:spTree>
    <p:extLst>
      <p:ext uri="{BB962C8B-B14F-4D97-AF65-F5344CB8AC3E}">
        <p14:creationId xmlns:p14="http://schemas.microsoft.com/office/powerpoint/2010/main" val="1169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542" y="133232"/>
            <a:ext cx="8229600" cy="857250"/>
          </a:xfrm>
        </p:spPr>
        <p:txBody>
          <a:bodyPr lIns="61119" tIns="30560" rIns="61119" bIns="30560">
            <a:normAutofit fontScale="90000"/>
          </a:bodyPr>
          <a:lstStyle/>
          <a:p>
            <a:r>
              <a:rPr lang="en-GB" sz="3075" dirty="0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rPr>
              <a:t>How bilateral exchanges are perceived by the market algorithm in FB and CNTC</a:t>
            </a:r>
          </a:p>
        </p:txBody>
      </p:sp>
      <p:pic>
        <p:nvPicPr>
          <p:cNvPr id="10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5" y="1313265"/>
            <a:ext cx="4166508" cy="3334708"/>
          </a:xfrm>
          <a:prstGeom prst="rect">
            <a:avLst/>
          </a:prstGeom>
        </p:spPr>
      </p:pic>
      <p:pic>
        <p:nvPicPr>
          <p:cNvPr id="12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43" y="1313265"/>
            <a:ext cx="4183649" cy="3348426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6B6603D-3642-48D2-A52C-F67594243F63}"/>
              </a:ext>
            </a:extLst>
          </p:cNvPr>
          <p:cNvSpPr/>
          <p:nvPr/>
        </p:nvSpPr>
        <p:spPr>
          <a:xfrm>
            <a:off x="3268412" y="1770171"/>
            <a:ext cx="1012371" cy="38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CNTC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BB5BCAA-752E-4BE7-A082-82377D7A5C62}"/>
              </a:ext>
            </a:extLst>
          </p:cNvPr>
          <p:cNvSpPr/>
          <p:nvPr/>
        </p:nvSpPr>
        <p:spPr>
          <a:xfrm>
            <a:off x="8061199" y="1783889"/>
            <a:ext cx="1012371" cy="38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395271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ugerdefineret design">
  <a:themeElements>
    <a:clrScheme name="NordicRSC">
      <a:dk1>
        <a:srgbClr val="000000"/>
      </a:dk1>
      <a:lt1>
        <a:srgbClr val="FFFFFF"/>
      </a:lt1>
      <a:dk2>
        <a:srgbClr val="DADADA"/>
      </a:dk2>
      <a:lt2>
        <a:srgbClr val="9D9D9D"/>
      </a:lt2>
      <a:accent1>
        <a:srgbClr val="0E5C6E"/>
      </a:accent1>
      <a:accent2>
        <a:srgbClr val="A1C522"/>
      </a:accent2>
      <a:accent3>
        <a:srgbClr val="73A059"/>
      </a:accent3>
      <a:accent4>
        <a:srgbClr val="A5C98C"/>
      </a:accent4>
      <a:accent5>
        <a:srgbClr val="1F767F"/>
      </a:accent5>
      <a:accent6>
        <a:srgbClr val="288993"/>
      </a:accent6>
      <a:hlink>
        <a:srgbClr val="114F5E"/>
      </a:hlink>
      <a:folHlink>
        <a:srgbClr val="28899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marL="0" indent="0">
          <a:buFont typeface="Arial" charset="0"/>
          <a:buNone/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CB4ADE39-E49D-4C46-B21E-BB1A5B9B4F24}" vid="{358AD232-FA77-0942-AF64-E9B064BFE40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92552-EB48-49FB-A388-3447FDF981E8}"/>
</file>

<file path=customXml/itemProps2.xml><?xml version="1.0" encoding="utf-8"?>
<ds:datastoreItem xmlns:ds="http://schemas.openxmlformats.org/officeDocument/2006/customXml" ds:itemID="{68271DE2-6821-47C0-8159-0780E058AA38}"/>
</file>

<file path=customXml/itemProps3.xml><?xml version="1.0" encoding="utf-8"?>
<ds:datastoreItem xmlns:ds="http://schemas.openxmlformats.org/officeDocument/2006/customXml" ds:itemID="{0ADEEE86-D259-4724-99AC-AC8F545EFD8F}"/>
</file>

<file path=docProps/app.xml><?xml version="1.0" encoding="utf-8"?>
<Properties xmlns="http://schemas.openxmlformats.org/officeDocument/2006/extended-properties" xmlns:vt="http://schemas.openxmlformats.org/officeDocument/2006/docPropsVTypes">
  <Template>NordicRSC-16;9</Template>
  <TotalTime>0</TotalTime>
  <Words>1771</Words>
  <Application>Microsoft Office PowerPoint</Application>
  <PresentationFormat>On-screen Show (16:9)</PresentationFormat>
  <Paragraphs>407</Paragraphs>
  <Slides>25</Slides>
  <Notes>3</Notes>
  <HiddenSlides>11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Trebuchet MS</vt:lpstr>
      <vt:lpstr>Wingdings</vt:lpstr>
      <vt:lpstr>Brugerdefineret design</vt:lpstr>
      <vt:lpstr>think-cell Slide</vt:lpstr>
      <vt:lpstr>PowerPoint Presentation</vt:lpstr>
      <vt:lpstr>PowerPoint Presentation</vt:lpstr>
      <vt:lpstr>Why capacity restrictions?</vt:lpstr>
      <vt:lpstr>PowerPoint Presentation</vt:lpstr>
      <vt:lpstr>PowerPoint Presentation</vt:lpstr>
      <vt:lpstr>Transit flows of one bilateral exchange</vt:lpstr>
      <vt:lpstr>Capacity calculation – (C)NTC</vt:lpstr>
      <vt:lpstr>PowerPoint Presentation</vt:lpstr>
      <vt:lpstr>How bilateral exchanges are perceived by the market algorithm in FB and CNTC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bilateral exchanges are perceived by the market algorithm in FB and CNTC</vt:lpstr>
      <vt:lpstr>Capacity calculation - Example</vt:lpstr>
      <vt:lpstr>Capacity calculation – (C)NTC</vt:lpstr>
      <vt:lpstr>PowerPoint Presentation</vt:lpstr>
      <vt:lpstr>PowerPoint Presentation</vt:lpstr>
      <vt:lpstr>Flow Based Domain</vt:lpstr>
      <vt:lpstr>FB vs CNTC</vt:lpstr>
      <vt:lpstr>It gets slightly more complicated in the real world,……..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2019-10-01T13:43:35Z</dcterms:created>
  <dcterms:modified xsi:type="dcterms:W3CDTF">2019-10-28T17:46:21Z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Recno">
    <vt:lpwstr>203017</vt:lpwstr>
  </property>
  <property fmtid="{D5CDD505-2E9C-101B-9397-08002B2CF9AE}" pid="3" name="ContentTypeId">
    <vt:lpwstr>0x01010059DDFD41AEF010449D0D055600B60DC5</vt:lpwstr>
  </property>
</Properties>
</file>