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28" r:id="rId5"/>
    <p:sldId id="330" r:id="rId6"/>
    <p:sldId id="279" r:id="rId7"/>
    <p:sldId id="308" r:id="rId8"/>
    <p:sldId id="280" r:id="rId9"/>
    <p:sldId id="282" r:id="rId10"/>
    <p:sldId id="281" r:id="rId11"/>
    <p:sldId id="296" r:id="rId12"/>
    <p:sldId id="287" r:id="rId13"/>
    <p:sldId id="303" r:id="rId14"/>
    <p:sldId id="304" r:id="rId15"/>
    <p:sldId id="305" r:id="rId16"/>
    <p:sldId id="306" r:id="rId17"/>
    <p:sldId id="307" r:id="rId18"/>
    <p:sldId id="315" r:id="rId19"/>
    <p:sldId id="314" r:id="rId20"/>
    <p:sldId id="311" r:id="rId21"/>
    <p:sldId id="312" r:id="rId22"/>
    <p:sldId id="313" r:id="rId23"/>
    <p:sldId id="316" r:id="rId24"/>
    <p:sldId id="319" r:id="rId25"/>
    <p:sldId id="320" r:id="rId26"/>
    <p:sldId id="317" r:id="rId27"/>
    <p:sldId id="321" r:id="rId28"/>
    <p:sldId id="324" r:id="rId29"/>
    <p:sldId id="323" r:id="rId30"/>
    <p:sldId id="322" r:id="rId31"/>
    <p:sldId id="325" r:id="rId32"/>
    <p:sldId id="326" r:id="rId33"/>
    <p:sldId id="32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16D"/>
    <a:srgbClr val="000000"/>
    <a:srgbClr val="FCC410"/>
    <a:srgbClr val="309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270" autoAdjust="0"/>
  </p:normalViewPr>
  <p:slideViewPr>
    <p:cSldViewPr snapToGrid="0">
      <p:cViewPr varScale="1">
        <p:scale>
          <a:sx n="98" d="100"/>
          <a:sy n="98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1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971AE-ABBC-4F08-A0FE-57EB3EDB89A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</dgm:pt>
    <dgm:pt modelId="{9AD559A1-C63E-4E47-8E5D-4CD1B809C8E8}">
      <dgm:prSet phldrT="[Text]"/>
      <dgm:spPr>
        <a:gradFill flip="none" rotWithShape="0">
          <a:gsLst>
            <a:gs pos="0">
              <a:srgbClr val="309128">
                <a:shade val="30000"/>
                <a:satMod val="115000"/>
              </a:srgbClr>
            </a:gs>
            <a:gs pos="50000">
              <a:srgbClr val="309128">
                <a:shade val="67500"/>
                <a:satMod val="115000"/>
              </a:srgbClr>
            </a:gs>
            <a:gs pos="100000">
              <a:srgbClr val="309128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 smtClean="0"/>
            <a:t>Maps </a:t>
          </a:r>
          <a:endParaRPr lang="fr-BE" dirty="0"/>
        </a:p>
      </dgm:t>
    </dgm:pt>
    <dgm:pt modelId="{ABB1C5C6-AD54-47E5-BF1D-89FBA9C777AE}" type="parTrans" cxnId="{07B48295-2B2A-4F59-A850-7416E1903340}">
      <dgm:prSet/>
      <dgm:spPr/>
      <dgm:t>
        <a:bodyPr/>
        <a:lstStyle/>
        <a:p>
          <a:endParaRPr lang="fr-BE"/>
        </a:p>
      </dgm:t>
    </dgm:pt>
    <dgm:pt modelId="{62F747DE-35B8-415D-9586-F910D8CA257A}" type="sibTrans" cxnId="{07B48295-2B2A-4F59-A850-7416E1903340}">
      <dgm:prSet/>
      <dgm:spPr>
        <a:solidFill>
          <a:schemeClr val="bg1"/>
        </a:solidFill>
        <a:ln>
          <a:solidFill>
            <a:srgbClr val="309128"/>
          </a:solidFill>
        </a:ln>
      </dgm:spPr>
      <dgm:t>
        <a:bodyPr/>
        <a:lstStyle/>
        <a:p>
          <a:r>
            <a:rPr lang="en-GB" dirty="0" smtClean="0"/>
            <a:t> </a:t>
          </a:r>
          <a:r>
            <a:rPr lang="en-GB" dirty="0" smtClean="0">
              <a:solidFill>
                <a:srgbClr val="000000"/>
              </a:solidFill>
            </a:rPr>
            <a:t>Maps shows the location of the project, the voltage and the technology.</a:t>
          </a:r>
          <a:endParaRPr lang="fr-BE" dirty="0"/>
        </a:p>
      </dgm:t>
    </dgm:pt>
    <dgm:pt modelId="{64F6F88B-7190-4A58-8810-D4E2690592AD}">
      <dgm:prSet phldrT="[Text]"/>
      <dgm:spPr>
        <a:gradFill flip="none" rotWithShape="0">
          <a:gsLst>
            <a:gs pos="0">
              <a:schemeClr val="tx1">
                <a:lumMod val="75000"/>
                <a:shade val="30000"/>
                <a:satMod val="115000"/>
              </a:schemeClr>
            </a:gs>
            <a:gs pos="50000">
              <a:schemeClr val="tx1">
                <a:lumMod val="75000"/>
                <a:shade val="67500"/>
                <a:satMod val="115000"/>
              </a:schemeClr>
            </a:gs>
            <a:gs pos="100000">
              <a:schemeClr val="tx1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 smtClean="0"/>
            <a:t>Project Sheets</a:t>
          </a:r>
          <a:endParaRPr lang="fr-BE" dirty="0"/>
        </a:p>
      </dgm:t>
    </dgm:pt>
    <dgm:pt modelId="{D105EE0B-1D41-4EFC-AF87-A189D8B14AB5}" type="parTrans" cxnId="{5A8A2935-D716-4BCF-B256-B72F2D4D22D1}">
      <dgm:prSet/>
      <dgm:spPr/>
      <dgm:t>
        <a:bodyPr/>
        <a:lstStyle/>
        <a:p>
          <a:endParaRPr lang="fr-BE"/>
        </a:p>
      </dgm:t>
    </dgm:pt>
    <dgm:pt modelId="{888F8BE0-89FF-4319-A7FC-38CEA5DC2733}" type="sibTrans" cxnId="{5A8A2935-D716-4BCF-B256-B72F2D4D22D1}">
      <dgm:prSet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rgbClr val="000000"/>
              </a:solidFill>
            </a:rPr>
            <a:t>The projects sheet add descriptive context to each project</a:t>
          </a:r>
          <a:endParaRPr lang="fr-BE" dirty="0">
            <a:solidFill>
              <a:srgbClr val="000000"/>
            </a:solidFill>
          </a:endParaRPr>
        </a:p>
      </dgm:t>
    </dgm:pt>
    <dgm:pt modelId="{740E0536-2199-4400-88FD-F8F7BCBB3E37}">
      <dgm:prSet phldrT="[Text]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 smtClean="0"/>
            <a:t>Executive summary </a:t>
          </a:r>
          <a:endParaRPr lang="fr-BE" dirty="0"/>
        </a:p>
      </dgm:t>
    </dgm:pt>
    <dgm:pt modelId="{BA8050A0-AEA2-4798-8AAE-BE789DC39A4A}" type="parTrans" cxnId="{29306084-3774-4C4C-A98F-B1DB5943237D}">
      <dgm:prSet/>
      <dgm:spPr/>
      <dgm:t>
        <a:bodyPr/>
        <a:lstStyle/>
        <a:p>
          <a:endParaRPr lang="fr-BE"/>
        </a:p>
      </dgm:t>
    </dgm:pt>
    <dgm:pt modelId="{70BC460A-2867-4F37-8CBB-FDD5DD9FC8DA}" type="sibTrans" cxnId="{29306084-3774-4C4C-A98F-B1DB5943237D}">
      <dgm:prSet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rgbClr val="000000"/>
              </a:solidFill>
            </a:rPr>
            <a:t>Outlines the overall key messages of the TYNDP 2016</a:t>
          </a:r>
          <a:endParaRPr lang="fr-BE" dirty="0"/>
        </a:p>
      </dgm:t>
    </dgm:pt>
    <dgm:pt modelId="{0AB83C92-7E7D-4A4A-B91E-471EFAF262F1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 Insight Reports</a:t>
          </a:r>
          <a:endParaRPr lang="fr-BE" dirty="0"/>
        </a:p>
      </dgm:t>
    </dgm:pt>
    <dgm:pt modelId="{C71CD80B-C2B6-4326-8424-7AB649254F70}" type="parTrans" cxnId="{74C13B8B-8D01-4AC3-8580-016D60CADF9C}">
      <dgm:prSet/>
      <dgm:spPr/>
      <dgm:t>
        <a:bodyPr/>
        <a:lstStyle/>
        <a:p>
          <a:endParaRPr lang="fr-BE"/>
        </a:p>
      </dgm:t>
    </dgm:pt>
    <dgm:pt modelId="{AD6CCF31-7763-4EAC-ADB1-31D26098DECC}" type="sibTrans" cxnId="{74C13B8B-8D01-4AC3-8580-016D60CADF9C}">
      <dgm:prSet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dirty="0" smtClean="0">
              <a:solidFill>
                <a:srgbClr val="000000"/>
              </a:solidFill>
            </a:rPr>
            <a:t>Informative reports in the TYNDP</a:t>
          </a:r>
          <a:endParaRPr lang="fr-BE" dirty="0">
            <a:solidFill>
              <a:srgbClr val="000000"/>
            </a:solidFill>
          </a:endParaRPr>
        </a:p>
      </dgm:t>
    </dgm:pt>
    <dgm:pt modelId="{3D82A77F-5C39-4891-9110-487C2B6D02B4}" type="pres">
      <dgm:prSet presAssocID="{500971AE-ABBC-4F08-A0FE-57EB3EDB89A6}" presName="Name0" presStyleCnt="0">
        <dgm:presLayoutVars>
          <dgm:chMax/>
          <dgm:chPref/>
          <dgm:dir/>
          <dgm:animLvl val="lvl"/>
        </dgm:presLayoutVars>
      </dgm:prSet>
      <dgm:spPr/>
    </dgm:pt>
    <dgm:pt modelId="{3DAC4F7C-D81B-42A3-9CB1-01487A5BFF8F}" type="pres">
      <dgm:prSet presAssocID="{9AD559A1-C63E-4E47-8E5D-4CD1B809C8E8}" presName="composite" presStyleCnt="0"/>
      <dgm:spPr/>
    </dgm:pt>
    <dgm:pt modelId="{3AF1258F-B676-4808-9F35-640BD40FB288}" type="pres">
      <dgm:prSet presAssocID="{9AD559A1-C63E-4E47-8E5D-4CD1B809C8E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123449F-2F56-4853-8B39-EC3DEA9280AF}" type="pres">
      <dgm:prSet presAssocID="{9AD559A1-C63E-4E47-8E5D-4CD1B809C8E8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4272A05-FA37-4E4D-8556-279CB6F42626}" type="pres">
      <dgm:prSet presAssocID="{9AD559A1-C63E-4E47-8E5D-4CD1B809C8E8}" presName="BalanceSpacing" presStyleCnt="0"/>
      <dgm:spPr/>
    </dgm:pt>
    <dgm:pt modelId="{B3888B2D-5AC1-4496-B5CC-4598BA1918A0}" type="pres">
      <dgm:prSet presAssocID="{9AD559A1-C63E-4E47-8E5D-4CD1B809C8E8}" presName="BalanceSpacing1" presStyleCnt="0"/>
      <dgm:spPr/>
    </dgm:pt>
    <dgm:pt modelId="{524A3B6D-7A4B-4326-8887-CBB52860F98C}" type="pres">
      <dgm:prSet presAssocID="{62F747DE-35B8-415D-9586-F910D8CA257A}" presName="Accent1Text" presStyleLbl="node1" presStyleIdx="1" presStyleCnt="8"/>
      <dgm:spPr/>
      <dgm:t>
        <a:bodyPr/>
        <a:lstStyle/>
        <a:p>
          <a:endParaRPr lang="fr-BE"/>
        </a:p>
      </dgm:t>
    </dgm:pt>
    <dgm:pt modelId="{20B178CA-A6EB-42C8-858A-F0CD10838F5B}" type="pres">
      <dgm:prSet presAssocID="{62F747DE-35B8-415D-9586-F910D8CA257A}" presName="spaceBetweenRectangles" presStyleCnt="0"/>
      <dgm:spPr/>
    </dgm:pt>
    <dgm:pt modelId="{02590B9C-8EE6-44C1-93A3-FD0489D3B90E}" type="pres">
      <dgm:prSet presAssocID="{740E0536-2199-4400-88FD-F8F7BCBB3E37}" presName="composite" presStyleCnt="0"/>
      <dgm:spPr/>
    </dgm:pt>
    <dgm:pt modelId="{0DC26DFF-D727-4516-AD6F-C4C88D562F60}" type="pres">
      <dgm:prSet presAssocID="{740E0536-2199-4400-88FD-F8F7BCBB3E3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696439F-CDDE-4D3F-815F-4A9CF81E3C2B}" type="pres">
      <dgm:prSet presAssocID="{740E0536-2199-4400-88FD-F8F7BCBB3E3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2CB1262-74E6-42E2-A925-72049C1E60D2}" type="pres">
      <dgm:prSet presAssocID="{740E0536-2199-4400-88FD-F8F7BCBB3E37}" presName="BalanceSpacing" presStyleCnt="0"/>
      <dgm:spPr/>
    </dgm:pt>
    <dgm:pt modelId="{C9D4CFE4-F57C-41BE-8842-2C220621466F}" type="pres">
      <dgm:prSet presAssocID="{740E0536-2199-4400-88FD-F8F7BCBB3E37}" presName="BalanceSpacing1" presStyleCnt="0"/>
      <dgm:spPr/>
    </dgm:pt>
    <dgm:pt modelId="{DA95C681-F5BB-4A29-875A-1297B1837639}" type="pres">
      <dgm:prSet presAssocID="{70BC460A-2867-4F37-8CBB-FDD5DD9FC8DA}" presName="Accent1Text" presStyleLbl="node1" presStyleIdx="3" presStyleCnt="8" custScaleX="99265" custScaleY="96966"/>
      <dgm:spPr/>
      <dgm:t>
        <a:bodyPr/>
        <a:lstStyle/>
        <a:p>
          <a:endParaRPr lang="fr-BE"/>
        </a:p>
      </dgm:t>
    </dgm:pt>
    <dgm:pt modelId="{DB1BE912-B52F-46B0-B315-9BE37E299B6F}" type="pres">
      <dgm:prSet presAssocID="{70BC460A-2867-4F37-8CBB-FDD5DD9FC8DA}" presName="spaceBetweenRectangles" presStyleCnt="0"/>
      <dgm:spPr/>
    </dgm:pt>
    <dgm:pt modelId="{717CCC88-55DA-4EDE-880F-97C30D2F95BF}" type="pres">
      <dgm:prSet presAssocID="{64F6F88B-7190-4A58-8810-D4E2690592AD}" presName="composite" presStyleCnt="0"/>
      <dgm:spPr/>
    </dgm:pt>
    <dgm:pt modelId="{AA6BB2D6-594C-478A-B15F-1696BBC5A123}" type="pres">
      <dgm:prSet presAssocID="{64F6F88B-7190-4A58-8810-D4E2690592AD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430AE7B-BC3B-4FEA-826B-3F5AC102131A}" type="pres">
      <dgm:prSet presAssocID="{64F6F88B-7190-4A58-8810-D4E2690592A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0B07C2A-87D9-481A-921C-34D782BF8022}" type="pres">
      <dgm:prSet presAssocID="{64F6F88B-7190-4A58-8810-D4E2690592AD}" presName="BalanceSpacing" presStyleCnt="0"/>
      <dgm:spPr/>
    </dgm:pt>
    <dgm:pt modelId="{4262AAF9-DAEB-45B7-863A-D70AAE2771ED}" type="pres">
      <dgm:prSet presAssocID="{64F6F88B-7190-4A58-8810-D4E2690592AD}" presName="BalanceSpacing1" presStyleCnt="0"/>
      <dgm:spPr/>
    </dgm:pt>
    <dgm:pt modelId="{04A718AF-42DB-482C-B19D-A1C047DB70F0}" type="pres">
      <dgm:prSet presAssocID="{888F8BE0-89FF-4319-A7FC-38CEA5DC2733}" presName="Accent1Text" presStyleLbl="node1" presStyleIdx="5" presStyleCnt="8"/>
      <dgm:spPr/>
      <dgm:t>
        <a:bodyPr/>
        <a:lstStyle/>
        <a:p>
          <a:endParaRPr lang="fr-BE"/>
        </a:p>
      </dgm:t>
    </dgm:pt>
    <dgm:pt modelId="{C4D09049-A544-44E2-A701-936797131FCF}" type="pres">
      <dgm:prSet presAssocID="{888F8BE0-89FF-4319-A7FC-38CEA5DC2733}" presName="spaceBetweenRectangles" presStyleCnt="0"/>
      <dgm:spPr/>
    </dgm:pt>
    <dgm:pt modelId="{3DC06C67-F9E9-472B-90E4-90A03CED3921}" type="pres">
      <dgm:prSet presAssocID="{0AB83C92-7E7D-4A4A-B91E-471EFAF262F1}" presName="composite" presStyleCnt="0"/>
      <dgm:spPr/>
    </dgm:pt>
    <dgm:pt modelId="{2B7CCF86-5DBE-4F84-8E43-9E307FEE5814}" type="pres">
      <dgm:prSet presAssocID="{0AB83C92-7E7D-4A4A-B91E-471EFAF262F1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324A8E9-4EC8-43B2-8935-CBC067C2FA01}" type="pres">
      <dgm:prSet presAssocID="{0AB83C92-7E7D-4A4A-B91E-471EFAF262F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635FC53-4C04-48CF-80CB-BFA5A4095384}" type="pres">
      <dgm:prSet presAssocID="{0AB83C92-7E7D-4A4A-B91E-471EFAF262F1}" presName="BalanceSpacing" presStyleCnt="0"/>
      <dgm:spPr/>
    </dgm:pt>
    <dgm:pt modelId="{05A98978-EA48-40BA-AE8B-9A4FA35558B3}" type="pres">
      <dgm:prSet presAssocID="{0AB83C92-7E7D-4A4A-B91E-471EFAF262F1}" presName="BalanceSpacing1" presStyleCnt="0"/>
      <dgm:spPr/>
    </dgm:pt>
    <dgm:pt modelId="{07EDFC73-B193-4EA8-B058-BB245827FA63}" type="pres">
      <dgm:prSet presAssocID="{AD6CCF31-7763-4EAC-ADB1-31D26098DECC}" presName="Accent1Text" presStyleLbl="node1" presStyleIdx="7" presStyleCnt="8"/>
      <dgm:spPr/>
      <dgm:t>
        <a:bodyPr/>
        <a:lstStyle/>
        <a:p>
          <a:endParaRPr lang="fr-BE"/>
        </a:p>
      </dgm:t>
    </dgm:pt>
  </dgm:ptLst>
  <dgm:cxnLst>
    <dgm:cxn modelId="{1A74BE2B-4246-4168-AF90-5555C20B50EE}" type="presOf" srcId="{0AB83C92-7E7D-4A4A-B91E-471EFAF262F1}" destId="{2B7CCF86-5DBE-4F84-8E43-9E307FEE5814}" srcOrd="0" destOrd="0" presId="urn:microsoft.com/office/officeart/2008/layout/AlternatingHexagons"/>
    <dgm:cxn modelId="{1F64D7F6-D192-40FA-BC55-E7E295E7C271}" type="presOf" srcId="{888F8BE0-89FF-4319-A7FC-38CEA5DC2733}" destId="{04A718AF-42DB-482C-B19D-A1C047DB70F0}" srcOrd="0" destOrd="0" presId="urn:microsoft.com/office/officeart/2008/layout/AlternatingHexagons"/>
    <dgm:cxn modelId="{5492F347-4762-4E0F-864C-47F2806F8032}" type="presOf" srcId="{64F6F88B-7190-4A58-8810-D4E2690592AD}" destId="{AA6BB2D6-594C-478A-B15F-1696BBC5A123}" srcOrd="0" destOrd="0" presId="urn:microsoft.com/office/officeart/2008/layout/AlternatingHexagons"/>
    <dgm:cxn modelId="{5A8A2935-D716-4BCF-B256-B72F2D4D22D1}" srcId="{500971AE-ABBC-4F08-A0FE-57EB3EDB89A6}" destId="{64F6F88B-7190-4A58-8810-D4E2690592AD}" srcOrd="2" destOrd="0" parTransId="{D105EE0B-1D41-4EFC-AF87-A189D8B14AB5}" sibTransId="{888F8BE0-89FF-4319-A7FC-38CEA5DC2733}"/>
    <dgm:cxn modelId="{29306084-3774-4C4C-A98F-B1DB5943237D}" srcId="{500971AE-ABBC-4F08-A0FE-57EB3EDB89A6}" destId="{740E0536-2199-4400-88FD-F8F7BCBB3E37}" srcOrd="1" destOrd="0" parTransId="{BA8050A0-AEA2-4798-8AAE-BE789DC39A4A}" sibTransId="{70BC460A-2867-4F37-8CBB-FDD5DD9FC8DA}"/>
    <dgm:cxn modelId="{E9036845-309E-4A4E-8F54-FEF2C72D9EF1}" type="presOf" srcId="{62F747DE-35B8-415D-9586-F910D8CA257A}" destId="{524A3B6D-7A4B-4326-8887-CBB52860F98C}" srcOrd="0" destOrd="0" presId="urn:microsoft.com/office/officeart/2008/layout/AlternatingHexagons"/>
    <dgm:cxn modelId="{BD7D3EB7-334E-4FAE-868C-696E0653944C}" type="presOf" srcId="{740E0536-2199-4400-88FD-F8F7BCBB3E37}" destId="{0DC26DFF-D727-4516-AD6F-C4C88D562F60}" srcOrd="0" destOrd="0" presId="urn:microsoft.com/office/officeart/2008/layout/AlternatingHexagons"/>
    <dgm:cxn modelId="{74C13B8B-8D01-4AC3-8580-016D60CADF9C}" srcId="{500971AE-ABBC-4F08-A0FE-57EB3EDB89A6}" destId="{0AB83C92-7E7D-4A4A-B91E-471EFAF262F1}" srcOrd="3" destOrd="0" parTransId="{C71CD80B-C2B6-4326-8424-7AB649254F70}" sibTransId="{AD6CCF31-7763-4EAC-ADB1-31D26098DECC}"/>
    <dgm:cxn modelId="{07B48295-2B2A-4F59-A850-7416E1903340}" srcId="{500971AE-ABBC-4F08-A0FE-57EB3EDB89A6}" destId="{9AD559A1-C63E-4E47-8E5D-4CD1B809C8E8}" srcOrd="0" destOrd="0" parTransId="{ABB1C5C6-AD54-47E5-BF1D-89FBA9C777AE}" sibTransId="{62F747DE-35B8-415D-9586-F910D8CA257A}"/>
    <dgm:cxn modelId="{6FD16BAF-631E-4A4C-B273-9E2BFFEAA020}" type="presOf" srcId="{AD6CCF31-7763-4EAC-ADB1-31D26098DECC}" destId="{07EDFC73-B193-4EA8-B058-BB245827FA63}" srcOrd="0" destOrd="0" presId="urn:microsoft.com/office/officeart/2008/layout/AlternatingHexagons"/>
    <dgm:cxn modelId="{E3697044-D1D3-48D7-A592-21F96ABD3318}" type="presOf" srcId="{9AD559A1-C63E-4E47-8E5D-4CD1B809C8E8}" destId="{3AF1258F-B676-4808-9F35-640BD40FB288}" srcOrd="0" destOrd="0" presId="urn:microsoft.com/office/officeart/2008/layout/AlternatingHexagons"/>
    <dgm:cxn modelId="{1EA614AB-9646-4381-A8FB-CE8B437399B5}" type="presOf" srcId="{70BC460A-2867-4F37-8CBB-FDD5DD9FC8DA}" destId="{DA95C681-F5BB-4A29-875A-1297B1837639}" srcOrd="0" destOrd="0" presId="urn:microsoft.com/office/officeart/2008/layout/AlternatingHexagons"/>
    <dgm:cxn modelId="{05DDB373-B41A-4892-AB9B-2E27BAAE90D3}" type="presOf" srcId="{500971AE-ABBC-4F08-A0FE-57EB3EDB89A6}" destId="{3D82A77F-5C39-4891-9110-487C2B6D02B4}" srcOrd="0" destOrd="0" presId="urn:microsoft.com/office/officeart/2008/layout/AlternatingHexagons"/>
    <dgm:cxn modelId="{5E7EE674-0C31-448A-B069-9DC997BEC362}" type="presParOf" srcId="{3D82A77F-5C39-4891-9110-487C2B6D02B4}" destId="{3DAC4F7C-D81B-42A3-9CB1-01487A5BFF8F}" srcOrd="0" destOrd="0" presId="urn:microsoft.com/office/officeart/2008/layout/AlternatingHexagons"/>
    <dgm:cxn modelId="{F433AC62-D51A-4B47-91B0-ACF7777BE91A}" type="presParOf" srcId="{3DAC4F7C-D81B-42A3-9CB1-01487A5BFF8F}" destId="{3AF1258F-B676-4808-9F35-640BD40FB288}" srcOrd="0" destOrd="0" presId="urn:microsoft.com/office/officeart/2008/layout/AlternatingHexagons"/>
    <dgm:cxn modelId="{751CBEDA-C23A-4CB7-B025-E374AA0E087F}" type="presParOf" srcId="{3DAC4F7C-D81B-42A3-9CB1-01487A5BFF8F}" destId="{A123449F-2F56-4853-8B39-EC3DEA9280AF}" srcOrd="1" destOrd="0" presId="urn:microsoft.com/office/officeart/2008/layout/AlternatingHexagons"/>
    <dgm:cxn modelId="{D90BEF40-AB8C-4882-8C9F-F4F4144C104C}" type="presParOf" srcId="{3DAC4F7C-D81B-42A3-9CB1-01487A5BFF8F}" destId="{D4272A05-FA37-4E4D-8556-279CB6F42626}" srcOrd="2" destOrd="0" presId="urn:microsoft.com/office/officeart/2008/layout/AlternatingHexagons"/>
    <dgm:cxn modelId="{B3CC84EC-218F-4F43-89AF-21F81B3F1C0A}" type="presParOf" srcId="{3DAC4F7C-D81B-42A3-9CB1-01487A5BFF8F}" destId="{B3888B2D-5AC1-4496-B5CC-4598BA1918A0}" srcOrd="3" destOrd="0" presId="urn:microsoft.com/office/officeart/2008/layout/AlternatingHexagons"/>
    <dgm:cxn modelId="{10233745-7448-4B58-8C1B-895115831F36}" type="presParOf" srcId="{3DAC4F7C-D81B-42A3-9CB1-01487A5BFF8F}" destId="{524A3B6D-7A4B-4326-8887-CBB52860F98C}" srcOrd="4" destOrd="0" presId="urn:microsoft.com/office/officeart/2008/layout/AlternatingHexagons"/>
    <dgm:cxn modelId="{D288C1E1-605B-4625-8B0F-E78042556C2B}" type="presParOf" srcId="{3D82A77F-5C39-4891-9110-487C2B6D02B4}" destId="{20B178CA-A6EB-42C8-858A-F0CD10838F5B}" srcOrd="1" destOrd="0" presId="urn:microsoft.com/office/officeart/2008/layout/AlternatingHexagons"/>
    <dgm:cxn modelId="{A1F31C03-1BF3-4779-9F17-582951E4D8D3}" type="presParOf" srcId="{3D82A77F-5C39-4891-9110-487C2B6D02B4}" destId="{02590B9C-8EE6-44C1-93A3-FD0489D3B90E}" srcOrd="2" destOrd="0" presId="urn:microsoft.com/office/officeart/2008/layout/AlternatingHexagons"/>
    <dgm:cxn modelId="{E11EF000-6BCE-4479-AA55-159A2F402A21}" type="presParOf" srcId="{02590B9C-8EE6-44C1-93A3-FD0489D3B90E}" destId="{0DC26DFF-D727-4516-AD6F-C4C88D562F60}" srcOrd="0" destOrd="0" presId="urn:microsoft.com/office/officeart/2008/layout/AlternatingHexagons"/>
    <dgm:cxn modelId="{52359429-6F15-48E5-99B3-37DC405F7817}" type="presParOf" srcId="{02590B9C-8EE6-44C1-93A3-FD0489D3B90E}" destId="{C696439F-CDDE-4D3F-815F-4A9CF81E3C2B}" srcOrd="1" destOrd="0" presId="urn:microsoft.com/office/officeart/2008/layout/AlternatingHexagons"/>
    <dgm:cxn modelId="{48799AB5-2378-4473-8751-2D8E6EC5CCBB}" type="presParOf" srcId="{02590B9C-8EE6-44C1-93A3-FD0489D3B90E}" destId="{32CB1262-74E6-42E2-A925-72049C1E60D2}" srcOrd="2" destOrd="0" presId="urn:microsoft.com/office/officeart/2008/layout/AlternatingHexagons"/>
    <dgm:cxn modelId="{A8887047-0B02-4B29-8B46-EDF3DA5716A2}" type="presParOf" srcId="{02590B9C-8EE6-44C1-93A3-FD0489D3B90E}" destId="{C9D4CFE4-F57C-41BE-8842-2C220621466F}" srcOrd="3" destOrd="0" presId="urn:microsoft.com/office/officeart/2008/layout/AlternatingHexagons"/>
    <dgm:cxn modelId="{5CDDEB71-1203-44ED-9371-FEE90690B736}" type="presParOf" srcId="{02590B9C-8EE6-44C1-93A3-FD0489D3B90E}" destId="{DA95C681-F5BB-4A29-875A-1297B1837639}" srcOrd="4" destOrd="0" presId="urn:microsoft.com/office/officeart/2008/layout/AlternatingHexagons"/>
    <dgm:cxn modelId="{BDABB388-8A66-467D-90FD-96BB8358A611}" type="presParOf" srcId="{3D82A77F-5C39-4891-9110-487C2B6D02B4}" destId="{DB1BE912-B52F-46B0-B315-9BE37E299B6F}" srcOrd="3" destOrd="0" presId="urn:microsoft.com/office/officeart/2008/layout/AlternatingHexagons"/>
    <dgm:cxn modelId="{3681B2AD-D14A-45BF-9C0D-0F6C88787949}" type="presParOf" srcId="{3D82A77F-5C39-4891-9110-487C2B6D02B4}" destId="{717CCC88-55DA-4EDE-880F-97C30D2F95BF}" srcOrd="4" destOrd="0" presId="urn:microsoft.com/office/officeart/2008/layout/AlternatingHexagons"/>
    <dgm:cxn modelId="{3CA2B4F8-3C56-401F-8D9E-D95514761665}" type="presParOf" srcId="{717CCC88-55DA-4EDE-880F-97C30D2F95BF}" destId="{AA6BB2D6-594C-478A-B15F-1696BBC5A123}" srcOrd="0" destOrd="0" presId="urn:microsoft.com/office/officeart/2008/layout/AlternatingHexagons"/>
    <dgm:cxn modelId="{5223A32F-856B-4CEB-9C46-5A79CC5B5B15}" type="presParOf" srcId="{717CCC88-55DA-4EDE-880F-97C30D2F95BF}" destId="{C430AE7B-BC3B-4FEA-826B-3F5AC102131A}" srcOrd="1" destOrd="0" presId="urn:microsoft.com/office/officeart/2008/layout/AlternatingHexagons"/>
    <dgm:cxn modelId="{D7EB0D02-2746-47CC-8ECE-E9D188D32B82}" type="presParOf" srcId="{717CCC88-55DA-4EDE-880F-97C30D2F95BF}" destId="{60B07C2A-87D9-481A-921C-34D782BF8022}" srcOrd="2" destOrd="0" presId="urn:microsoft.com/office/officeart/2008/layout/AlternatingHexagons"/>
    <dgm:cxn modelId="{C9B854B1-DE45-49A0-A643-4729F7255FE2}" type="presParOf" srcId="{717CCC88-55DA-4EDE-880F-97C30D2F95BF}" destId="{4262AAF9-DAEB-45B7-863A-D70AAE2771ED}" srcOrd="3" destOrd="0" presId="urn:microsoft.com/office/officeart/2008/layout/AlternatingHexagons"/>
    <dgm:cxn modelId="{7D6AF5CC-4D64-413A-8C0A-909AF2853AA0}" type="presParOf" srcId="{717CCC88-55DA-4EDE-880F-97C30D2F95BF}" destId="{04A718AF-42DB-482C-B19D-A1C047DB70F0}" srcOrd="4" destOrd="0" presId="urn:microsoft.com/office/officeart/2008/layout/AlternatingHexagons"/>
    <dgm:cxn modelId="{6A8514BE-C5D2-4D14-AF34-1FDE414FEB70}" type="presParOf" srcId="{3D82A77F-5C39-4891-9110-487C2B6D02B4}" destId="{C4D09049-A544-44E2-A701-936797131FCF}" srcOrd="5" destOrd="0" presId="urn:microsoft.com/office/officeart/2008/layout/AlternatingHexagons"/>
    <dgm:cxn modelId="{3CA4688B-F81A-4A52-9B3F-E64A5DFAA702}" type="presParOf" srcId="{3D82A77F-5C39-4891-9110-487C2B6D02B4}" destId="{3DC06C67-F9E9-472B-90E4-90A03CED3921}" srcOrd="6" destOrd="0" presId="urn:microsoft.com/office/officeart/2008/layout/AlternatingHexagons"/>
    <dgm:cxn modelId="{0A855249-8026-4E10-99A1-D7EC29370B72}" type="presParOf" srcId="{3DC06C67-F9E9-472B-90E4-90A03CED3921}" destId="{2B7CCF86-5DBE-4F84-8E43-9E307FEE5814}" srcOrd="0" destOrd="0" presId="urn:microsoft.com/office/officeart/2008/layout/AlternatingHexagons"/>
    <dgm:cxn modelId="{A9A45E17-E814-416D-ABF9-CCA2340DE485}" type="presParOf" srcId="{3DC06C67-F9E9-472B-90E4-90A03CED3921}" destId="{6324A8E9-4EC8-43B2-8935-CBC067C2FA01}" srcOrd="1" destOrd="0" presId="urn:microsoft.com/office/officeart/2008/layout/AlternatingHexagons"/>
    <dgm:cxn modelId="{6D5CD472-5A77-4608-8948-71D9983ACF6E}" type="presParOf" srcId="{3DC06C67-F9E9-472B-90E4-90A03CED3921}" destId="{0635FC53-4C04-48CF-80CB-BFA5A4095384}" srcOrd="2" destOrd="0" presId="urn:microsoft.com/office/officeart/2008/layout/AlternatingHexagons"/>
    <dgm:cxn modelId="{CC67A229-763A-43DA-956D-06AC6AEC4AB3}" type="presParOf" srcId="{3DC06C67-F9E9-472B-90E4-90A03CED3921}" destId="{05A98978-EA48-40BA-AE8B-9A4FA35558B3}" srcOrd="3" destOrd="0" presId="urn:microsoft.com/office/officeart/2008/layout/AlternatingHexagons"/>
    <dgm:cxn modelId="{63E64A8E-A07C-414C-AD91-82D060BBE455}" type="presParOf" srcId="{3DC06C67-F9E9-472B-90E4-90A03CED3921}" destId="{07EDFC73-B193-4EA8-B058-BB245827FA6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CD11A-D3A7-47D4-92F2-8EE6CF5377C2}" type="doc">
      <dgm:prSet loTypeId="urn:microsoft.com/office/officeart/2009/3/layout/StepUpProcess" loCatId="process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fr-BE"/>
        </a:p>
      </dgm:t>
    </dgm:pt>
    <dgm:pt modelId="{A83B9931-F06E-4F38-ABAB-961C3704FFFB}">
      <dgm:prSet phldrT="[Text]"/>
      <dgm:spPr/>
      <dgm:t>
        <a:bodyPr/>
        <a:lstStyle/>
        <a:p>
          <a:r>
            <a:rPr lang="en-US" dirty="0" smtClean="0"/>
            <a:t>25 April – 31 May</a:t>
          </a:r>
        </a:p>
        <a:p>
          <a:r>
            <a:rPr lang="en-US" dirty="0" smtClean="0"/>
            <a:t>CBA 2.0 methodology – public web based consultation</a:t>
          </a:r>
          <a:endParaRPr lang="fr-BE" dirty="0"/>
        </a:p>
      </dgm:t>
    </dgm:pt>
    <dgm:pt modelId="{03023C77-19C9-4B0C-82C3-3663198C8E88}" type="parTrans" cxnId="{96E25A30-4734-4D11-A726-A465A878B7BA}">
      <dgm:prSet/>
      <dgm:spPr/>
      <dgm:t>
        <a:bodyPr/>
        <a:lstStyle/>
        <a:p>
          <a:endParaRPr lang="fr-BE"/>
        </a:p>
      </dgm:t>
    </dgm:pt>
    <dgm:pt modelId="{157E83DA-8E23-4A2B-B1EF-B5C600816341}" type="sibTrans" cxnId="{96E25A30-4734-4D11-A726-A465A878B7BA}">
      <dgm:prSet/>
      <dgm:spPr/>
      <dgm:t>
        <a:bodyPr/>
        <a:lstStyle/>
        <a:p>
          <a:endParaRPr lang="fr-BE"/>
        </a:p>
      </dgm:t>
    </dgm:pt>
    <dgm:pt modelId="{2207A82C-5B9A-4301-8ECC-DC287B2A1E1D}">
      <dgm:prSet phldrT="[Text]"/>
      <dgm:spPr/>
      <dgm:t>
        <a:bodyPr/>
        <a:lstStyle/>
        <a:p>
          <a:r>
            <a:rPr lang="en-US" dirty="0" smtClean="0"/>
            <a:t>12 May – 12 June</a:t>
          </a:r>
        </a:p>
        <a:p>
          <a:r>
            <a:rPr lang="en-US" dirty="0" smtClean="0"/>
            <a:t>TYNDP 2018 public consultation scenarios assumptions</a:t>
          </a:r>
          <a:endParaRPr lang="fr-BE" dirty="0"/>
        </a:p>
      </dgm:t>
    </dgm:pt>
    <dgm:pt modelId="{38B71664-2C8E-4FE3-B582-18584A6D1A65}" type="parTrans" cxnId="{1A927DF7-EE70-4D32-8FB4-5C8CC4D93E87}">
      <dgm:prSet/>
      <dgm:spPr/>
      <dgm:t>
        <a:bodyPr/>
        <a:lstStyle/>
        <a:p>
          <a:endParaRPr lang="fr-BE"/>
        </a:p>
      </dgm:t>
    </dgm:pt>
    <dgm:pt modelId="{4E31DCC4-EA9C-4B5D-8E2E-98F5A7A3152A}" type="sibTrans" cxnId="{1A927DF7-EE70-4D32-8FB4-5C8CC4D93E87}">
      <dgm:prSet/>
      <dgm:spPr/>
      <dgm:t>
        <a:bodyPr/>
        <a:lstStyle/>
        <a:p>
          <a:endParaRPr lang="fr-BE"/>
        </a:p>
      </dgm:t>
    </dgm:pt>
    <dgm:pt modelId="{BF0D8713-741A-4816-9403-BF3C71367D7F}">
      <dgm:prSet phldrT="[Text]"/>
      <dgm:spPr/>
      <dgm:t>
        <a:bodyPr/>
        <a:lstStyle/>
        <a:p>
          <a:r>
            <a:rPr lang="en-US" dirty="0" smtClean="0"/>
            <a:t>2 June </a:t>
          </a:r>
        </a:p>
        <a:p>
          <a:r>
            <a:rPr lang="en-US" dirty="0" smtClean="0"/>
            <a:t>TYNDP 2018 scenarios assumptions public workshop</a:t>
          </a:r>
          <a:endParaRPr lang="fr-BE" dirty="0"/>
        </a:p>
      </dgm:t>
    </dgm:pt>
    <dgm:pt modelId="{B0E63092-39BF-4B07-803F-43D727ECF3CA}" type="parTrans" cxnId="{5459A70F-ED63-4BBA-80B4-76197C4A12F0}">
      <dgm:prSet/>
      <dgm:spPr/>
      <dgm:t>
        <a:bodyPr/>
        <a:lstStyle/>
        <a:p>
          <a:endParaRPr lang="fr-BE"/>
        </a:p>
      </dgm:t>
    </dgm:pt>
    <dgm:pt modelId="{44416CE6-DF6F-4FAC-9FD4-6631433E3FAA}" type="sibTrans" cxnId="{5459A70F-ED63-4BBA-80B4-76197C4A12F0}">
      <dgm:prSet/>
      <dgm:spPr/>
      <dgm:t>
        <a:bodyPr/>
        <a:lstStyle/>
        <a:p>
          <a:endParaRPr lang="fr-BE"/>
        </a:p>
      </dgm:t>
    </dgm:pt>
    <dgm:pt modelId="{AD2C63DA-0C45-40A1-91AE-148D6BAC781A}">
      <dgm:prSet phldrT="[Text]"/>
      <dgm:spPr/>
      <dgm:t>
        <a:bodyPr/>
        <a:lstStyle/>
        <a:p>
          <a:r>
            <a:rPr lang="en-US" dirty="0" smtClean="0"/>
            <a:t>Over summer    TYNDP 2018 principles – public </a:t>
          </a:r>
          <a:r>
            <a:rPr lang="en-US" smtClean="0"/>
            <a:t>web consultation</a:t>
          </a:r>
          <a:endParaRPr lang="fr-BE" dirty="0"/>
        </a:p>
      </dgm:t>
    </dgm:pt>
    <dgm:pt modelId="{F30B8041-F1C6-4B47-8FCE-A8CB784A584E}" type="parTrans" cxnId="{3A74399A-CEAD-44B4-9B8E-E803E5B7DD07}">
      <dgm:prSet/>
      <dgm:spPr/>
      <dgm:t>
        <a:bodyPr/>
        <a:lstStyle/>
        <a:p>
          <a:endParaRPr lang="fr-BE"/>
        </a:p>
      </dgm:t>
    </dgm:pt>
    <dgm:pt modelId="{D53B119A-EC72-474D-B222-DBECC311AE2B}" type="sibTrans" cxnId="{3A74399A-CEAD-44B4-9B8E-E803E5B7DD07}">
      <dgm:prSet/>
      <dgm:spPr/>
      <dgm:t>
        <a:bodyPr/>
        <a:lstStyle/>
        <a:p>
          <a:endParaRPr lang="fr-BE"/>
        </a:p>
      </dgm:t>
    </dgm:pt>
    <dgm:pt modelId="{757CC6BB-D3AB-4959-BBE1-4A6F08D2203F}">
      <dgm:prSet phldrT="[Text]"/>
      <dgm:spPr/>
      <dgm:t>
        <a:bodyPr/>
        <a:lstStyle/>
        <a:p>
          <a:r>
            <a:rPr lang="en-US" b="0" dirty="0" smtClean="0"/>
            <a:t>10 July 2016 - public webinar CBA 2.0 </a:t>
          </a:r>
          <a:endParaRPr lang="fr-BE" b="0" dirty="0"/>
        </a:p>
      </dgm:t>
    </dgm:pt>
    <dgm:pt modelId="{0123CC2B-14C5-4442-815A-ADCE8515133D}" type="parTrans" cxnId="{AC268ACB-E8D0-472F-B434-2905BAAE6BFA}">
      <dgm:prSet/>
      <dgm:spPr/>
      <dgm:t>
        <a:bodyPr/>
        <a:lstStyle/>
        <a:p>
          <a:endParaRPr lang="fr-BE"/>
        </a:p>
      </dgm:t>
    </dgm:pt>
    <dgm:pt modelId="{3DB5C88B-45AA-4767-8DB9-4020590FCCFA}" type="sibTrans" cxnId="{AC268ACB-E8D0-472F-B434-2905BAAE6BFA}">
      <dgm:prSet/>
      <dgm:spPr/>
      <dgm:t>
        <a:bodyPr/>
        <a:lstStyle/>
        <a:p>
          <a:endParaRPr lang="fr-BE"/>
        </a:p>
      </dgm:t>
    </dgm:pt>
    <dgm:pt modelId="{6BDAD586-92C1-4BE8-8218-8546E56C2D2C}" type="pres">
      <dgm:prSet presAssocID="{434CD11A-D3A7-47D4-92F2-8EE6CF5377C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6C363C-8E7A-4EF6-A952-0018315D4018}" type="pres">
      <dgm:prSet presAssocID="{A83B9931-F06E-4F38-ABAB-961C3704FFFB}" presName="composite" presStyleCnt="0"/>
      <dgm:spPr/>
    </dgm:pt>
    <dgm:pt modelId="{C9EBE527-BD89-44D7-9CD3-FCA3D01F9195}" type="pres">
      <dgm:prSet presAssocID="{A83B9931-F06E-4F38-ABAB-961C3704FFFB}" presName="LShape" presStyleLbl="alignNode1" presStyleIdx="0" presStyleCnt="9"/>
      <dgm:spPr/>
    </dgm:pt>
    <dgm:pt modelId="{2184DF1B-FCA9-4513-9F84-5E80965F9E32}" type="pres">
      <dgm:prSet presAssocID="{A83B9931-F06E-4F38-ABAB-961C3704FFF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0CB6962-D17C-459C-BDCE-249EB0F51648}" type="pres">
      <dgm:prSet presAssocID="{A83B9931-F06E-4F38-ABAB-961C3704FFFB}" presName="Triangle" presStyleLbl="alignNode1" presStyleIdx="1" presStyleCnt="9"/>
      <dgm:spPr/>
    </dgm:pt>
    <dgm:pt modelId="{A2C2D925-4AA4-4DB0-B2CD-78C642970DE9}" type="pres">
      <dgm:prSet presAssocID="{157E83DA-8E23-4A2B-B1EF-B5C600816341}" presName="sibTrans" presStyleCnt="0"/>
      <dgm:spPr/>
    </dgm:pt>
    <dgm:pt modelId="{D1F92141-EA87-4051-BDB0-8EB69D2A71EF}" type="pres">
      <dgm:prSet presAssocID="{157E83DA-8E23-4A2B-B1EF-B5C600816341}" presName="space" presStyleCnt="0"/>
      <dgm:spPr/>
    </dgm:pt>
    <dgm:pt modelId="{F0219C9E-2E96-4734-8D52-DC6A3BF11CFE}" type="pres">
      <dgm:prSet presAssocID="{2207A82C-5B9A-4301-8ECC-DC287B2A1E1D}" presName="composite" presStyleCnt="0"/>
      <dgm:spPr/>
    </dgm:pt>
    <dgm:pt modelId="{898AD9F0-8408-4A8E-85D6-6AE83F97415A}" type="pres">
      <dgm:prSet presAssocID="{2207A82C-5B9A-4301-8ECC-DC287B2A1E1D}" presName="LShape" presStyleLbl="alignNode1" presStyleIdx="2" presStyleCnt="9"/>
      <dgm:spPr/>
    </dgm:pt>
    <dgm:pt modelId="{B1A1E3A5-67E9-4967-B577-4BA9F44C6727}" type="pres">
      <dgm:prSet presAssocID="{2207A82C-5B9A-4301-8ECC-DC287B2A1E1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5FF30BB-598E-4F05-8B17-CE013F632E08}" type="pres">
      <dgm:prSet presAssocID="{2207A82C-5B9A-4301-8ECC-DC287B2A1E1D}" presName="Triangle" presStyleLbl="alignNode1" presStyleIdx="3" presStyleCnt="9"/>
      <dgm:spPr/>
    </dgm:pt>
    <dgm:pt modelId="{DEDD5CB4-FA1C-4D9A-BAA7-EFF07F29E7FB}" type="pres">
      <dgm:prSet presAssocID="{4E31DCC4-EA9C-4B5D-8E2E-98F5A7A3152A}" presName="sibTrans" presStyleCnt="0"/>
      <dgm:spPr/>
    </dgm:pt>
    <dgm:pt modelId="{840A273C-9CF8-49BC-A787-22B6C3A388B9}" type="pres">
      <dgm:prSet presAssocID="{4E31DCC4-EA9C-4B5D-8E2E-98F5A7A3152A}" presName="space" presStyleCnt="0"/>
      <dgm:spPr/>
    </dgm:pt>
    <dgm:pt modelId="{E7797B60-DAE0-4112-8942-EFB772DF83D3}" type="pres">
      <dgm:prSet presAssocID="{BF0D8713-741A-4816-9403-BF3C71367D7F}" presName="composite" presStyleCnt="0"/>
      <dgm:spPr/>
    </dgm:pt>
    <dgm:pt modelId="{5C40A73C-8808-464A-8BA2-269B993F7FF6}" type="pres">
      <dgm:prSet presAssocID="{BF0D8713-741A-4816-9403-BF3C71367D7F}" presName="LShape" presStyleLbl="alignNode1" presStyleIdx="4" presStyleCnt="9"/>
      <dgm:spPr/>
    </dgm:pt>
    <dgm:pt modelId="{4246DFA3-6005-49F3-B172-481548678DE5}" type="pres">
      <dgm:prSet presAssocID="{BF0D8713-741A-4816-9403-BF3C71367D7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62EB233-D211-4227-8D10-D4BF998AA4B5}" type="pres">
      <dgm:prSet presAssocID="{BF0D8713-741A-4816-9403-BF3C71367D7F}" presName="Triangle" presStyleLbl="alignNode1" presStyleIdx="5" presStyleCnt="9"/>
      <dgm:spPr/>
    </dgm:pt>
    <dgm:pt modelId="{8ADE7CEB-2BA3-49E3-9ECB-EF14FCA26695}" type="pres">
      <dgm:prSet presAssocID="{44416CE6-DF6F-4FAC-9FD4-6631433E3FAA}" presName="sibTrans" presStyleCnt="0"/>
      <dgm:spPr/>
    </dgm:pt>
    <dgm:pt modelId="{73050581-ACE0-4FFC-AEC6-1A19A61546B3}" type="pres">
      <dgm:prSet presAssocID="{44416CE6-DF6F-4FAC-9FD4-6631433E3FAA}" presName="space" presStyleCnt="0"/>
      <dgm:spPr/>
    </dgm:pt>
    <dgm:pt modelId="{5AFAE2B3-B91F-4FEC-BCCF-B115304CC3B7}" type="pres">
      <dgm:prSet presAssocID="{757CC6BB-D3AB-4959-BBE1-4A6F08D2203F}" presName="composite" presStyleCnt="0"/>
      <dgm:spPr/>
    </dgm:pt>
    <dgm:pt modelId="{6F576357-193F-4182-92F1-55949CCEFB7A}" type="pres">
      <dgm:prSet presAssocID="{757CC6BB-D3AB-4959-BBE1-4A6F08D2203F}" presName="LShape" presStyleLbl="alignNode1" presStyleIdx="6" presStyleCnt="9"/>
      <dgm:spPr/>
    </dgm:pt>
    <dgm:pt modelId="{E5305E53-55EA-424C-8A9E-AACC43C5F31E}" type="pres">
      <dgm:prSet presAssocID="{757CC6BB-D3AB-4959-BBE1-4A6F08D2203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FBBAA17-8361-41F8-A6EE-A99D24CD4C3E}" type="pres">
      <dgm:prSet presAssocID="{757CC6BB-D3AB-4959-BBE1-4A6F08D2203F}" presName="Triangle" presStyleLbl="alignNode1" presStyleIdx="7" presStyleCnt="9"/>
      <dgm:spPr/>
    </dgm:pt>
    <dgm:pt modelId="{F49EFBF1-CE70-486B-8C08-94CF37DDF631}" type="pres">
      <dgm:prSet presAssocID="{3DB5C88B-45AA-4767-8DB9-4020590FCCFA}" presName="sibTrans" presStyleCnt="0"/>
      <dgm:spPr/>
    </dgm:pt>
    <dgm:pt modelId="{10EFD1E1-8F16-40BA-8EB8-211539CDB154}" type="pres">
      <dgm:prSet presAssocID="{3DB5C88B-45AA-4767-8DB9-4020590FCCFA}" presName="space" presStyleCnt="0"/>
      <dgm:spPr/>
    </dgm:pt>
    <dgm:pt modelId="{E926F6F5-9054-40F7-8AC4-D4023B031A74}" type="pres">
      <dgm:prSet presAssocID="{AD2C63DA-0C45-40A1-91AE-148D6BAC781A}" presName="composite" presStyleCnt="0"/>
      <dgm:spPr/>
    </dgm:pt>
    <dgm:pt modelId="{9B76ABEF-5C77-43E0-8982-237B5C9856DA}" type="pres">
      <dgm:prSet presAssocID="{AD2C63DA-0C45-40A1-91AE-148D6BAC781A}" presName="LShape" presStyleLbl="alignNode1" presStyleIdx="8" presStyleCnt="9"/>
      <dgm:spPr/>
    </dgm:pt>
    <dgm:pt modelId="{003EC6F1-C235-4D20-9EE9-6E9420E84C5B}" type="pres">
      <dgm:prSet presAssocID="{AD2C63DA-0C45-40A1-91AE-148D6BAC781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1B5A2F4-9E00-4B72-B292-D0FAFE966461}" type="presOf" srcId="{A83B9931-F06E-4F38-ABAB-961C3704FFFB}" destId="{2184DF1B-FCA9-4513-9F84-5E80965F9E32}" srcOrd="0" destOrd="0" presId="urn:microsoft.com/office/officeart/2009/3/layout/StepUpProcess"/>
    <dgm:cxn modelId="{96E25A30-4734-4D11-A726-A465A878B7BA}" srcId="{434CD11A-D3A7-47D4-92F2-8EE6CF5377C2}" destId="{A83B9931-F06E-4F38-ABAB-961C3704FFFB}" srcOrd="0" destOrd="0" parTransId="{03023C77-19C9-4B0C-82C3-3663198C8E88}" sibTransId="{157E83DA-8E23-4A2B-B1EF-B5C600816341}"/>
    <dgm:cxn modelId="{BB2BE292-737A-4BB6-B4CE-2434A4C75565}" type="presOf" srcId="{BF0D8713-741A-4816-9403-BF3C71367D7F}" destId="{4246DFA3-6005-49F3-B172-481548678DE5}" srcOrd="0" destOrd="0" presId="urn:microsoft.com/office/officeart/2009/3/layout/StepUpProcess"/>
    <dgm:cxn modelId="{1FEA71C1-D3ED-4764-A612-DA4DC71EC386}" type="presOf" srcId="{757CC6BB-D3AB-4959-BBE1-4A6F08D2203F}" destId="{E5305E53-55EA-424C-8A9E-AACC43C5F31E}" srcOrd="0" destOrd="0" presId="urn:microsoft.com/office/officeart/2009/3/layout/StepUpProcess"/>
    <dgm:cxn modelId="{5459A70F-ED63-4BBA-80B4-76197C4A12F0}" srcId="{434CD11A-D3A7-47D4-92F2-8EE6CF5377C2}" destId="{BF0D8713-741A-4816-9403-BF3C71367D7F}" srcOrd="2" destOrd="0" parTransId="{B0E63092-39BF-4B07-803F-43D727ECF3CA}" sibTransId="{44416CE6-DF6F-4FAC-9FD4-6631433E3FAA}"/>
    <dgm:cxn modelId="{A8ABB709-7BE1-4BA6-A6A0-DFE3622AA429}" type="presOf" srcId="{2207A82C-5B9A-4301-8ECC-DC287B2A1E1D}" destId="{B1A1E3A5-67E9-4967-B577-4BA9F44C6727}" srcOrd="0" destOrd="0" presId="urn:microsoft.com/office/officeart/2009/3/layout/StepUpProcess"/>
    <dgm:cxn modelId="{224B36BE-89F7-46B9-908A-BF2C9C96C209}" type="presOf" srcId="{434CD11A-D3A7-47D4-92F2-8EE6CF5377C2}" destId="{6BDAD586-92C1-4BE8-8218-8546E56C2D2C}" srcOrd="0" destOrd="0" presId="urn:microsoft.com/office/officeart/2009/3/layout/StepUpProcess"/>
    <dgm:cxn modelId="{1A927DF7-EE70-4D32-8FB4-5C8CC4D93E87}" srcId="{434CD11A-D3A7-47D4-92F2-8EE6CF5377C2}" destId="{2207A82C-5B9A-4301-8ECC-DC287B2A1E1D}" srcOrd="1" destOrd="0" parTransId="{38B71664-2C8E-4FE3-B582-18584A6D1A65}" sibTransId="{4E31DCC4-EA9C-4B5D-8E2E-98F5A7A3152A}"/>
    <dgm:cxn modelId="{632BD98C-AE7A-4000-B26E-9C161F6528E2}" type="presOf" srcId="{AD2C63DA-0C45-40A1-91AE-148D6BAC781A}" destId="{003EC6F1-C235-4D20-9EE9-6E9420E84C5B}" srcOrd="0" destOrd="0" presId="urn:microsoft.com/office/officeart/2009/3/layout/StepUpProcess"/>
    <dgm:cxn modelId="{AC268ACB-E8D0-472F-B434-2905BAAE6BFA}" srcId="{434CD11A-D3A7-47D4-92F2-8EE6CF5377C2}" destId="{757CC6BB-D3AB-4959-BBE1-4A6F08D2203F}" srcOrd="3" destOrd="0" parTransId="{0123CC2B-14C5-4442-815A-ADCE8515133D}" sibTransId="{3DB5C88B-45AA-4767-8DB9-4020590FCCFA}"/>
    <dgm:cxn modelId="{3A74399A-CEAD-44B4-9B8E-E803E5B7DD07}" srcId="{434CD11A-D3A7-47D4-92F2-8EE6CF5377C2}" destId="{AD2C63DA-0C45-40A1-91AE-148D6BAC781A}" srcOrd="4" destOrd="0" parTransId="{F30B8041-F1C6-4B47-8FCE-A8CB784A584E}" sibTransId="{D53B119A-EC72-474D-B222-DBECC311AE2B}"/>
    <dgm:cxn modelId="{3A238E1A-67D1-4274-AA10-B9FDF72BCD9B}" type="presParOf" srcId="{6BDAD586-92C1-4BE8-8218-8546E56C2D2C}" destId="{6A6C363C-8E7A-4EF6-A952-0018315D4018}" srcOrd="0" destOrd="0" presId="urn:microsoft.com/office/officeart/2009/3/layout/StepUpProcess"/>
    <dgm:cxn modelId="{F82BAF35-7807-46BC-B30F-C9A2451CB702}" type="presParOf" srcId="{6A6C363C-8E7A-4EF6-A952-0018315D4018}" destId="{C9EBE527-BD89-44D7-9CD3-FCA3D01F9195}" srcOrd="0" destOrd="0" presId="urn:microsoft.com/office/officeart/2009/3/layout/StepUpProcess"/>
    <dgm:cxn modelId="{2341D5F4-DBE2-4456-9765-9C47D3C6A0B5}" type="presParOf" srcId="{6A6C363C-8E7A-4EF6-A952-0018315D4018}" destId="{2184DF1B-FCA9-4513-9F84-5E80965F9E32}" srcOrd="1" destOrd="0" presId="urn:microsoft.com/office/officeart/2009/3/layout/StepUpProcess"/>
    <dgm:cxn modelId="{02A0EC4D-8EAF-4E0B-92CD-43F65D1848D5}" type="presParOf" srcId="{6A6C363C-8E7A-4EF6-A952-0018315D4018}" destId="{A0CB6962-D17C-459C-BDCE-249EB0F51648}" srcOrd="2" destOrd="0" presId="urn:microsoft.com/office/officeart/2009/3/layout/StepUpProcess"/>
    <dgm:cxn modelId="{D1CF42F7-3C98-4805-8CBF-BAA034957147}" type="presParOf" srcId="{6BDAD586-92C1-4BE8-8218-8546E56C2D2C}" destId="{A2C2D925-4AA4-4DB0-B2CD-78C642970DE9}" srcOrd="1" destOrd="0" presId="urn:microsoft.com/office/officeart/2009/3/layout/StepUpProcess"/>
    <dgm:cxn modelId="{E07DE91D-D8DE-461A-BE97-8F11AF84F141}" type="presParOf" srcId="{A2C2D925-4AA4-4DB0-B2CD-78C642970DE9}" destId="{D1F92141-EA87-4051-BDB0-8EB69D2A71EF}" srcOrd="0" destOrd="0" presId="urn:microsoft.com/office/officeart/2009/3/layout/StepUpProcess"/>
    <dgm:cxn modelId="{541A3E12-5D32-4832-81B5-E77D0BDCF8D4}" type="presParOf" srcId="{6BDAD586-92C1-4BE8-8218-8546E56C2D2C}" destId="{F0219C9E-2E96-4734-8D52-DC6A3BF11CFE}" srcOrd="2" destOrd="0" presId="urn:microsoft.com/office/officeart/2009/3/layout/StepUpProcess"/>
    <dgm:cxn modelId="{DF5AA425-4B36-4D2B-93F1-34EFB1106714}" type="presParOf" srcId="{F0219C9E-2E96-4734-8D52-DC6A3BF11CFE}" destId="{898AD9F0-8408-4A8E-85D6-6AE83F97415A}" srcOrd="0" destOrd="0" presId="urn:microsoft.com/office/officeart/2009/3/layout/StepUpProcess"/>
    <dgm:cxn modelId="{64792B8A-F841-45F9-A250-D0070E349645}" type="presParOf" srcId="{F0219C9E-2E96-4734-8D52-DC6A3BF11CFE}" destId="{B1A1E3A5-67E9-4967-B577-4BA9F44C6727}" srcOrd="1" destOrd="0" presId="urn:microsoft.com/office/officeart/2009/3/layout/StepUpProcess"/>
    <dgm:cxn modelId="{CC79D37F-3C9C-4125-8F0D-3C3E2D579BAE}" type="presParOf" srcId="{F0219C9E-2E96-4734-8D52-DC6A3BF11CFE}" destId="{85FF30BB-598E-4F05-8B17-CE013F632E08}" srcOrd="2" destOrd="0" presId="urn:microsoft.com/office/officeart/2009/3/layout/StepUpProcess"/>
    <dgm:cxn modelId="{7CD993B9-1C3B-4C48-B8AA-2A1625174549}" type="presParOf" srcId="{6BDAD586-92C1-4BE8-8218-8546E56C2D2C}" destId="{DEDD5CB4-FA1C-4D9A-BAA7-EFF07F29E7FB}" srcOrd="3" destOrd="0" presId="urn:microsoft.com/office/officeart/2009/3/layout/StepUpProcess"/>
    <dgm:cxn modelId="{59E2EF85-30EE-46F2-8809-78441257DFF7}" type="presParOf" srcId="{DEDD5CB4-FA1C-4D9A-BAA7-EFF07F29E7FB}" destId="{840A273C-9CF8-49BC-A787-22B6C3A388B9}" srcOrd="0" destOrd="0" presId="urn:microsoft.com/office/officeart/2009/3/layout/StepUpProcess"/>
    <dgm:cxn modelId="{EBF93379-85C7-4CB1-B59B-FBAC623F2AA9}" type="presParOf" srcId="{6BDAD586-92C1-4BE8-8218-8546E56C2D2C}" destId="{E7797B60-DAE0-4112-8942-EFB772DF83D3}" srcOrd="4" destOrd="0" presId="urn:microsoft.com/office/officeart/2009/3/layout/StepUpProcess"/>
    <dgm:cxn modelId="{9B52AFAE-7EA3-4C78-928E-110BE95BB20F}" type="presParOf" srcId="{E7797B60-DAE0-4112-8942-EFB772DF83D3}" destId="{5C40A73C-8808-464A-8BA2-269B993F7FF6}" srcOrd="0" destOrd="0" presId="urn:microsoft.com/office/officeart/2009/3/layout/StepUpProcess"/>
    <dgm:cxn modelId="{DDE7E584-14F7-4569-AB46-FA6C0A5225AA}" type="presParOf" srcId="{E7797B60-DAE0-4112-8942-EFB772DF83D3}" destId="{4246DFA3-6005-49F3-B172-481548678DE5}" srcOrd="1" destOrd="0" presId="urn:microsoft.com/office/officeart/2009/3/layout/StepUpProcess"/>
    <dgm:cxn modelId="{FC1D5216-F1B2-4378-844C-47A343EB0B2A}" type="presParOf" srcId="{E7797B60-DAE0-4112-8942-EFB772DF83D3}" destId="{E62EB233-D211-4227-8D10-D4BF998AA4B5}" srcOrd="2" destOrd="0" presId="urn:microsoft.com/office/officeart/2009/3/layout/StepUpProcess"/>
    <dgm:cxn modelId="{8ACB336D-51F8-40AC-A88E-D06F7900CF40}" type="presParOf" srcId="{6BDAD586-92C1-4BE8-8218-8546E56C2D2C}" destId="{8ADE7CEB-2BA3-49E3-9ECB-EF14FCA26695}" srcOrd="5" destOrd="0" presId="urn:microsoft.com/office/officeart/2009/3/layout/StepUpProcess"/>
    <dgm:cxn modelId="{5DB7AEA5-EA4F-45F2-AFE0-6AB07F14310B}" type="presParOf" srcId="{8ADE7CEB-2BA3-49E3-9ECB-EF14FCA26695}" destId="{73050581-ACE0-4FFC-AEC6-1A19A61546B3}" srcOrd="0" destOrd="0" presId="urn:microsoft.com/office/officeart/2009/3/layout/StepUpProcess"/>
    <dgm:cxn modelId="{EFCC2B1A-6391-4221-9263-93CBA52D632A}" type="presParOf" srcId="{6BDAD586-92C1-4BE8-8218-8546E56C2D2C}" destId="{5AFAE2B3-B91F-4FEC-BCCF-B115304CC3B7}" srcOrd="6" destOrd="0" presId="urn:microsoft.com/office/officeart/2009/3/layout/StepUpProcess"/>
    <dgm:cxn modelId="{8D4E83D6-0140-4306-AD75-7297950646CF}" type="presParOf" srcId="{5AFAE2B3-B91F-4FEC-BCCF-B115304CC3B7}" destId="{6F576357-193F-4182-92F1-55949CCEFB7A}" srcOrd="0" destOrd="0" presId="urn:microsoft.com/office/officeart/2009/3/layout/StepUpProcess"/>
    <dgm:cxn modelId="{A9AE5777-9925-4D26-BA25-C4902F335F53}" type="presParOf" srcId="{5AFAE2B3-B91F-4FEC-BCCF-B115304CC3B7}" destId="{E5305E53-55EA-424C-8A9E-AACC43C5F31E}" srcOrd="1" destOrd="0" presId="urn:microsoft.com/office/officeart/2009/3/layout/StepUpProcess"/>
    <dgm:cxn modelId="{1EF320EA-C777-48BA-BA4A-B0CC5B5A355D}" type="presParOf" srcId="{5AFAE2B3-B91F-4FEC-BCCF-B115304CC3B7}" destId="{CFBBAA17-8361-41F8-A6EE-A99D24CD4C3E}" srcOrd="2" destOrd="0" presId="urn:microsoft.com/office/officeart/2009/3/layout/StepUpProcess"/>
    <dgm:cxn modelId="{34FE23B7-CBE0-4FF8-A9D7-F86D819AB891}" type="presParOf" srcId="{6BDAD586-92C1-4BE8-8218-8546E56C2D2C}" destId="{F49EFBF1-CE70-486B-8C08-94CF37DDF631}" srcOrd="7" destOrd="0" presId="urn:microsoft.com/office/officeart/2009/3/layout/StepUpProcess"/>
    <dgm:cxn modelId="{66BBB250-148B-42B2-8EF8-32FEEFFB0FB9}" type="presParOf" srcId="{F49EFBF1-CE70-486B-8C08-94CF37DDF631}" destId="{10EFD1E1-8F16-40BA-8EB8-211539CDB154}" srcOrd="0" destOrd="0" presId="urn:microsoft.com/office/officeart/2009/3/layout/StepUpProcess"/>
    <dgm:cxn modelId="{FA637A2C-1C9C-4AA2-997A-745DB5209889}" type="presParOf" srcId="{6BDAD586-92C1-4BE8-8218-8546E56C2D2C}" destId="{E926F6F5-9054-40F7-8AC4-D4023B031A74}" srcOrd="8" destOrd="0" presId="urn:microsoft.com/office/officeart/2009/3/layout/StepUpProcess"/>
    <dgm:cxn modelId="{A4A1BB0A-8534-4ECC-92E7-BF6B1FB94777}" type="presParOf" srcId="{E926F6F5-9054-40F7-8AC4-D4023B031A74}" destId="{9B76ABEF-5C77-43E0-8982-237B5C9856DA}" srcOrd="0" destOrd="0" presId="urn:microsoft.com/office/officeart/2009/3/layout/StepUpProcess"/>
    <dgm:cxn modelId="{675E40EE-B181-4FDD-B1EA-3E251DB1DF8A}" type="presParOf" srcId="{E926F6F5-9054-40F7-8AC4-D4023B031A74}" destId="{003EC6F1-C235-4D20-9EE9-6E9420E84C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4CD11A-D3A7-47D4-92F2-8EE6CF5377C2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A83B9931-F06E-4F38-ABAB-961C3704FFFB}">
      <dgm:prSet phldrT="[Text]" custT="1"/>
      <dgm:spPr/>
      <dgm:t>
        <a:bodyPr/>
        <a:lstStyle/>
        <a:p>
          <a:r>
            <a:rPr lang="en-US" sz="1800" dirty="0" smtClean="0"/>
            <a:t>23 June – 9 Sept TYNDP 2016 consultation</a:t>
          </a:r>
          <a:endParaRPr lang="fr-BE" sz="1800" dirty="0"/>
        </a:p>
      </dgm:t>
    </dgm:pt>
    <dgm:pt modelId="{03023C77-19C9-4B0C-82C3-3663198C8E88}" type="parTrans" cxnId="{96E25A30-4734-4D11-A726-A465A878B7BA}">
      <dgm:prSet/>
      <dgm:spPr/>
      <dgm:t>
        <a:bodyPr/>
        <a:lstStyle/>
        <a:p>
          <a:endParaRPr lang="fr-BE"/>
        </a:p>
      </dgm:t>
    </dgm:pt>
    <dgm:pt modelId="{157E83DA-8E23-4A2B-B1EF-B5C600816341}" type="sibTrans" cxnId="{96E25A30-4734-4D11-A726-A465A878B7BA}">
      <dgm:prSet/>
      <dgm:spPr/>
      <dgm:t>
        <a:bodyPr/>
        <a:lstStyle/>
        <a:p>
          <a:endParaRPr lang="fr-BE"/>
        </a:p>
      </dgm:t>
    </dgm:pt>
    <dgm:pt modelId="{2207A82C-5B9A-4301-8ECC-DC287B2A1E1D}">
      <dgm:prSet phldrT="[Text]" custT="1"/>
      <dgm:spPr/>
      <dgm:t>
        <a:bodyPr/>
        <a:lstStyle/>
        <a:p>
          <a:r>
            <a:rPr lang="en-US" sz="1800" dirty="0" smtClean="0"/>
            <a:t>Oct</a:t>
          </a:r>
          <a:r>
            <a:rPr lang="en-US" sz="1800" baseline="0" dirty="0" smtClean="0"/>
            <a:t> 2016 public webinar on the comments received</a:t>
          </a:r>
          <a:endParaRPr lang="fr-BE" sz="1800" dirty="0"/>
        </a:p>
      </dgm:t>
    </dgm:pt>
    <dgm:pt modelId="{38B71664-2C8E-4FE3-B582-18584A6D1A65}" type="parTrans" cxnId="{1A927DF7-EE70-4D32-8FB4-5C8CC4D93E87}">
      <dgm:prSet/>
      <dgm:spPr/>
      <dgm:t>
        <a:bodyPr/>
        <a:lstStyle/>
        <a:p>
          <a:endParaRPr lang="fr-BE"/>
        </a:p>
      </dgm:t>
    </dgm:pt>
    <dgm:pt modelId="{4E31DCC4-EA9C-4B5D-8E2E-98F5A7A3152A}" type="sibTrans" cxnId="{1A927DF7-EE70-4D32-8FB4-5C8CC4D93E87}">
      <dgm:prSet/>
      <dgm:spPr/>
      <dgm:t>
        <a:bodyPr/>
        <a:lstStyle/>
        <a:p>
          <a:endParaRPr lang="fr-BE"/>
        </a:p>
      </dgm:t>
    </dgm:pt>
    <dgm:pt modelId="{BF0D8713-741A-4816-9403-BF3C71367D7F}">
      <dgm:prSet phldrT="[Text]" custT="1"/>
      <dgm:spPr/>
      <dgm:t>
        <a:bodyPr/>
        <a:lstStyle/>
        <a:p>
          <a:r>
            <a:rPr lang="en-US" sz="1800" dirty="0" smtClean="0"/>
            <a:t>Possibly another workshop/webinar in December </a:t>
          </a:r>
          <a:endParaRPr lang="fr-BE" sz="1800" dirty="0"/>
        </a:p>
      </dgm:t>
    </dgm:pt>
    <dgm:pt modelId="{B0E63092-39BF-4B07-803F-43D727ECF3CA}" type="parTrans" cxnId="{5459A70F-ED63-4BBA-80B4-76197C4A12F0}">
      <dgm:prSet/>
      <dgm:spPr/>
      <dgm:t>
        <a:bodyPr/>
        <a:lstStyle/>
        <a:p>
          <a:endParaRPr lang="fr-BE"/>
        </a:p>
      </dgm:t>
    </dgm:pt>
    <dgm:pt modelId="{44416CE6-DF6F-4FAC-9FD4-6631433E3FAA}" type="sibTrans" cxnId="{5459A70F-ED63-4BBA-80B4-76197C4A12F0}">
      <dgm:prSet/>
      <dgm:spPr/>
      <dgm:t>
        <a:bodyPr/>
        <a:lstStyle/>
        <a:p>
          <a:endParaRPr lang="fr-BE"/>
        </a:p>
      </dgm:t>
    </dgm:pt>
    <dgm:pt modelId="{6BDAD586-92C1-4BE8-8218-8546E56C2D2C}" type="pres">
      <dgm:prSet presAssocID="{434CD11A-D3A7-47D4-92F2-8EE6CF5377C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6C363C-8E7A-4EF6-A952-0018315D4018}" type="pres">
      <dgm:prSet presAssocID="{A83B9931-F06E-4F38-ABAB-961C3704FFFB}" presName="composite" presStyleCnt="0"/>
      <dgm:spPr/>
    </dgm:pt>
    <dgm:pt modelId="{C9EBE527-BD89-44D7-9CD3-FCA3D01F9195}" type="pres">
      <dgm:prSet presAssocID="{A83B9931-F06E-4F38-ABAB-961C3704FFFB}" presName="LShape" presStyleLbl="alignNode1" presStyleIdx="0" presStyleCnt="5" custScaleX="125234" custLinFactNeighborX="-21881" custLinFactNeighborY="-5627"/>
      <dgm:spPr/>
    </dgm:pt>
    <dgm:pt modelId="{2184DF1B-FCA9-4513-9F84-5E80965F9E32}" type="pres">
      <dgm:prSet presAssocID="{A83B9931-F06E-4F38-ABAB-961C3704FFFB}" presName="ParentText" presStyleLbl="revTx" presStyleIdx="0" presStyleCnt="3" custScaleX="175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0CB6962-D17C-459C-BDCE-249EB0F51648}" type="pres">
      <dgm:prSet presAssocID="{A83B9931-F06E-4F38-ABAB-961C3704FFFB}" presName="Triangle" presStyleLbl="alignNode1" presStyleIdx="1" presStyleCnt="5" custLinFactX="8921" custLinFactNeighborX="100000" custLinFactNeighborY="1448"/>
      <dgm:spPr/>
    </dgm:pt>
    <dgm:pt modelId="{A2C2D925-4AA4-4DB0-B2CD-78C642970DE9}" type="pres">
      <dgm:prSet presAssocID="{157E83DA-8E23-4A2B-B1EF-B5C600816341}" presName="sibTrans" presStyleCnt="0"/>
      <dgm:spPr/>
    </dgm:pt>
    <dgm:pt modelId="{D1F92141-EA87-4051-BDB0-8EB69D2A71EF}" type="pres">
      <dgm:prSet presAssocID="{157E83DA-8E23-4A2B-B1EF-B5C600816341}" presName="space" presStyleCnt="0"/>
      <dgm:spPr/>
    </dgm:pt>
    <dgm:pt modelId="{F0219C9E-2E96-4734-8D52-DC6A3BF11CFE}" type="pres">
      <dgm:prSet presAssocID="{2207A82C-5B9A-4301-8ECC-DC287B2A1E1D}" presName="composite" presStyleCnt="0"/>
      <dgm:spPr/>
    </dgm:pt>
    <dgm:pt modelId="{898AD9F0-8408-4A8E-85D6-6AE83F97415A}" type="pres">
      <dgm:prSet presAssocID="{2207A82C-5B9A-4301-8ECC-DC287B2A1E1D}" presName="LShape" presStyleLbl="alignNode1" presStyleIdx="2" presStyleCnt="5" custScaleX="160539" custLinFactNeighborX="-11438" custLinFactNeighborY="-3087"/>
      <dgm:spPr/>
    </dgm:pt>
    <dgm:pt modelId="{B1A1E3A5-67E9-4967-B577-4BA9F44C6727}" type="pres">
      <dgm:prSet presAssocID="{2207A82C-5B9A-4301-8ECC-DC287B2A1E1D}" presName="ParentText" presStyleLbl="revTx" presStyleIdx="1" presStyleCnt="3" custScaleX="157314" custLinFactNeighborX="-15071" custLinFactNeighborY="-2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5FF30BB-598E-4F05-8B17-CE013F632E08}" type="pres">
      <dgm:prSet presAssocID="{2207A82C-5B9A-4301-8ECC-DC287B2A1E1D}" presName="Triangle" presStyleLbl="alignNode1" presStyleIdx="3" presStyleCnt="5" custLinFactX="85166" custLinFactNeighborX="100000" custLinFactNeighborY="11216"/>
      <dgm:spPr/>
    </dgm:pt>
    <dgm:pt modelId="{DEDD5CB4-FA1C-4D9A-BAA7-EFF07F29E7FB}" type="pres">
      <dgm:prSet presAssocID="{4E31DCC4-EA9C-4B5D-8E2E-98F5A7A3152A}" presName="sibTrans" presStyleCnt="0"/>
      <dgm:spPr/>
    </dgm:pt>
    <dgm:pt modelId="{840A273C-9CF8-49BC-A787-22B6C3A388B9}" type="pres">
      <dgm:prSet presAssocID="{4E31DCC4-EA9C-4B5D-8E2E-98F5A7A3152A}" presName="space" presStyleCnt="0"/>
      <dgm:spPr/>
    </dgm:pt>
    <dgm:pt modelId="{E7797B60-DAE0-4112-8942-EFB772DF83D3}" type="pres">
      <dgm:prSet presAssocID="{BF0D8713-741A-4816-9403-BF3C71367D7F}" presName="composite" presStyleCnt="0"/>
      <dgm:spPr/>
    </dgm:pt>
    <dgm:pt modelId="{5C40A73C-8808-464A-8BA2-269B993F7FF6}" type="pres">
      <dgm:prSet presAssocID="{BF0D8713-741A-4816-9403-BF3C71367D7F}" presName="LShape" presStyleLbl="alignNode1" presStyleIdx="4" presStyleCnt="5" custScaleX="156698" custLinFactNeighborX="3298" custLinFactNeighborY="10891"/>
      <dgm:spPr/>
    </dgm:pt>
    <dgm:pt modelId="{4246DFA3-6005-49F3-B172-481548678DE5}" type="pres">
      <dgm:prSet presAssocID="{BF0D8713-741A-4816-9403-BF3C71367D7F}" presName="ParentText" presStyleLbl="revTx" presStyleIdx="2" presStyleCnt="3" custScaleX="190188" custLinFactNeighborX="19880" custLinFactNeighborY="11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B6ECD18-FD8E-4BBA-8B71-7ADDC177E783}" type="presOf" srcId="{A83B9931-F06E-4F38-ABAB-961C3704FFFB}" destId="{2184DF1B-FCA9-4513-9F84-5E80965F9E32}" srcOrd="0" destOrd="0" presId="urn:microsoft.com/office/officeart/2009/3/layout/StepUpProcess"/>
    <dgm:cxn modelId="{9091B72A-93D7-4C91-A6C1-7C7B8F2C11F5}" type="presOf" srcId="{BF0D8713-741A-4816-9403-BF3C71367D7F}" destId="{4246DFA3-6005-49F3-B172-481548678DE5}" srcOrd="0" destOrd="0" presId="urn:microsoft.com/office/officeart/2009/3/layout/StepUpProcess"/>
    <dgm:cxn modelId="{EA0B642F-E78E-4F29-B908-1A082754FB33}" type="presOf" srcId="{434CD11A-D3A7-47D4-92F2-8EE6CF5377C2}" destId="{6BDAD586-92C1-4BE8-8218-8546E56C2D2C}" srcOrd="0" destOrd="0" presId="urn:microsoft.com/office/officeart/2009/3/layout/StepUpProcess"/>
    <dgm:cxn modelId="{5459A70F-ED63-4BBA-80B4-76197C4A12F0}" srcId="{434CD11A-D3A7-47D4-92F2-8EE6CF5377C2}" destId="{BF0D8713-741A-4816-9403-BF3C71367D7F}" srcOrd="2" destOrd="0" parTransId="{B0E63092-39BF-4B07-803F-43D727ECF3CA}" sibTransId="{44416CE6-DF6F-4FAC-9FD4-6631433E3FAA}"/>
    <dgm:cxn modelId="{96E25A30-4734-4D11-A726-A465A878B7BA}" srcId="{434CD11A-D3A7-47D4-92F2-8EE6CF5377C2}" destId="{A83B9931-F06E-4F38-ABAB-961C3704FFFB}" srcOrd="0" destOrd="0" parTransId="{03023C77-19C9-4B0C-82C3-3663198C8E88}" sibTransId="{157E83DA-8E23-4A2B-B1EF-B5C600816341}"/>
    <dgm:cxn modelId="{1A927DF7-EE70-4D32-8FB4-5C8CC4D93E87}" srcId="{434CD11A-D3A7-47D4-92F2-8EE6CF5377C2}" destId="{2207A82C-5B9A-4301-8ECC-DC287B2A1E1D}" srcOrd="1" destOrd="0" parTransId="{38B71664-2C8E-4FE3-B582-18584A6D1A65}" sibTransId="{4E31DCC4-EA9C-4B5D-8E2E-98F5A7A3152A}"/>
    <dgm:cxn modelId="{1339014E-27EF-4973-91D5-5B3F76256F04}" type="presOf" srcId="{2207A82C-5B9A-4301-8ECC-DC287B2A1E1D}" destId="{B1A1E3A5-67E9-4967-B577-4BA9F44C6727}" srcOrd="0" destOrd="0" presId="urn:microsoft.com/office/officeart/2009/3/layout/StepUpProcess"/>
    <dgm:cxn modelId="{3C6F2A4D-4E85-49E2-9195-009C2BA1BE25}" type="presParOf" srcId="{6BDAD586-92C1-4BE8-8218-8546E56C2D2C}" destId="{6A6C363C-8E7A-4EF6-A952-0018315D4018}" srcOrd="0" destOrd="0" presId="urn:microsoft.com/office/officeart/2009/3/layout/StepUpProcess"/>
    <dgm:cxn modelId="{4D3BE8D3-97BD-40EA-92E8-3872EEF0441B}" type="presParOf" srcId="{6A6C363C-8E7A-4EF6-A952-0018315D4018}" destId="{C9EBE527-BD89-44D7-9CD3-FCA3D01F9195}" srcOrd="0" destOrd="0" presId="urn:microsoft.com/office/officeart/2009/3/layout/StepUpProcess"/>
    <dgm:cxn modelId="{2B45A2C5-A6A8-4472-A4B9-DF8B733DBCA3}" type="presParOf" srcId="{6A6C363C-8E7A-4EF6-A952-0018315D4018}" destId="{2184DF1B-FCA9-4513-9F84-5E80965F9E32}" srcOrd="1" destOrd="0" presId="urn:microsoft.com/office/officeart/2009/3/layout/StepUpProcess"/>
    <dgm:cxn modelId="{CCDB5F43-459E-47C2-9BF7-F7CF6F290D2D}" type="presParOf" srcId="{6A6C363C-8E7A-4EF6-A952-0018315D4018}" destId="{A0CB6962-D17C-459C-BDCE-249EB0F51648}" srcOrd="2" destOrd="0" presId="urn:microsoft.com/office/officeart/2009/3/layout/StepUpProcess"/>
    <dgm:cxn modelId="{C52A6E2E-17B4-477A-A27C-EA7BD8F395C1}" type="presParOf" srcId="{6BDAD586-92C1-4BE8-8218-8546E56C2D2C}" destId="{A2C2D925-4AA4-4DB0-B2CD-78C642970DE9}" srcOrd="1" destOrd="0" presId="urn:microsoft.com/office/officeart/2009/3/layout/StepUpProcess"/>
    <dgm:cxn modelId="{B90AA422-56A8-4C71-83AC-4D465827D7DF}" type="presParOf" srcId="{A2C2D925-4AA4-4DB0-B2CD-78C642970DE9}" destId="{D1F92141-EA87-4051-BDB0-8EB69D2A71EF}" srcOrd="0" destOrd="0" presId="urn:microsoft.com/office/officeart/2009/3/layout/StepUpProcess"/>
    <dgm:cxn modelId="{3DBF26FF-3F4A-4744-B1D5-0F064E29C036}" type="presParOf" srcId="{6BDAD586-92C1-4BE8-8218-8546E56C2D2C}" destId="{F0219C9E-2E96-4734-8D52-DC6A3BF11CFE}" srcOrd="2" destOrd="0" presId="urn:microsoft.com/office/officeart/2009/3/layout/StepUpProcess"/>
    <dgm:cxn modelId="{DA430FFF-9CB6-4DCE-ACB9-ECE561457136}" type="presParOf" srcId="{F0219C9E-2E96-4734-8D52-DC6A3BF11CFE}" destId="{898AD9F0-8408-4A8E-85D6-6AE83F97415A}" srcOrd="0" destOrd="0" presId="urn:microsoft.com/office/officeart/2009/3/layout/StepUpProcess"/>
    <dgm:cxn modelId="{B9AF3752-A9F7-411C-AAAA-7BF4A9C48E91}" type="presParOf" srcId="{F0219C9E-2E96-4734-8D52-DC6A3BF11CFE}" destId="{B1A1E3A5-67E9-4967-B577-4BA9F44C6727}" srcOrd="1" destOrd="0" presId="urn:microsoft.com/office/officeart/2009/3/layout/StepUpProcess"/>
    <dgm:cxn modelId="{D74DBCFA-C34A-4CD9-B13E-11E222D6ABD1}" type="presParOf" srcId="{F0219C9E-2E96-4734-8D52-DC6A3BF11CFE}" destId="{85FF30BB-598E-4F05-8B17-CE013F632E08}" srcOrd="2" destOrd="0" presId="urn:microsoft.com/office/officeart/2009/3/layout/StepUpProcess"/>
    <dgm:cxn modelId="{B0926E49-0B4A-405F-839B-D7DEC3F4D9CA}" type="presParOf" srcId="{6BDAD586-92C1-4BE8-8218-8546E56C2D2C}" destId="{DEDD5CB4-FA1C-4D9A-BAA7-EFF07F29E7FB}" srcOrd="3" destOrd="0" presId="urn:microsoft.com/office/officeart/2009/3/layout/StepUpProcess"/>
    <dgm:cxn modelId="{0910AC88-DF21-4EF8-A0B6-A1DA5ABE1301}" type="presParOf" srcId="{DEDD5CB4-FA1C-4D9A-BAA7-EFF07F29E7FB}" destId="{840A273C-9CF8-49BC-A787-22B6C3A388B9}" srcOrd="0" destOrd="0" presId="urn:microsoft.com/office/officeart/2009/3/layout/StepUpProcess"/>
    <dgm:cxn modelId="{52BD0FBF-17C6-4A6B-A54C-FA331E756296}" type="presParOf" srcId="{6BDAD586-92C1-4BE8-8218-8546E56C2D2C}" destId="{E7797B60-DAE0-4112-8942-EFB772DF83D3}" srcOrd="4" destOrd="0" presId="urn:microsoft.com/office/officeart/2009/3/layout/StepUpProcess"/>
    <dgm:cxn modelId="{9EA21B33-ECD6-4939-94CB-168A3A708B14}" type="presParOf" srcId="{E7797B60-DAE0-4112-8942-EFB772DF83D3}" destId="{5C40A73C-8808-464A-8BA2-269B993F7FF6}" srcOrd="0" destOrd="0" presId="urn:microsoft.com/office/officeart/2009/3/layout/StepUpProcess"/>
    <dgm:cxn modelId="{53B16792-4414-45F6-8F78-EE73E5BC7F65}" type="presParOf" srcId="{E7797B60-DAE0-4112-8942-EFB772DF83D3}" destId="{4246DFA3-6005-49F3-B172-481548678DE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E527-BD89-44D7-9CD3-FCA3D01F9195}">
      <dsp:nvSpPr>
        <dsp:cNvPr id="0" name=""/>
        <dsp:cNvSpPr/>
      </dsp:nvSpPr>
      <dsp:spPr>
        <a:xfrm rot="5400000">
          <a:off x="411012" y="3029762"/>
          <a:ext cx="1217663" cy="20261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84DF1B-FCA9-4513-9F84-5E80965F9E32}">
      <dsp:nvSpPr>
        <dsp:cNvPr id="0" name=""/>
        <dsp:cNvSpPr/>
      </dsp:nvSpPr>
      <dsp:spPr>
        <a:xfrm>
          <a:off x="207753" y="3635149"/>
          <a:ext cx="1829232" cy="160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25 April – 31 May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CBA 2.0 methodology – public web based consultation</a:t>
          </a:r>
          <a:endParaRPr lang="fr-BE" sz="1600" kern="1200" dirty="0"/>
        </a:p>
      </dsp:txBody>
      <dsp:txXfrm>
        <a:off x="207753" y="3635149"/>
        <a:ext cx="1829232" cy="1603429"/>
      </dsp:txXfrm>
    </dsp:sp>
    <dsp:sp modelId="{A0CB6962-D17C-459C-BDCE-249EB0F51648}">
      <dsp:nvSpPr>
        <dsp:cNvPr id="0" name=""/>
        <dsp:cNvSpPr/>
      </dsp:nvSpPr>
      <dsp:spPr>
        <a:xfrm>
          <a:off x="1691847" y="2880593"/>
          <a:ext cx="345138" cy="3451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8AD9F0-8408-4A8E-85D6-6AE83F97415A}">
      <dsp:nvSpPr>
        <dsp:cNvPr id="0" name=""/>
        <dsp:cNvSpPr/>
      </dsp:nvSpPr>
      <dsp:spPr>
        <a:xfrm rot="5400000">
          <a:off x="2650349" y="2475636"/>
          <a:ext cx="1217663" cy="20261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A1E3A5-67E9-4967-B577-4BA9F44C6727}">
      <dsp:nvSpPr>
        <dsp:cNvPr id="0" name=""/>
        <dsp:cNvSpPr/>
      </dsp:nvSpPr>
      <dsp:spPr>
        <a:xfrm>
          <a:off x="2447091" y="3081022"/>
          <a:ext cx="1829232" cy="160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12 May – 12 June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TYNDP 2018 public consultation scenarios assumptions</a:t>
          </a:r>
          <a:endParaRPr lang="fr-BE" sz="1600" kern="1200" dirty="0"/>
        </a:p>
      </dsp:txBody>
      <dsp:txXfrm>
        <a:off x="2447091" y="3081022"/>
        <a:ext cx="1829232" cy="1603429"/>
      </dsp:txXfrm>
    </dsp:sp>
    <dsp:sp modelId="{85FF30BB-598E-4F05-8B17-CE013F632E08}">
      <dsp:nvSpPr>
        <dsp:cNvPr id="0" name=""/>
        <dsp:cNvSpPr/>
      </dsp:nvSpPr>
      <dsp:spPr>
        <a:xfrm>
          <a:off x="3931185" y="2326467"/>
          <a:ext cx="345138" cy="3451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40A73C-8808-464A-8BA2-269B993F7FF6}">
      <dsp:nvSpPr>
        <dsp:cNvPr id="0" name=""/>
        <dsp:cNvSpPr/>
      </dsp:nvSpPr>
      <dsp:spPr>
        <a:xfrm rot="5400000">
          <a:off x="4889687" y="1921509"/>
          <a:ext cx="1217663" cy="20261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46DFA3-6005-49F3-B172-481548678DE5}">
      <dsp:nvSpPr>
        <dsp:cNvPr id="0" name=""/>
        <dsp:cNvSpPr/>
      </dsp:nvSpPr>
      <dsp:spPr>
        <a:xfrm>
          <a:off x="4686429" y="2526896"/>
          <a:ext cx="1829232" cy="160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 June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TYNDP 2018 scenarios assumptions public workshop</a:t>
          </a:r>
          <a:endParaRPr lang="fr-BE" sz="1600" kern="1200" dirty="0"/>
        </a:p>
      </dsp:txBody>
      <dsp:txXfrm>
        <a:off x="4686429" y="2526896"/>
        <a:ext cx="1829232" cy="1603429"/>
      </dsp:txXfrm>
    </dsp:sp>
    <dsp:sp modelId="{E62EB233-D211-4227-8D10-D4BF998AA4B5}">
      <dsp:nvSpPr>
        <dsp:cNvPr id="0" name=""/>
        <dsp:cNvSpPr/>
      </dsp:nvSpPr>
      <dsp:spPr>
        <a:xfrm>
          <a:off x="6170523" y="1772341"/>
          <a:ext cx="345138" cy="3451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576357-193F-4182-92F1-55949CCEFB7A}">
      <dsp:nvSpPr>
        <dsp:cNvPr id="0" name=""/>
        <dsp:cNvSpPr/>
      </dsp:nvSpPr>
      <dsp:spPr>
        <a:xfrm rot="5400000">
          <a:off x="7129025" y="1367383"/>
          <a:ext cx="1217663" cy="20261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305E53-55EA-424C-8A9E-AACC43C5F31E}">
      <dsp:nvSpPr>
        <dsp:cNvPr id="0" name=""/>
        <dsp:cNvSpPr/>
      </dsp:nvSpPr>
      <dsp:spPr>
        <a:xfrm>
          <a:off x="6925767" y="1972769"/>
          <a:ext cx="1829232" cy="160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10 July 2016 - public webinar CBA 2.0 </a:t>
          </a:r>
          <a:endParaRPr lang="fr-BE" sz="1600" b="0" kern="1200" dirty="0"/>
        </a:p>
      </dsp:txBody>
      <dsp:txXfrm>
        <a:off x="6925767" y="1972769"/>
        <a:ext cx="1829232" cy="1603429"/>
      </dsp:txXfrm>
    </dsp:sp>
    <dsp:sp modelId="{CFBBAA17-8361-41F8-A6EE-A99D24CD4C3E}">
      <dsp:nvSpPr>
        <dsp:cNvPr id="0" name=""/>
        <dsp:cNvSpPr/>
      </dsp:nvSpPr>
      <dsp:spPr>
        <a:xfrm>
          <a:off x="8409861" y="1218214"/>
          <a:ext cx="345138" cy="3451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76ABEF-5C77-43E0-8982-237B5C9856DA}">
      <dsp:nvSpPr>
        <dsp:cNvPr id="0" name=""/>
        <dsp:cNvSpPr/>
      </dsp:nvSpPr>
      <dsp:spPr>
        <a:xfrm rot="5400000">
          <a:off x="9368363" y="813256"/>
          <a:ext cx="1217663" cy="20261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3EC6F1-C235-4D20-9EE9-6E9420E84C5B}">
      <dsp:nvSpPr>
        <dsp:cNvPr id="0" name=""/>
        <dsp:cNvSpPr/>
      </dsp:nvSpPr>
      <dsp:spPr>
        <a:xfrm>
          <a:off x="9165105" y="1418643"/>
          <a:ext cx="1829232" cy="160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Over summer    TYNDP 2018 principles – public </a:t>
          </a:r>
          <a:r>
            <a:rPr lang="en-US" sz="1600" kern="1200" smtClean="0"/>
            <a:t>web consultation</a:t>
          </a:r>
          <a:endParaRPr lang="fr-BE" sz="1600" kern="1200" dirty="0"/>
        </a:p>
      </dsp:txBody>
      <dsp:txXfrm>
        <a:off x="9165105" y="1418643"/>
        <a:ext cx="1829232" cy="1603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E527-BD89-44D7-9CD3-FCA3D01F9195}">
      <dsp:nvSpPr>
        <dsp:cNvPr id="0" name=""/>
        <dsp:cNvSpPr/>
      </dsp:nvSpPr>
      <dsp:spPr>
        <a:xfrm rot="5400000">
          <a:off x="791252" y="302602"/>
          <a:ext cx="965811" cy="20126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84DF1B-FCA9-4513-9F84-5E80965F9E32}">
      <dsp:nvSpPr>
        <dsp:cNvPr id="0" name=""/>
        <dsp:cNvSpPr/>
      </dsp:nvSpPr>
      <dsp:spPr>
        <a:xfrm>
          <a:off x="432549" y="1039888"/>
          <a:ext cx="2549153" cy="127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23 June – 9 Sept TYNDP 2016 consultation</a:t>
          </a:r>
          <a:endParaRPr lang="fr-BE" sz="1800" kern="1200" dirty="0"/>
        </a:p>
      </dsp:txBody>
      <dsp:txXfrm>
        <a:off x="432549" y="1039888"/>
        <a:ext cx="2549153" cy="1271789"/>
      </dsp:txXfrm>
    </dsp:sp>
    <dsp:sp modelId="{A0CB6962-D17C-459C-BDCE-249EB0F51648}">
      <dsp:nvSpPr>
        <dsp:cNvPr id="0" name=""/>
        <dsp:cNvSpPr/>
      </dsp:nvSpPr>
      <dsp:spPr>
        <a:xfrm>
          <a:off x="2456992" y="445363"/>
          <a:ext cx="273752" cy="2737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8AD9F0-8408-4A8E-85D6-6AE83F97415A}">
      <dsp:nvSpPr>
        <dsp:cNvPr id="0" name=""/>
        <dsp:cNvSpPr/>
      </dsp:nvSpPr>
      <dsp:spPr>
        <a:xfrm rot="5400000">
          <a:off x="3770842" y="-396072"/>
          <a:ext cx="965811" cy="25800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A1E3A5-67E9-4967-B577-4BA9F44C6727}">
      <dsp:nvSpPr>
        <dsp:cNvPr id="0" name=""/>
        <dsp:cNvSpPr/>
      </dsp:nvSpPr>
      <dsp:spPr>
        <a:xfrm>
          <a:off x="3158998" y="571198"/>
          <a:ext cx="2282451" cy="127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Oct</a:t>
          </a:r>
          <a:r>
            <a:rPr lang="en-US" sz="1800" kern="1200" baseline="0" dirty="0" smtClean="0"/>
            <a:t> 2016 public webinar on the comments received</a:t>
          </a:r>
          <a:endParaRPr lang="fr-BE" sz="1800" kern="1200" dirty="0"/>
        </a:p>
      </dsp:txBody>
      <dsp:txXfrm>
        <a:off x="3158998" y="571198"/>
        <a:ext cx="2282451" cy="1271789"/>
      </dsp:txXfrm>
    </dsp:sp>
    <dsp:sp modelId="{85FF30BB-598E-4F05-8B17-CE013F632E08}">
      <dsp:nvSpPr>
        <dsp:cNvPr id="0" name=""/>
        <dsp:cNvSpPr/>
      </dsp:nvSpPr>
      <dsp:spPr>
        <a:xfrm>
          <a:off x="5477476" y="32588"/>
          <a:ext cx="273752" cy="2737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40A73C-8808-464A-8BA2-269B993F7FF6}">
      <dsp:nvSpPr>
        <dsp:cNvPr id="0" name=""/>
        <dsp:cNvSpPr/>
      </dsp:nvSpPr>
      <dsp:spPr>
        <a:xfrm rot="5400000">
          <a:off x="6731064" y="-669722"/>
          <a:ext cx="965811" cy="251827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46DFA3-6005-49F3-B172-481548678DE5}">
      <dsp:nvSpPr>
        <dsp:cNvPr id="0" name=""/>
        <dsp:cNvSpPr/>
      </dsp:nvSpPr>
      <dsp:spPr>
        <a:xfrm>
          <a:off x="6151017" y="306337"/>
          <a:ext cx="2759416" cy="127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Possibly another workshop/webinar in December </a:t>
          </a:r>
          <a:endParaRPr lang="fr-BE" sz="1800" kern="1200" dirty="0"/>
        </a:p>
      </dsp:txBody>
      <dsp:txXfrm>
        <a:off x="6151017" y="306337"/>
        <a:ext cx="2759416" cy="127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B0DF5-35AD-446F-BBBA-1372281E69E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5B818-AAC2-472E-9417-0CEA4F57A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92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24065-0A31-4801-8C6B-8F6B77A7F7A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AFBD-CA61-40D5-9A01-4BC9F614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3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DAFBD-CA61-40D5-9A01-4BC9F6140C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7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0825-C08B-4B66-B7DA-7DFADC4F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3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 based capacity analysis performed in the TYNDP2016 show the need to increase the interconnection capacity between the Nordics and the Continental system. In the SEW/GTC-curve we can see that the increase from todays capacity to the 2030-level is having a large SEW-value for all the scenarios. This is also one of the reason for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NordLink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Norway and Germany being realised. At the same time there is a need for having attention to the assumptions of TYNDP 2016. Bringing CO2, oil- , gas-, coal-prices down to 2016-level will influence the SEW-values of projects like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NordLink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negative direction.</a:t>
            </a:r>
          </a:p>
          <a:p>
            <a:pPr rt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a look at SEW/GTC-values of the different Visions indicates that the energy-balance of the different Visions both for the Nordics and Continental countries are the main driver for price differences and hence SEW-values.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Nordic surplus is very high in Vision 2, which gives a high price difference and hence high SEW/GTC-values.</a:t>
            </a:r>
          </a:p>
          <a:p>
            <a:pPr rt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NordLink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increase the capacity between the Nordics and the Continent by 1400 MW.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DAFBD-CA61-40D5-9A01-4BC9F6140C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DAFBD-CA61-40D5-9A01-4BC9F6140C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DAFBD-CA61-40D5-9A01-4BC9F6140C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DAFBD-CA61-40D5-9A01-4BC9F6140C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6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20475" r="87" b="-151"/>
          <a:stretch/>
        </p:blipFill>
        <p:spPr>
          <a:xfrm>
            <a:off x="-10633" y="-10633"/>
            <a:ext cx="12203833" cy="6868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26316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0" y="5724849"/>
            <a:ext cx="2132768" cy="9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73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71600" y="489600"/>
            <a:ext cx="7574400" cy="4557600"/>
          </a:xfrm>
          <a:prstGeom prst="rect">
            <a:avLst/>
          </a:prstGeom>
        </p:spPr>
        <p:txBody>
          <a:bodyPr lIns="360000" tIns="360000" rIns="360000" bIns="360000" anchor="ctr" anchorCtr="0"/>
          <a:lstStyle>
            <a:lvl1pPr algn="ctr">
              <a:defRPr lang="en-US" sz="4400" kern="1200" baseline="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“This is the amazing quote that you can attribute to whoever you want . Do try to keep to 4 lines”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36480" y="6333564"/>
            <a:ext cx="1235393" cy="392116"/>
            <a:chOff x="10228510" y="6333564"/>
            <a:chExt cx="1235393" cy="392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885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067200" y="4525200"/>
            <a:ext cx="6094800" cy="338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1600" i="1" kern="120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Attribute your quote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450120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87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Quote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71600" y="489600"/>
            <a:ext cx="7574400" cy="4557600"/>
          </a:xfrm>
          <a:prstGeom prst="rect">
            <a:avLst/>
          </a:prstGeom>
        </p:spPr>
        <p:txBody>
          <a:bodyPr lIns="360000" tIns="360000" rIns="360000" bIns="360000" anchor="ctr" anchorCtr="0"/>
          <a:lstStyle>
            <a:lvl1pPr algn="ctr">
              <a:defRPr lang="en-US" sz="4400" kern="1200" baseline="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“This is the amazing quote that you can attribute to whoever you want . Do try to keep to 4 lines”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36480" y="6333564"/>
            <a:ext cx="1235393" cy="392116"/>
            <a:chOff x="10228510" y="6333564"/>
            <a:chExt cx="1235393" cy="392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067200" y="4525200"/>
            <a:ext cx="6094800" cy="338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1600" i="1" kern="120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Attribute your quote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450120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644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3800" y="0"/>
            <a:ext cx="4064400" cy="255494"/>
          </a:xfrm>
          <a:prstGeom prst="rect">
            <a:avLst/>
          </a:prstGeom>
          <a:solidFill>
            <a:srgbClr val="885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7600" y="0"/>
            <a:ext cx="4064400" cy="255494"/>
          </a:xfrm>
          <a:prstGeom prst="rect">
            <a:avLst/>
          </a:prstGeom>
          <a:solidFill>
            <a:srgbClr val="263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7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[BLUE] + Singl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091268"/>
          </a:xfrm>
          <a:prstGeom prst="rect">
            <a:avLst/>
          </a:prstGeom>
          <a:solidFill>
            <a:srgbClr val="2631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087434"/>
            <a:ext cx="12192000" cy="183600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110034"/>
            <a:ext cx="11509200" cy="871200"/>
          </a:xfrm>
          <a:prstGeom prst="rect">
            <a:avLst/>
          </a:prstGeom>
        </p:spPr>
        <p:txBody>
          <a:bodyPr rIns="360000" anchor="ctr"/>
          <a:lstStyle>
            <a:lvl1pPr marL="0" algn="l" defTabSz="914400" rtl="0" eaLnBrk="1" latinLnBrk="0" hangingPunct="1">
              <a:lnSpc>
                <a:spcPct val="80000"/>
              </a:lnSpc>
              <a:defRPr lang="en-US" sz="3200" b="1" kern="1200" spc="-15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227600" y="6333564"/>
            <a:ext cx="1235393" cy="392116"/>
            <a:chOff x="10228510" y="6333564"/>
            <a:chExt cx="1235393" cy="3921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0000" y="1386000"/>
            <a:ext cx="8431200" cy="5053200"/>
          </a:xfrm>
          <a:prstGeom prst="rect">
            <a:avLst/>
          </a:prstGeom>
        </p:spPr>
        <p:txBody>
          <a:bodyPr tIns="0" rIns="36000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ingl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88800"/>
            <a:ext cx="11509200" cy="871200"/>
          </a:xfrm>
          <a:prstGeom prst="rect">
            <a:avLst/>
          </a:prstGeom>
        </p:spPr>
        <p:txBody>
          <a:bodyPr rIns="360000" anchor="ctr"/>
          <a:lstStyle>
            <a:lvl1pPr marL="0" algn="l" defTabSz="914400" rtl="0" eaLnBrk="1" latinLnBrk="0" hangingPunct="1">
              <a:lnSpc>
                <a:spcPct val="80000"/>
              </a:lnSpc>
              <a:defRPr lang="en-US" sz="3200" b="1" kern="1200" spc="-150" baseline="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227600" y="6333564"/>
            <a:ext cx="1235393" cy="392116"/>
            <a:chOff x="10228510" y="6333564"/>
            <a:chExt cx="1235393" cy="3921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0000" y="1386000"/>
            <a:ext cx="8431200" cy="5053200"/>
          </a:xfrm>
          <a:prstGeom prst="rect">
            <a:avLst/>
          </a:prstGeom>
        </p:spPr>
        <p:txBody>
          <a:bodyPr tIns="0" rIns="36000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ingle Content Block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88800"/>
            <a:ext cx="11509200" cy="871200"/>
          </a:xfrm>
          <a:prstGeom prst="rect">
            <a:avLst/>
          </a:prstGeom>
        </p:spPr>
        <p:txBody>
          <a:bodyPr rIns="360000" anchor="ctr"/>
          <a:lstStyle>
            <a:lvl1pPr marL="0" algn="l" defTabSz="914400" rtl="0" eaLnBrk="1" latinLnBrk="0" hangingPunct="1">
              <a:lnSpc>
                <a:spcPct val="80000"/>
              </a:lnSpc>
              <a:defRPr lang="en-US" sz="3200" b="1" kern="1200" spc="-150" baseline="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227600" y="6333564"/>
            <a:ext cx="1235393" cy="392116"/>
            <a:chOff x="10228510" y="6333564"/>
            <a:chExt cx="1235393" cy="3921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0000" y="1386000"/>
            <a:ext cx="9957600" cy="4734000"/>
          </a:xfrm>
          <a:prstGeom prst="rect">
            <a:avLst/>
          </a:prstGeom>
        </p:spPr>
        <p:txBody>
          <a:bodyPr lIns="90000" tIns="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6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Doubl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88800"/>
            <a:ext cx="10639368" cy="871964"/>
          </a:xfrm>
          <a:prstGeom prst="rect">
            <a:avLst/>
          </a:prstGeom>
        </p:spPr>
        <p:txBody>
          <a:bodyPr rIns="360000" anchor="ctr"/>
          <a:lstStyle>
            <a:lvl1pPr marL="0" algn="l" defTabSz="914400" rtl="0" eaLnBrk="1" latinLnBrk="0" hangingPunct="1">
              <a:lnSpc>
                <a:spcPct val="80000"/>
              </a:lnSpc>
              <a:defRPr lang="en-US" sz="3200" b="1" kern="1200" spc="-150" baseline="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38864" y="6333564"/>
            <a:ext cx="1235393" cy="392116"/>
            <a:chOff x="10227600" y="6333564"/>
            <a:chExt cx="1235393" cy="3921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600" y="6333564"/>
              <a:ext cx="1175435" cy="39211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146299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638464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0000" y="1386000"/>
            <a:ext cx="5180400" cy="473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28800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5728968" y="1386000"/>
            <a:ext cx="5180400" cy="4734000"/>
          </a:xfrm>
          <a:prstGeom prst="rect">
            <a:avLst/>
          </a:prstGeom>
          <a:solidFill>
            <a:srgbClr val="885894"/>
          </a:solidFill>
        </p:spPr>
        <p:txBody>
          <a:bodyPr lIns="360000" tIns="28800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  <a:lvl2pPr marL="360000" indent="-180000">
              <a:buClr>
                <a:schemeClr val="bg1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chemeClr val="bg1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chemeClr val="bg1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chemeClr val="bg1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Comparison: Title + Doub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270000" y="2209912"/>
            <a:ext cx="5157787" cy="3684588"/>
          </a:xfrm>
          <a:prstGeom prst="rect">
            <a:avLst/>
          </a:prstGeom>
          <a:noFill/>
          <a:ln>
            <a:solidFill>
              <a:srgbClr val="885894"/>
            </a:solidFill>
          </a:ln>
        </p:spPr>
        <p:txBody>
          <a:bodyPr lIns="360000" tIns="28800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5673436" y="2209912"/>
            <a:ext cx="5183188" cy="3684588"/>
          </a:xfrm>
          <a:prstGeom prst="rect">
            <a:avLst/>
          </a:prstGeom>
          <a:noFill/>
          <a:ln>
            <a:solidFill>
              <a:srgbClr val="885894"/>
            </a:solidFill>
          </a:ln>
        </p:spPr>
        <p:txBody>
          <a:bodyPr lIns="360000" tIns="28800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0" y="1386000"/>
            <a:ext cx="5157787" cy="823912"/>
          </a:xfrm>
          <a:prstGeom prst="rect">
            <a:avLst/>
          </a:prstGeom>
          <a:solidFill>
            <a:srgbClr val="885894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3436" y="1386000"/>
            <a:ext cx="5183188" cy="823912"/>
          </a:xfrm>
          <a:prstGeom prst="rect">
            <a:avLst/>
          </a:prstGeom>
          <a:solidFill>
            <a:srgbClr val="885894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5666728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0000" y="388800"/>
            <a:ext cx="10639368" cy="871200"/>
          </a:xfrm>
          <a:prstGeom prst="rect">
            <a:avLst/>
          </a:prstGeom>
        </p:spPr>
        <p:txBody>
          <a:bodyPr lIns="90000" tIns="46800" rIns="360000" bIns="46800" anchor="ctr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defRPr lang="en-US" sz="3200" b="1" kern="1200" spc="-150" baseline="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38864" y="6333564"/>
            <a:ext cx="1235393" cy="392116"/>
            <a:chOff x="10227600" y="6333564"/>
            <a:chExt cx="1235393" cy="3921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600" y="6333564"/>
              <a:ext cx="1175435" cy="39211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1146299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807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10227600" y="6333564"/>
            <a:ext cx="1235393" cy="392116"/>
            <a:chOff x="10227600" y="6333564"/>
            <a:chExt cx="1235393" cy="3921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600" y="6333564"/>
              <a:ext cx="1175435" cy="392116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146299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619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5588"/>
            <a:ext cx="12192000" cy="660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r>
              <a:rPr lang="en-GB" dirty="0" smtClean="0"/>
              <a:t>Insert your own presentation image here Should be 16:9 ratio </a:t>
            </a:r>
            <a:r>
              <a:rPr lang="en-GB" dirty="0" err="1" smtClean="0"/>
              <a:t>e.g</a:t>
            </a:r>
            <a:r>
              <a:rPr lang="en-GB" dirty="0" smtClean="0"/>
              <a:t> minimum. dimensions 1600px X 900px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8" y="4151376"/>
            <a:ext cx="5771448" cy="1773936"/>
          </a:xfrm>
          <a:prstGeom prst="rect">
            <a:avLst/>
          </a:prstGeom>
          <a:solidFill>
            <a:srgbClr val="885894">
              <a:alpha val="84000"/>
            </a:srgbClr>
          </a:solidFill>
        </p:spPr>
        <p:txBody>
          <a:bodyPr lIns="360000" tIns="360000" rIns="360000" bIns="360000" anchor="ctr"/>
          <a:lstStyle>
            <a:lvl1pPr marL="0" algn="l" defTabSz="914400" rtl="0" eaLnBrk="1" latinLnBrk="0" hangingPunct="1">
              <a:lnSpc>
                <a:spcPct val="80000"/>
              </a:lnSpc>
              <a:defRPr lang="en-US" sz="4800" b="1" kern="1200" spc="-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9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200" y="489600"/>
            <a:ext cx="11206800" cy="37805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50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algn="ctr">
              <a:lnSpc>
                <a:spcPts val="9900"/>
              </a:lnSpc>
            </a:pPr>
            <a:r>
              <a:rPr lang="en-US" sz="115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</a:t>
            </a:r>
            <a:r>
              <a:rPr lang="en-US" sz="11500" baseline="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you</a:t>
            </a:r>
            <a:r>
              <a:rPr lang="en-US" sz="115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for your attention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29" y="4593732"/>
            <a:ext cx="3628572" cy="120952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21400" y="4621209"/>
            <a:ext cx="0" cy="1191768"/>
          </a:xfrm>
          <a:prstGeom prst="line">
            <a:avLst/>
          </a:prstGeom>
          <a:ln w="76200">
            <a:solidFill>
              <a:srgbClr val="2631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405914" y="4270174"/>
            <a:ext cx="3813774" cy="23220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buFont typeface="Arial" panose="020B0604020202020204" pitchFamily="34" charset="0"/>
              <a:buNone/>
              <a:defRPr lang="en-US" sz="3200" b="1" kern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Name</a:t>
            </a:r>
          </a:p>
          <a:p>
            <a:pPr lvl="1"/>
            <a:r>
              <a:rPr lang="en-US" dirty="0" smtClean="0"/>
              <a:t>Position / Title</a:t>
            </a:r>
          </a:p>
          <a:p>
            <a:pPr lvl="1"/>
            <a:r>
              <a:rPr lang="en-GB" dirty="0" smtClean="0"/>
              <a:t>firstname.lastname@entsoe.eu</a:t>
            </a:r>
          </a:p>
          <a:p>
            <a:pPr lvl="1"/>
            <a:r>
              <a:rPr lang="en-GB" dirty="0" smtClean="0"/>
              <a:t>www.entsoe.eu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223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Mai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395"/>
            <a:ext cx="12191998" cy="73151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26316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0" y="5724849"/>
            <a:ext cx="2132768" cy="9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96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Big Ents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7374"/>
            <a:ext cx="100584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89113" y="4270174"/>
            <a:ext cx="3813774" cy="2322000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Font typeface="Arial" panose="020B0604020202020204" pitchFamily="34" charset="0"/>
              <a:buNone/>
              <a:defRPr lang="en-US" sz="3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buNone/>
              <a:defRPr lang="en-US" sz="20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Name</a:t>
            </a:r>
          </a:p>
          <a:p>
            <a:pPr lvl="1"/>
            <a:r>
              <a:rPr lang="en-US" dirty="0" smtClean="0"/>
              <a:t>Position / Title</a:t>
            </a:r>
          </a:p>
          <a:p>
            <a:pPr lvl="1"/>
            <a:r>
              <a:rPr lang="en-GB" dirty="0" smtClean="0"/>
              <a:t>firstname.lastname@entsoe.eu</a:t>
            </a:r>
          </a:p>
          <a:p>
            <a:pPr lvl="1"/>
            <a:r>
              <a:rPr lang="en-GB" dirty="0" smtClean="0"/>
              <a:t>www.entsoe.eu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955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Y + Blank with no page numb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9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Mai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7199"/>
            <a:ext cx="12191996" cy="7315198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5248" y="6482307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85248" y="5201499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5612400"/>
            <a:ext cx="4644000" cy="797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0" y="5724849"/>
            <a:ext cx="2132768" cy="9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159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5888253"/>
            <a:ext cx="1865376" cy="622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88589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432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 - with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r>
              <a:rPr lang="en-GB" dirty="0" smtClean="0"/>
              <a:t>Insert your own presentation image here</a:t>
            </a:r>
          </a:p>
          <a:p>
            <a:r>
              <a:rPr lang="en-GB" dirty="0" smtClean="0"/>
              <a:t>Should be 16:9 ratio </a:t>
            </a:r>
            <a:r>
              <a:rPr lang="en-GB" dirty="0" err="1" smtClean="0"/>
              <a:t>e.g</a:t>
            </a:r>
            <a:r>
              <a:rPr lang="en-GB" dirty="0" smtClean="0"/>
              <a:t> minimum. dimensions 1600px X 900px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26316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5888253"/>
            <a:ext cx="1865376" cy="622275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020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 3 with grey b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5888253"/>
            <a:ext cx="1865376" cy="622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26316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665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 3 with vision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" y="0"/>
            <a:ext cx="12356143" cy="6981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5888253"/>
            <a:ext cx="1865376" cy="622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88589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rgbClr val="FCC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rgbClr val="FCC41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665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6800" y="374650"/>
            <a:ext cx="1192213" cy="125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kumimoji="0" lang="en-US" sz="72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71600" y="374072"/>
            <a:ext cx="7574400" cy="1260000"/>
          </a:xfrm>
          <a:prstGeom prst="rect">
            <a:avLst/>
          </a:prstGeom>
          <a:solidFill>
            <a:srgbClr val="FCC410"/>
          </a:solidFill>
        </p:spPr>
        <p:txBody>
          <a:bodyPr lIns="360000" tIns="360000" rIns="360000" bIns="360000" anchor="ctr" anchorCtr="0"/>
          <a:lstStyle>
            <a:lvl1pPr algn="l">
              <a:defRPr lang="en-US" sz="4400" kern="120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5136480" y="6333564"/>
            <a:ext cx="1235393" cy="392116"/>
            <a:chOff x="10228510" y="6333564"/>
            <a:chExt cx="1235393" cy="392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450120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644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3800" y="0"/>
            <a:ext cx="4064400" cy="255494"/>
          </a:xfrm>
          <a:prstGeom prst="rect">
            <a:avLst/>
          </a:prstGeom>
          <a:solidFill>
            <a:srgbClr val="885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7600" y="0"/>
            <a:ext cx="4064400" cy="255494"/>
          </a:xfrm>
          <a:prstGeom prst="rect">
            <a:avLst/>
          </a:prstGeom>
          <a:solidFill>
            <a:srgbClr val="263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 title="Se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271713" y="1814945"/>
            <a:ext cx="7573962" cy="1259999"/>
          </a:xfrm>
          <a:prstGeom prst="rect">
            <a:avLst/>
          </a:prstGeom>
          <a:solidFill>
            <a:srgbClr val="E4A63C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Also </a:t>
            </a:r>
            <a:endParaRPr lang="en-US" dirty="0"/>
          </a:p>
        </p:txBody>
      </p:sp>
      <p:sp>
        <p:nvSpPr>
          <p:cNvPr id="23" name="Text Placeholder 6" title="Section"/>
          <p:cNvSpPr>
            <a:spLocks noGrp="1"/>
          </p:cNvSpPr>
          <p:nvPr>
            <p:ph type="body" sz="quarter" idx="18" hasCustomPrompt="1"/>
          </p:nvPr>
        </p:nvSpPr>
        <p:spPr>
          <a:xfrm>
            <a:off x="2271713" y="3255817"/>
            <a:ext cx="7573962" cy="1259999"/>
          </a:xfrm>
          <a:prstGeom prst="rect">
            <a:avLst/>
          </a:prstGeom>
          <a:solidFill>
            <a:srgbClr val="26316D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Fill the numbers</a:t>
            </a:r>
            <a:endParaRPr lang="en-US" dirty="0"/>
          </a:p>
        </p:txBody>
      </p:sp>
      <p:sp>
        <p:nvSpPr>
          <p:cNvPr id="24" name="Text Placeholder 6" title="Section"/>
          <p:cNvSpPr>
            <a:spLocks noGrp="1"/>
          </p:cNvSpPr>
          <p:nvPr>
            <p:ph type="body" sz="quarter" idx="19" hasCustomPrompt="1"/>
          </p:nvPr>
        </p:nvSpPr>
        <p:spPr>
          <a:xfrm>
            <a:off x="2271713" y="4668980"/>
            <a:ext cx="7573962" cy="1259999"/>
          </a:xfrm>
          <a:prstGeom prst="rect">
            <a:avLst/>
          </a:prstGeom>
          <a:solidFill>
            <a:srgbClr val="885894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On the left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66800" y="1814945"/>
            <a:ext cx="1192213" cy="125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kumimoji="0" lang="en-US" sz="72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66800" y="3256928"/>
            <a:ext cx="1192213" cy="125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kumimoji="0" lang="en-US" sz="72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4670091"/>
            <a:ext cx="1192213" cy="125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kumimoji="0" lang="en-US" sz="72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7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Presentation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6800" y="360000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074800" y="360000"/>
            <a:ext cx="7879331" cy="1008000"/>
          </a:xfrm>
          <a:prstGeom prst="rect">
            <a:avLst/>
          </a:prstGeom>
          <a:solidFill>
            <a:srgbClr val="FCC410"/>
          </a:solidFill>
        </p:spPr>
        <p:txBody>
          <a:bodyPr lIns="360000" tIns="360000" rIns="360000" bIns="360000" anchor="ctr" anchorCtr="0"/>
          <a:lstStyle>
            <a:lvl1pPr algn="l">
              <a:defRPr lang="en-US" sz="4400" kern="120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5136480" y="6333564"/>
            <a:ext cx="1235393" cy="392116"/>
            <a:chOff x="10228510" y="6333564"/>
            <a:chExt cx="1235393" cy="392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450120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644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3800" y="0"/>
            <a:ext cx="4064400" cy="255494"/>
          </a:xfrm>
          <a:prstGeom prst="rect">
            <a:avLst/>
          </a:prstGeom>
          <a:solidFill>
            <a:srgbClr val="885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7600" y="0"/>
            <a:ext cx="4064400" cy="255494"/>
          </a:xfrm>
          <a:prstGeom prst="rect">
            <a:avLst/>
          </a:prstGeom>
          <a:solidFill>
            <a:srgbClr val="263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 title="Se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074931" y="1512000"/>
            <a:ext cx="7878875" cy="1008000"/>
          </a:xfrm>
          <a:prstGeom prst="rect">
            <a:avLst/>
          </a:prstGeom>
          <a:solidFill>
            <a:srgbClr val="E4A63C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Also </a:t>
            </a:r>
            <a:endParaRPr lang="en-US" dirty="0"/>
          </a:p>
        </p:txBody>
      </p:sp>
      <p:sp>
        <p:nvSpPr>
          <p:cNvPr id="23" name="Text Placeholder 6" title="Section"/>
          <p:cNvSpPr>
            <a:spLocks noGrp="1"/>
          </p:cNvSpPr>
          <p:nvPr>
            <p:ph type="body" sz="quarter" idx="18" hasCustomPrompt="1"/>
          </p:nvPr>
        </p:nvSpPr>
        <p:spPr>
          <a:xfrm>
            <a:off x="2074931" y="2664000"/>
            <a:ext cx="7878875" cy="1008000"/>
          </a:xfrm>
          <a:prstGeom prst="rect">
            <a:avLst/>
          </a:prstGeom>
          <a:solidFill>
            <a:srgbClr val="26316D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Fill the numbers</a:t>
            </a:r>
            <a:endParaRPr lang="en-US" dirty="0"/>
          </a:p>
        </p:txBody>
      </p:sp>
      <p:sp>
        <p:nvSpPr>
          <p:cNvPr id="24" name="Text Placeholder 6" title="Section"/>
          <p:cNvSpPr>
            <a:spLocks noGrp="1"/>
          </p:cNvSpPr>
          <p:nvPr>
            <p:ph type="body" sz="quarter" idx="19" hasCustomPrompt="1"/>
          </p:nvPr>
        </p:nvSpPr>
        <p:spPr>
          <a:xfrm>
            <a:off x="2074931" y="3816000"/>
            <a:ext cx="7878875" cy="1008000"/>
          </a:xfrm>
          <a:prstGeom prst="rect">
            <a:avLst/>
          </a:prstGeom>
          <a:solidFill>
            <a:srgbClr val="885894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On the left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66800" y="1512000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66800" y="2664000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3816000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4</a:t>
            </a:r>
            <a:endParaRPr lang="en-US" dirty="0"/>
          </a:p>
        </p:txBody>
      </p:sp>
      <p:sp>
        <p:nvSpPr>
          <p:cNvPr id="17" name="Text Placeholder 6" title="Section"/>
          <p:cNvSpPr>
            <a:spLocks noGrp="1"/>
          </p:cNvSpPr>
          <p:nvPr>
            <p:ph type="body" sz="quarter" idx="24" hasCustomPrompt="1"/>
          </p:nvPr>
        </p:nvSpPr>
        <p:spPr>
          <a:xfrm>
            <a:off x="2074931" y="4968000"/>
            <a:ext cx="7878875" cy="1008000"/>
          </a:xfrm>
          <a:prstGeom prst="rect">
            <a:avLst/>
          </a:prstGeom>
          <a:solidFill>
            <a:srgbClr val="FCC410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On the left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066800" y="4969111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5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27200" y="6332400"/>
            <a:ext cx="619200" cy="392400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lvl1pPr marL="0" algn="l" defTabSz="914400" rtl="0" eaLnBrk="1" latinLnBrk="0" hangingPunct="1">
              <a:defRPr lang="en-US" sz="1100" b="1" kern="1200" smtClean="0">
                <a:solidFill>
                  <a:srgbClr val="88589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83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7" r:id="rId4"/>
    <p:sldLayoutId id="2147483660" r:id="rId5"/>
    <p:sldLayoutId id="2147483671" r:id="rId6"/>
    <p:sldLayoutId id="2147483674" r:id="rId7"/>
    <p:sldLayoutId id="2147483675" r:id="rId8"/>
    <p:sldLayoutId id="2147483681" r:id="rId9"/>
    <p:sldLayoutId id="2147483650" r:id="rId10"/>
    <p:sldLayoutId id="2147483668" r:id="rId11"/>
    <p:sldLayoutId id="2147483682" r:id="rId12"/>
    <p:sldLayoutId id="2147483654" r:id="rId13"/>
    <p:sldLayoutId id="2147483669" r:id="rId14"/>
    <p:sldLayoutId id="2147483670" r:id="rId15"/>
    <p:sldLayoutId id="2147483653" r:id="rId16"/>
    <p:sldLayoutId id="2147483666" r:id="rId17"/>
    <p:sldLayoutId id="2147483678" r:id="rId18"/>
    <p:sldLayoutId id="2147483672" r:id="rId19"/>
    <p:sldLayoutId id="2147483673" r:id="rId20"/>
    <p:sldLayoutId id="214748366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tsoe.eu/major-projects/ten-year-network-development-plan/Pages/index.html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yndp@entsoe.eu" TargetMode="External"/><Relationship Id="rId2" Type="http://schemas.openxmlformats.org/officeDocument/2006/relationships/hyperlink" Target="http://www.entsoe.eu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soe.eu/Documents/TYNDP%20documents/TYNDP%202016/rgips/TYNDP2016%20Scenario%20Development%20Report%20-%20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09 May 2015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537" y="1742400"/>
            <a:ext cx="7904615" cy="889200"/>
          </a:xfrm>
        </p:spPr>
        <p:txBody>
          <a:bodyPr/>
          <a:lstStyle/>
          <a:p>
            <a:r>
              <a:rPr lang="en-US" sz="5400" dirty="0" smtClean="0"/>
              <a:t>Take </a:t>
            </a:r>
            <a:r>
              <a:rPr lang="en-US" sz="5400" dirty="0"/>
              <a:t>1.5h to understand and see the TYNDP 2016 projects assessments results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Public webinar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580"/>
            <a:ext cx="9463314" cy="5799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assessment results – Social Economic Welfare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10</a:t>
            </a:fld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9219"/>
            <a:ext cx="7587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Draft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33314" y="1059132"/>
            <a:ext cx="23368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Does not cover 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Connection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Projects promoted by non-ENTSO-E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internal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09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32"/>
            <a:ext cx="9463607" cy="579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assessment results – CO2 emissions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11</a:t>
            </a:fld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9219"/>
            <a:ext cx="7587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Draft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733314" y="1059132"/>
            <a:ext cx="23368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Does not cover 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Connection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Projects promoted by non-ENTSO-E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internal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36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951"/>
            <a:ext cx="9463607" cy="579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assessment results – RES integration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12</a:t>
            </a:fld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9219"/>
            <a:ext cx="7587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Draft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33314" y="1059132"/>
            <a:ext cx="23368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Does not cover 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Connection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Projects promoted by non-ENTSO-E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internal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17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32"/>
            <a:ext cx="9463607" cy="579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assessment results – Losses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13</a:t>
            </a:fld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9219"/>
            <a:ext cx="7587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Draft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733314" y="1059132"/>
            <a:ext cx="23368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Does not cover 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Connection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Projects promoted by non-ENTSO-E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internal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89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analysis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14</a:t>
            </a:fld>
            <a:endParaRPr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70000" y="1303607"/>
            <a:ext cx="5391891" cy="2086672"/>
          </a:xfrm>
          <a:solidFill>
            <a:schemeClr val="bg1">
              <a:lumMod val="95000"/>
            </a:schemeClr>
          </a:solidFill>
        </p:spPr>
        <p:txBody>
          <a:bodyPr lIns="360000" tIns="288000" rIns="360000" bIns="288000" anchor="ctr">
            <a:normAutofit fontScale="6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New complementary analysis performed in TYNDP 2016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Provides a view on relation between capacity and social economic welfare at specific boundaries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2785" y="3630206"/>
            <a:ext cx="3204132" cy="2898394"/>
            <a:chOff x="809066" y="186768"/>
            <a:chExt cx="7187199" cy="6501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066" y="186768"/>
              <a:ext cx="7187199" cy="6501397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7" name="Freeform 6"/>
            <p:cNvSpPr/>
            <p:nvPr/>
          </p:nvSpPr>
          <p:spPr>
            <a:xfrm>
              <a:off x="1964267" y="2480733"/>
              <a:ext cx="345541" cy="956734"/>
            </a:xfrm>
            <a:custGeom>
              <a:avLst/>
              <a:gdLst>
                <a:gd name="connsiteX0" fmla="*/ 194733 w 345541"/>
                <a:gd name="connsiteY0" fmla="*/ 0 h 956734"/>
                <a:gd name="connsiteX1" fmla="*/ 338666 w 345541"/>
                <a:gd name="connsiteY1" fmla="*/ 406400 h 956734"/>
                <a:gd name="connsiteX2" fmla="*/ 0 w 345541"/>
                <a:gd name="connsiteY2" fmla="*/ 956734 h 95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541" h="956734">
                  <a:moveTo>
                    <a:pt x="194733" y="0"/>
                  </a:moveTo>
                  <a:cubicBezTo>
                    <a:pt x="282927" y="123472"/>
                    <a:pt x="371121" y="246944"/>
                    <a:pt x="338666" y="406400"/>
                  </a:cubicBezTo>
                  <a:cubicBezTo>
                    <a:pt x="306211" y="565856"/>
                    <a:pt x="153105" y="761295"/>
                    <a:pt x="0" y="956734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175933" y="2861733"/>
              <a:ext cx="914400" cy="872067"/>
            </a:xfrm>
            <a:custGeom>
              <a:avLst/>
              <a:gdLst>
                <a:gd name="connsiteX0" fmla="*/ 914400 w 914400"/>
                <a:gd name="connsiteY0" fmla="*/ 0 h 872067"/>
                <a:gd name="connsiteX1" fmla="*/ 821267 w 914400"/>
                <a:gd name="connsiteY1" fmla="*/ 499534 h 872067"/>
                <a:gd name="connsiteX2" fmla="*/ 601134 w 914400"/>
                <a:gd name="connsiteY2" fmla="*/ 787400 h 872067"/>
                <a:gd name="connsiteX3" fmla="*/ 0 w 914400"/>
                <a:gd name="connsiteY3" fmla="*/ 872067 h 87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872067">
                  <a:moveTo>
                    <a:pt x="914400" y="0"/>
                  </a:moveTo>
                  <a:cubicBezTo>
                    <a:pt x="893939" y="184150"/>
                    <a:pt x="873478" y="368301"/>
                    <a:pt x="821267" y="499534"/>
                  </a:cubicBezTo>
                  <a:cubicBezTo>
                    <a:pt x="769056" y="630767"/>
                    <a:pt x="738012" y="725311"/>
                    <a:pt x="601134" y="787400"/>
                  </a:cubicBezTo>
                  <a:cubicBezTo>
                    <a:pt x="464256" y="849489"/>
                    <a:pt x="232128" y="860778"/>
                    <a:pt x="0" y="872067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972733" y="4555067"/>
              <a:ext cx="1032934" cy="592666"/>
            </a:xfrm>
            <a:custGeom>
              <a:avLst/>
              <a:gdLst>
                <a:gd name="connsiteX0" fmla="*/ 0 w 1032934"/>
                <a:gd name="connsiteY0" fmla="*/ 0 h 592666"/>
                <a:gd name="connsiteX1" fmla="*/ 338667 w 1032934"/>
                <a:gd name="connsiteY1" fmla="*/ 414866 h 592666"/>
                <a:gd name="connsiteX2" fmla="*/ 1032934 w 1032934"/>
                <a:gd name="connsiteY2" fmla="*/ 592666 h 59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2934" h="592666">
                  <a:moveTo>
                    <a:pt x="0" y="0"/>
                  </a:moveTo>
                  <a:cubicBezTo>
                    <a:pt x="83255" y="158044"/>
                    <a:pt x="166511" y="316088"/>
                    <a:pt x="338667" y="414866"/>
                  </a:cubicBezTo>
                  <a:cubicBezTo>
                    <a:pt x="510823" y="513644"/>
                    <a:pt x="771878" y="553155"/>
                    <a:pt x="1032934" y="592666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114313" y="3242733"/>
              <a:ext cx="1067287" cy="905934"/>
            </a:xfrm>
            <a:custGeom>
              <a:avLst/>
              <a:gdLst>
                <a:gd name="connsiteX0" fmla="*/ 17420 w 1067287"/>
                <a:gd name="connsiteY0" fmla="*/ 0 h 905934"/>
                <a:gd name="connsiteX1" fmla="*/ 8954 w 1067287"/>
                <a:gd name="connsiteY1" fmla="*/ 414867 h 905934"/>
                <a:gd name="connsiteX2" fmla="*/ 127487 w 1067287"/>
                <a:gd name="connsiteY2" fmla="*/ 635000 h 905934"/>
                <a:gd name="connsiteX3" fmla="*/ 516954 w 1067287"/>
                <a:gd name="connsiteY3" fmla="*/ 821267 h 905934"/>
                <a:gd name="connsiteX4" fmla="*/ 1067287 w 1067287"/>
                <a:gd name="connsiteY4" fmla="*/ 905934 h 90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287" h="905934">
                  <a:moveTo>
                    <a:pt x="17420" y="0"/>
                  </a:moveTo>
                  <a:cubicBezTo>
                    <a:pt x="4015" y="154517"/>
                    <a:pt x="-9390" y="309034"/>
                    <a:pt x="8954" y="414867"/>
                  </a:cubicBezTo>
                  <a:cubicBezTo>
                    <a:pt x="27298" y="520700"/>
                    <a:pt x="42820" y="567267"/>
                    <a:pt x="127487" y="635000"/>
                  </a:cubicBezTo>
                  <a:cubicBezTo>
                    <a:pt x="212154" y="702733"/>
                    <a:pt x="360321" y="776111"/>
                    <a:pt x="516954" y="821267"/>
                  </a:cubicBezTo>
                  <a:cubicBezTo>
                    <a:pt x="673587" y="866423"/>
                    <a:pt x="870437" y="886178"/>
                    <a:pt x="1067287" y="905934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84315" y="4444077"/>
              <a:ext cx="858197" cy="627456"/>
            </a:xfrm>
            <a:custGeom>
              <a:avLst/>
              <a:gdLst>
                <a:gd name="connsiteX0" fmla="*/ 124552 w 904581"/>
                <a:gd name="connsiteY0" fmla="*/ 627456 h 627456"/>
                <a:gd name="connsiteX1" fmla="*/ 48352 w 904581"/>
                <a:gd name="connsiteY1" fmla="*/ 136390 h 627456"/>
                <a:gd name="connsiteX2" fmla="*/ 768018 w 904581"/>
                <a:gd name="connsiteY2" fmla="*/ 17856 h 627456"/>
                <a:gd name="connsiteX3" fmla="*/ 903485 w 904581"/>
                <a:gd name="connsiteY3" fmla="*/ 449656 h 62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581" h="627456">
                  <a:moveTo>
                    <a:pt x="124552" y="627456"/>
                  </a:moveTo>
                  <a:cubicBezTo>
                    <a:pt x="32830" y="432723"/>
                    <a:pt x="-58892" y="237990"/>
                    <a:pt x="48352" y="136390"/>
                  </a:cubicBezTo>
                  <a:cubicBezTo>
                    <a:pt x="155596" y="34790"/>
                    <a:pt x="625496" y="-34355"/>
                    <a:pt x="768018" y="17856"/>
                  </a:cubicBezTo>
                  <a:cubicBezTo>
                    <a:pt x="910540" y="70067"/>
                    <a:pt x="907012" y="259861"/>
                    <a:pt x="903485" y="449656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01779" y="4148667"/>
              <a:ext cx="451688" cy="736600"/>
            </a:xfrm>
            <a:custGeom>
              <a:avLst/>
              <a:gdLst>
                <a:gd name="connsiteX0" fmla="*/ 536354 w 536354"/>
                <a:gd name="connsiteY0" fmla="*/ 0 h 829734"/>
                <a:gd name="connsiteX1" fmla="*/ 333154 w 536354"/>
                <a:gd name="connsiteY1" fmla="*/ 186267 h 829734"/>
                <a:gd name="connsiteX2" fmla="*/ 358554 w 536354"/>
                <a:gd name="connsiteY2" fmla="*/ 330200 h 829734"/>
                <a:gd name="connsiteX3" fmla="*/ 256954 w 536354"/>
                <a:gd name="connsiteY3" fmla="*/ 431800 h 829734"/>
                <a:gd name="connsiteX4" fmla="*/ 28354 w 536354"/>
                <a:gd name="connsiteY4" fmla="*/ 508000 h 829734"/>
                <a:gd name="connsiteX5" fmla="*/ 11421 w 536354"/>
                <a:gd name="connsiteY5" fmla="*/ 829734 h 82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354" h="829734">
                  <a:moveTo>
                    <a:pt x="536354" y="0"/>
                  </a:moveTo>
                  <a:cubicBezTo>
                    <a:pt x="449570" y="65617"/>
                    <a:pt x="362787" y="131234"/>
                    <a:pt x="333154" y="186267"/>
                  </a:cubicBezTo>
                  <a:cubicBezTo>
                    <a:pt x="303521" y="241300"/>
                    <a:pt x="371254" y="289278"/>
                    <a:pt x="358554" y="330200"/>
                  </a:cubicBezTo>
                  <a:cubicBezTo>
                    <a:pt x="345854" y="371122"/>
                    <a:pt x="311987" y="402167"/>
                    <a:pt x="256954" y="431800"/>
                  </a:cubicBezTo>
                  <a:cubicBezTo>
                    <a:pt x="201921" y="461433"/>
                    <a:pt x="69276" y="441678"/>
                    <a:pt x="28354" y="508000"/>
                  </a:cubicBezTo>
                  <a:cubicBezTo>
                    <a:pt x="-12568" y="574322"/>
                    <a:pt x="-574" y="702028"/>
                    <a:pt x="11421" y="829734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97400" y="4275667"/>
              <a:ext cx="551023" cy="1490133"/>
            </a:xfrm>
            <a:custGeom>
              <a:avLst/>
              <a:gdLst>
                <a:gd name="connsiteX0" fmla="*/ 406400 w 551023"/>
                <a:gd name="connsiteY0" fmla="*/ 0 h 1490133"/>
                <a:gd name="connsiteX1" fmla="*/ 160867 w 551023"/>
                <a:gd name="connsiteY1" fmla="*/ 364066 h 1490133"/>
                <a:gd name="connsiteX2" fmla="*/ 465667 w 551023"/>
                <a:gd name="connsiteY2" fmla="*/ 736600 h 1490133"/>
                <a:gd name="connsiteX3" fmla="*/ 516467 w 551023"/>
                <a:gd name="connsiteY3" fmla="*/ 1126066 h 1490133"/>
                <a:gd name="connsiteX4" fmla="*/ 0 w 551023"/>
                <a:gd name="connsiteY4" fmla="*/ 1490133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023" h="1490133">
                  <a:moveTo>
                    <a:pt x="406400" y="0"/>
                  </a:moveTo>
                  <a:cubicBezTo>
                    <a:pt x="278694" y="120649"/>
                    <a:pt x="150989" y="241299"/>
                    <a:pt x="160867" y="364066"/>
                  </a:cubicBezTo>
                  <a:cubicBezTo>
                    <a:pt x="170745" y="486833"/>
                    <a:pt x="406400" y="609600"/>
                    <a:pt x="465667" y="736600"/>
                  </a:cubicBezTo>
                  <a:cubicBezTo>
                    <a:pt x="524934" y="863600"/>
                    <a:pt x="594078" y="1000477"/>
                    <a:pt x="516467" y="1126066"/>
                  </a:cubicBezTo>
                  <a:cubicBezTo>
                    <a:pt x="438856" y="1251655"/>
                    <a:pt x="219428" y="1370894"/>
                    <a:pt x="0" y="1490133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43200" y="1964267"/>
              <a:ext cx="304800" cy="736600"/>
            </a:xfrm>
            <a:custGeom>
              <a:avLst/>
              <a:gdLst>
                <a:gd name="connsiteX0" fmla="*/ 0 w 304800"/>
                <a:gd name="connsiteY0" fmla="*/ 0 h 736600"/>
                <a:gd name="connsiteX1" fmla="*/ 194733 w 304800"/>
                <a:gd name="connsiteY1" fmla="*/ 347133 h 736600"/>
                <a:gd name="connsiteX2" fmla="*/ 304800 w 304800"/>
                <a:gd name="connsiteY2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736600">
                  <a:moveTo>
                    <a:pt x="0" y="0"/>
                  </a:moveTo>
                  <a:cubicBezTo>
                    <a:pt x="71966" y="112183"/>
                    <a:pt x="143933" y="224366"/>
                    <a:pt x="194733" y="347133"/>
                  </a:cubicBezTo>
                  <a:cubicBezTo>
                    <a:pt x="245533" y="469900"/>
                    <a:pt x="275166" y="603250"/>
                    <a:pt x="304800" y="73660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78200" y="2602951"/>
              <a:ext cx="550333" cy="377316"/>
            </a:xfrm>
            <a:custGeom>
              <a:avLst/>
              <a:gdLst>
                <a:gd name="connsiteX0" fmla="*/ 0 w 550333"/>
                <a:gd name="connsiteY0" fmla="*/ 21716 h 377316"/>
                <a:gd name="connsiteX1" fmla="*/ 389467 w 550333"/>
                <a:gd name="connsiteY1" fmla="*/ 38649 h 377316"/>
                <a:gd name="connsiteX2" fmla="*/ 550333 w 550333"/>
                <a:gd name="connsiteY2" fmla="*/ 377316 h 37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333" h="377316">
                  <a:moveTo>
                    <a:pt x="0" y="21716"/>
                  </a:moveTo>
                  <a:cubicBezTo>
                    <a:pt x="148872" y="549"/>
                    <a:pt x="297745" y="-20618"/>
                    <a:pt x="389467" y="38649"/>
                  </a:cubicBezTo>
                  <a:cubicBezTo>
                    <a:pt x="481189" y="97916"/>
                    <a:pt x="550333" y="377316"/>
                    <a:pt x="550333" y="377316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62400" y="2946400"/>
              <a:ext cx="618067" cy="198522"/>
            </a:xfrm>
            <a:custGeom>
              <a:avLst/>
              <a:gdLst>
                <a:gd name="connsiteX0" fmla="*/ 0 w 618067"/>
                <a:gd name="connsiteY0" fmla="*/ 110067 h 198522"/>
                <a:gd name="connsiteX1" fmla="*/ 186267 w 618067"/>
                <a:gd name="connsiteY1" fmla="*/ 194733 h 198522"/>
                <a:gd name="connsiteX2" fmla="*/ 618067 w 618067"/>
                <a:gd name="connsiteY2" fmla="*/ 0 h 19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8067" h="198522">
                  <a:moveTo>
                    <a:pt x="0" y="110067"/>
                  </a:moveTo>
                  <a:cubicBezTo>
                    <a:pt x="41628" y="161572"/>
                    <a:pt x="83256" y="213077"/>
                    <a:pt x="186267" y="194733"/>
                  </a:cubicBezTo>
                  <a:cubicBezTo>
                    <a:pt x="289278" y="176389"/>
                    <a:pt x="453672" y="88194"/>
                    <a:pt x="618067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23431" y="2320368"/>
              <a:ext cx="424992" cy="1018840"/>
            </a:xfrm>
            <a:custGeom>
              <a:avLst/>
              <a:gdLst>
                <a:gd name="connsiteX0" fmla="*/ 358317 w 424992"/>
                <a:gd name="connsiteY0" fmla="*/ 1018840 h 1018840"/>
                <a:gd name="connsiteX1" fmla="*/ 5892 w 424992"/>
                <a:gd name="connsiteY1" fmla="*/ 752140 h 1018840"/>
                <a:gd name="connsiteX2" fmla="*/ 158292 w 424992"/>
                <a:gd name="connsiteY2" fmla="*/ 104440 h 1018840"/>
                <a:gd name="connsiteX3" fmla="*/ 424992 w 424992"/>
                <a:gd name="connsiteY3" fmla="*/ 9190 h 10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992" h="1018840">
                  <a:moveTo>
                    <a:pt x="358317" y="1018840"/>
                  </a:moveTo>
                  <a:cubicBezTo>
                    <a:pt x="198773" y="961690"/>
                    <a:pt x="39229" y="904540"/>
                    <a:pt x="5892" y="752140"/>
                  </a:cubicBezTo>
                  <a:cubicBezTo>
                    <a:pt x="-27445" y="599740"/>
                    <a:pt x="88442" y="228265"/>
                    <a:pt x="158292" y="104440"/>
                  </a:cubicBezTo>
                  <a:cubicBezTo>
                    <a:pt x="228142" y="-19385"/>
                    <a:pt x="326567" y="-5098"/>
                    <a:pt x="424992" y="919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9338" r="2817" b="2607"/>
          <a:stretch/>
        </p:blipFill>
        <p:spPr>
          <a:xfrm>
            <a:off x="7026586" y="1196629"/>
            <a:ext cx="4475236" cy="41998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24622" y="909685"/>
            <a:ext cx="140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Example: </a:t>
            </a:r>
            <a:r>
              <a:rPr lang="en-GB" sz="1200" dirty="0" smtClean="0"/>
              <a:t>Nordic boundary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55317" y="3943142"/>
            <a:ext cx="526473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Draft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2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28700"/>
            <a:ext cx="9791700" cy="546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Publications by the </a:t>
            </a:r>
            <a:r>
              <a:rPr lang="en-GB" dirty="0" smtClean="0"/>
              <a:t>Summer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17543" y="3699430"/>
            <a:ext cx="4411700" cy="2530081"/>
          </a:xfrm>
          <a:prstGeom prst="wedgeRoundRectCallout">
            <a:avLst>
              <a:gd name="adj1" fmla="val 74077"/>
              <a:gd name="adj2" fmla="val 2040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insight reports add modularity to TYNDP. Here topics are broken down into segments. This allows readers to focus on areas of personal interest.</a:t>
            </a:r>
          </a:p>
          <a:p>
            <a:pPr lvl="0" algn="ctr"/>
            <a:r>
              <a:rPr lang="en-GB" dirty="0">
                <a:solidFill>
                  <a:srgbClr val="000000"/>
                </a:solidFill>
              </a:rPr>
              <a:t>The Insight reports are split into ‘Topics’ and ‘Regions’</a:t>
            </a:r>
            <a:endParaRPr lang="fr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909536"/>
              </p:ext>
            </p:extLst>
          </p:nvPr>
        </p:nvGraphicFramePr>
        <p:xfrm>
          <a:off x="2723393" y="1133000"/>
          <a:ext cx="8640176" cy="519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93700" y="1882184"/>
            <a:ext cx="4922800" cy="1602981"/>
          </a:xfrm>
          <a:prstGeom prst="wedgeRoundRectCallout">
            <a:avLst>
              <a:gd name="adj1" fmla="val 71093"/>
              <a:gd name="adj2" fmla="val 24507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Short report focused on key messages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Includes </a:t>
            </a:r>
            <a:r>
              <a:rPr lang="en-GB" smtClean="0">
                <a:solidFill>
                  <a:srgbClr val="000000"/>
                </a:solidFill>
              </a:rPr>
              <a:t>regional </a:t>
            </a:r>
            <a:r>
              <a:rPr lang="en-GB" dirty="0">
                <a:solidFill>
                  <a:srgbClr val="000000"/>
                </a:solidFill>
              </a:rPr>
              <a:t>focus on relevant boundaries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0289" y="1019175"/>
            <a:ext cx="3597262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Already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TYNDP scenario development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TYNDP 2016 list of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Six Regional Investment plans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9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</a:t>
            </a:r>
            <a:r>
              <a:rPr lang="en-GB" dirty="0" smtClean="0"/>
              <a:t>Sheets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16</a:t>
            </a:fld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0000" y="1386000"/>
            <a:ext cx="11509200" cy="5053200"/>
          </a:xfrm>
        </p:spPr>
        <p:txBody>
          <a:bodyPr/>
          <a:lstStyle/>
          <a:p>
            <a:r>
              <a:rPr lang="en-GB" sz="2000" b="0" dirty="0" smtClean="0"/>
              <a:t>The purpose of the project sheets is to build a story around project. The project sheets will be more comprehensive than those in TYNDP 2014 and cover a wider scale of topics.</a:t>
            </a:r>
          </a:p>
          <a:p>
            <a:endParaRPr lang="en-GB" sz="2000" b="0" dirty="0"/>
          </a:p>
          <a:p>
            <a:r>
              <a:rPr lang="en-GB" sz="2000" b="0" dirty="0" smtClean="0"/>
              <a:t>The Topics which the project sheets will cover are;</a:t>
            </a:r>
            <a:endParaRPr lang="en-GB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 smtClean="0"/>
              <a:t>Project </a:t>
            </a:r>
            <a:r>
              <a:rPr lang="en-GB" sz="2000" b="0" dirty="0"/>
              <a:t>Description </a:t>
            </a:r>
          </a:p>
          <a:p>
            <a:pPr marL="817200" lvl="1" indent="-457200"/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Investment Needs </a:t>
            </a:r>
          </a:p>
          <a:p>
            <a:pPr lvl="1" indent="0">
              <a:buNone/>
            </a:pP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Project CBA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1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93433"/>
            <a:ext cx="9791700" cy="569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286402"/>
            <a:ext cx="11509200" cy="871200"/>
          </a:xfrm>
        </p:spPr>
        <p:txBody>
          <a:bodyPr/>
          <a:lstStyle/>
          <a:p>
            <a:r>
              <a:rPr lang="en-GB" dirty="0" smtClean="0"/>
              <a:t>Project Sheet </a:t>
            </a:r>
            <a:r>
              <a:rPr lang="en-GB" b="0" dirty="0" smtClean="0"/>
              <a:t>- Project </a:t>
            </a:r>
            <a:r>
              <a:rPr lang="en-GB" b="0" dirty="0"/>
              <a:t>Description 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17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373" t="15538" r="52766" b="4744"/>
          <a:stretch/>
        </p:blipFill>
        <p:spPr>
          <a:xfrm>
            <a:off x="117475" y="1099818"/>
            <a:ext cx="5028587" cy="54954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9083" y="2159493"/>
            <a:ext cx="4139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</a:rPr>
              <a:t>In general this is the description of the project and it’s present status (including any evolution since TYNDP 2014</a:t>
            </a:r>
            <a:r>
              <a:rPr lang="en-GB" sz="2000" b="1" dirty="0" smtClean="0">
                <a:solidFill>
                  <a:srgbClr val="000000"/>
                </a:solidFill>
              </a:rPr>
              <a:t>).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00"/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</a:rPr>
              <a:t>Promoters can include ‘useful information’ </a:t>
            </a:r>
            <a:r>
              <a:rPr lang="en-GB" sz="2000" b="1" dirty="0" smtClean="0">
                <a:solidFill>
                  <a:srgbClr val="000000"/>
                </a:solidFill>
              </a:rPr>
              <a:t>such as </a:t>
            </a:r>
            <a:r>
              <a:rPr lang="en-GB" sz="2000" b="1" dirty="0">
                <a:solidFill>
                  <a:srgbClr val="000000"/>
                </a:solidFill>
              </a:rPr>
              <a:t>project website and clustering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1" t="976" r="999" b="2275"/>
          <a:stretch/>
        </p:blipFill>
        <p:spPr>
          <a:xfrm>
            <a:off x="1959387" y="1763340"/>
            <a:ext cx="2949575" cy="16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28700"/>
            <a:ext cx="10107168" cy="546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00" y="306042"/>
            <a:ext cx="11509200" cy="871200"/>
          </a:xfrm>
        </p:spPr>
        <p:txBody>
          <a:bodyPr/>
          <a:lstStyle/>
          <a:p>
            <a:r>
              <a:rPr lang="en-GB" dirty="0" smtClean="0"/>
              <a:t>Project Sheet - </a:t>
            </a:r>
            <a:r>
              <a:rPr lang="en-GB" b="0" dirty="0"/>
              <a:t>Investment Needs 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18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557" t="41306" r="31141" b="2472"/>
          <a:stretch/>
        </p:blipFill>
        <p:spPr>
          <a:xfrm>
            <a:off x="221473" y="1141986"/>
            <a:ext cx="6164943" cy="50691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9528" y="1831157"/>
            <a:ext cx="3004589" cy="2032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6127612" y="2203941"/>
            <a:ext cx="39907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Provides </a:t>
            </a:r>
            <a:r>
              <a:rPr lang="en-GB" sz="2000" b="1" dirty="0">
                <a:solidFill>
                  <a:srgbClr val="000000"/>
                </a:solidFill>
              </a:rPr>
              <a:t>a narrative around each project 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00"/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</a:rPr>
              <a:t>outlines investment </a:t>
            </a:r>
            <a:r>
              <a:rPr lang="en-GB" sz="2000" b="1" dirty="0" smtClean="0">
                <a:solidFill>
                  <a:srgbClr val="000000"/>
                </a:solidFill>
              </a:rPr>
              <a:t>needs</a:t>
            </a:r>
          </a:p>
          <a:p>
            <a:pPr marL="360000" lvl="1"/>
            <a:endParaRPr lang="en-GB" sz="2000" b="1" dirty="0">
              <a:solidFill>
                <a:srgbClr val="000000"/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Will include a SEW/GTC </a:t>
            </a:r>
            <a:r>
              <a:rPr lang="en-GB" sz="2000" b="1" dirty="0">
                <a:solidFill>
                  <a:srgbClr val="000000"/>
                </a:solidFill>
              </a:rPr>
              <a:t>curve and </a:t>
            </a:r>
            <a:r>
              <a:rPr lang="en-GB" sz="2000" b="1" dirty="0" smtClean="0">
                <a:solidFill>
                  <a:srgbClr val="000000"/>
                </a:solidFill>
              </a:rPr>
              <a:t>will illustrate how </a:t>
            </a:r>
            <a:r>
              <a:rPr lang="en-GB" sz="2000" b="1" dirty="0">
                <a:solidFill>
                  <a:srgbClr val="000000"/>
                </a:solidFill>
              </a:rPr>
              <a:t>project relates (how Capacity relates to SEW)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067" y="1735363"/>
            <a:ext cx="1916099" cy="21802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59527" y="4150319"/>
            <a:ext cx="3004589" cy="2032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9338" r="2817" b="2607"/>
          <a:stretch/>
        </p:blipFill>
        <p:spPr>
          <a:xfrm>
            <a:off x="3867067" y="4046024"/>
            <a:ext cx="2143589" cy="20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28700"/>
            <a:ext cx="9791700" cy="546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33812"/>
            <a:ext cx="11509200" cy="871200"/>
          </a:xfrm>
        </p:spPr>
        <p:txBody>
          <a:bodyPr/>
          <a:lstStyle/>
          <a:p>
            <a:r>
              <a:rPr lang="en-GB" dirty="0" smtClean="0"/>
              <a:t>Project Sheet – Project CBA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19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5571872" y="2138819"/>
            <a:ext cx="40232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CBA </a:t>
            </a:r>
            <a:r>
              <a:rPr lang="en-GB" sz="2000" b="1" dirty="0">
                <a:solidFill>
                  <a:srgbClr val="000000"/>
                </a:solidFill>
              </a:rPr>
              <a:t>approach (methodology) 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00"/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</a:rPr>
              <a:t>General CBA indices (e.g. GTC contribution in 2030</a:t>
            </a:r>
            <a:r>
              <a:rPr lang="en-GB" sz="2000" b="1" dirty="0" smtClean="0">
                <a:solidFill>
                  <a:srgbClr val="000000"/>
                </a:solidFill>
              </a:rPr>
              <a:t>)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00"/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</a:rPr>
              <a:t>Specific Scenario CBA Indices 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00"/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</a:rPr>
              <a:t>Interpretation/Explanation of CBA Results</a:t>
            </a:r>
          </a:p>
        </p:txBody>
      </p:sp>
      <p:sp>
        <p:nvSpPr>
          <p:cNvPr id="8" name="Rectangle 7"/>
          <p:cNvSpPr/>
          <p:nvPr/>
        </p:nvSpPr>
        <p:spPr>
          <a:xfrm>
            <a:off x="798391" y="2896055"/>
            <a:ext cx="4200525" cy="10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7616" y="1819275"/>
            <a:ext cx="368530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11328" y="1152526"/>
            <a:ext cx="5460544" cy="5179874"/>
            <a:chOff x="0" y="1275895"/>
            <a:chExt cx="4438650" cy="42105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4230" t="15519" r="7222" b="19201"/>
            <a:stretch/>
          </p:blipFill>
          <p:spPr>
            <a:xfrm>
              <a:off x="0" y="1275895"/>
              <a:ext cx="4438650" cy="421050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15059" y="2896054"/>
              <a:ext cx="3516241" cy="120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1" y="1819275"/>
              <a:ext cx="4238818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82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4800" y="358889"/>
            <a:ext cx="9890221" cy="1008000"/>
          </a:xfrm>
        </p:spPr>
        <p:txBody>
          <a:bodyPr/>
          <a:lstStyle/>
          <a:p>
            <a:r>
              <a:rPr lang="en-GB" sz="4000" dirty="0"/>
              <a:t>TYNDP 2016 projects assessments</a:t>
            </a:r>
            <a:endParaRPr lang="fr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2</a:t>
            </a:fld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074931" y="1512000"/>
            <a:ext cx="9890090" cy="1008000"/>
          </a:xfrm>
        </p:spPr>
        <p:txBody>
          <a:bodyPr/>
          <a:lstStyle/>
          <a:p>
            <a:r>
              <a:rPr lang="en-US" sz="4000" dirty="0"/>
              <a:t>Understanding the TYNDP 2016 results </a:t>
            </a:r>
            <a:endParaRPr lang="fr-BE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074931" y="2664000"/>
            <a:ext cx="9890090" cy="1008000"/>
          </a:xfrm>
        </p:spPr>
        <p:txBody>
          <a:bodyPr/>
          <a:lstStyle/>
          <a:p>
            <a:r>
              <a:rPr lang="en-GB" sz="4000" dirty="0"/>
              <a:t>When, where and on what you can give us your comments </a:t>
            </a:r>
            <a:endParaRPr lang="fr-BE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074932" y="3816000"/>
            <a:ext cx="9890090" cy="1008000"/>
          </a:xfrm>
        </p:spPr>
        <p:txBody>
          <a:bodyPr/>
          <a:lstStyle/>
          <a:p>
            <a:r>
              <a:rPr lang="en-GB" sz="4000" dirty="0"/>
              <a:t>Information on the next TYNDP 2018: CBA 2.0 and </a:t>
            </a:r>
            <a:r>
              <a:rPr lang="en-GB" sz="4000" dirty="0" smtClean="0"/>
              <a:t>scenario</a:t>
            </a:r>
            <a:endParaRPr lang="fr-BE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2074931" y="4968000"/>
            <a:ext cx="9890090" cy="1008000"/>
          </a:xfrm>
        </p:spPr>
        <p:txBody>
          <a:bodyPr/>
          <a:lstStyle/>
          <a:p>
            <a:r>
              <a:rPr lang="en-US" sz="4000" dirty="0" smtClean="0"/>
              <a:t>Questions and answers session</a:t>
            </a:r>
            <a:endParaRPr lang="fr-BE" sz="4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25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76348" y="1807875"/>
            <a:ext cx="6426200" cy="847725"/>
          </a:xfrm>
        </p:spPr>
        <p:txBody>
          <a:bodyPr/>
          <a:lstStyle/>
          <a:p>
            <a:r>
              <a:rPr lang="en-GB" dirty="0" smtClean="0"/>
              <a:t>Information </a:t>
            </a:r>
            <a:r>
              <a:rPr lang="en-GB" dirty="0"/>
              <a:t>on where, </a:t>
            </a:r>
            <a:r>
              <a:rPr lang="en-GB" dirty="0" smtClean="0"/>
              <a:t>when </a:t>
            </a:r>
            <a:r>
              <a:rPr lang="en-GB" dirty="0"/>
              <a:t>and on </a:t>
            </a:r>
            <a:r>
              <a:rPr lang="en-GB" dirty="0" smtClean="0"/>
              <a:t>what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09 May 2015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Irina Minciuna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6348" y="2680900"/>
            <a:ext cx="7329600" cy="889200"/>
          </a:xfrm>
        </p:spPr>
        <p:txBody>
          <a:bodyPr/>
          <a:lstStyle/>
          <a:p>
            <a:r>
              <a:rPr lang="en-US" dirty="0" smtClean="0"/>
              <a:t>Stakeholder’s interaction TYNDP2016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Public webinar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21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44" r="6443" b="4934"/>
          <a:stretch/>
        </p:blipFill>
        <p:spPr>
          <a:xfrm>
            <a:off x="77603" y="449574"/>
            <a:ext cx="7554361" cy="48666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1048" y="1272208"/>
            <a:ext cx="3453848" cy="824949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7"/>
          <p:cNvSpPr txBox="1"/>
          <p:nvPr/>
        </p:nvSpPr>
        <p:spPr>
          <a:xfrm>
            <a:off x="8123557" y="5515117"/>
            <a:ext cx="3105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23 June - 9 Sept 2016 </a:t>
            </a:r>
            <a:r>
              <a:rPr lang="en-US" dirty="0" smtClean="0">
                <a:solidFill>
                  <a:srgbClr val="002060"/>
                </a:solidFill>
              </a:rPr>
              <a:t> release of the TYNDP 2016 for </a:t>
            </a:r>
            <a:r>
              <a:rPr lang="en-US" b="1" dirty="0" smtClean="0">
                <a:solidFill>
                  <a:srgbClr val="002060"/>
                </a:solidFill>
              </a:rPr>
              <a:t>consultation</a:t>
            </a:r>
            <a:endParaRPr lang="fr-BE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2010" y="3596149"/>
            <a:ext cx="3021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Oct 2016 - public webinar </a:t>
            </a:r>
            <a:r>
              <a:rPr lang="en-US" dirty="0" smtClean="0">
                <a:solidFill>
                  <a:srgbClr val="002060"/>
                </a:solidFill>
              </a:rPr>
              <a:t> Explain the changes done in the TYNDP due to the stakeholders’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feedback 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3596" y="2692987"/>
            <a:ext cx="403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Oct 2016 </a:t>
            </a:r>
            <a:r>
              <a:rPr lang="en-US" dirty="0" smtClean="0">
                <a:solidFill>
                  <a:srgbClr val="002060"/>
                </a:solidFill>
              </a:rPr>
              <a:t>– updated TYNDP 2016 submitted for </a:t>
            </a:r>
            <a:r>
              <a:rPr lang="en-US" b="1" dirty="0" smtClean="0">
                <a:solidFill>
                  <a:srgbClr val="002060"/>
                </a:solidFill>
              </a:rPr>
              <a:t>ACER opinion</a:t>
            </a:r>
            <a:endParaRPr lang="fr-BE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4477" y="1348871"/>
            <a:ext cx="212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Dec 2016 </a:t>
            </a:r>
            <a:r>
              <a:rPr lang="en-US" dirty="0" smtClean="0">
                <a:solidFill>
                  <a:srgbClr val="002060"/>
                </a:solidFill>
              </a:rPr>
              <a:t>– publication of the final TYNDP 2016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6272" y="340040"/>
            <a:ext cx="403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Spring 2017- </a:t>
            </a:r>
            <a:r>
              <a:rPr lang="en-US" dirty="0" smtClean="0">
                <a:solidFill>
                  <a:srgbClr val="002060"/>
                </a:solidFill>
              </a:rPr>
              <a:t>Submission of projects in the PCI process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7458158" y="1296012"/>
            <a:ext cx="791320" cy="5243936"/>
          </a:xfrm>
          <a:prstGeom prst="leftBrace">
            <a:avLst>
              <a:gd name="adj1" fmla="val 34583"/>
              <a:gd name="adj2" fmla="val 9890"/>
            </a:avLst>
          </a:prstGeom>
          <a:ln w="381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65" y="1086561"/>
            <a:ext cx="1370190" cy="137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0" name="Group 39"/>
          <p:cNvGrpSpPr/>
          <p:nvPr/>
        </p:nvGrpSpPr>
        <p:grpSpPr>
          <a:xfrm>
            <a:off x="9676295" y="4511483"/>
            <a:ext cx="2076707" cy="1225489"/>
            <a:chOff x="4248562" y="2661507"/>
            <a:chExt cx="690035" cy="347861"/>
          </a:xfrm>
        </p:grpSpPr>
        <p:pic>
          <p:nvPicPr>
            <p:cNvPr id="31" name="Picture 6" descr="PPP_CSILO_CLP_silhouette_white_01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076" y="2665669"/>
              <a:ext cx="87666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 descr="PPP_CSILO_CLP_silhouette_white_07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49" y="2661507"/>
              <a:ext cx="153359" cy="246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" descr="PPP_CSILO_CLP_silhouette_white_16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553" y="2670663"/>
              <a:ext cx="84347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PPP_CSILO_CLP_silhouette_white_19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73" y="2663796"/>
              <a:ext cx="77824" cy="225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" descr="PPP_CSILO_CLP_silhouette_gray_05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016" y="2707511"/>
              <a:ext cx="157814" cy="248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7" descr="PPP_CSILO_CLP_silhouette_black_03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62" y="2776369"/>
              <a:ext cx="99345" cy="229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8" descr="PPP_CSILO_CLP_silhouette_black_02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92" y="2756389"/>
              <a:ext cx="186786" cy="252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9" descr="PPP_CSILO_CLP_silhouette_black_21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05" y="2775953"/>
              <a:ext cx="75996" cy="230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0" descr="PPP_CSILO_CLP_silhouette_black_13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546" y="2767940"/>
              <a:ext cx="101634" cy="239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98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35982" y="2352189"/>
            <a:ext cx="7234804" cy="847725"/>
          </a:xfrm>
        </p:spPr>
        <p:txBody>
          <a:bodyPr/>
          <a:lstStyle/>
          <a:p>
            <a:r>
              <a:rPr lang="en-GB" dirty="0" smtClean="0"/>
              <a:t>Insight in the upcoming work and stakeholders’ interaction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09 May 2015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Irina Minciuna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1186" y="3217613"/>
            <a:ext cx="7329600" cy="889200"/>
          </a:xfrm>
        </p:spPr>
        <p:txBody>
          <a:bodyPr/>
          <a:lstStyle/>
          <a:p>
            <a:r>
              <a:rPr lang="en-US" dirty="0" smtClean="0"/>
              <a:t>TYNDP2018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Public webinar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/>
          <a:srcRect l="8023" t="7963" r="4609" b="6485"/>
          <a:stretch/>
        </p:blipFill>
        <p:spPr>
          <a:xfrm>
            <a:off x="373072" y="3556827"/>
            <a:ext cx="1177496" cy="998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58" y="300499"/>
            <a:ext cx="11509200" cy="871200"/>
          </a:xfrm>
        </p:spPr>
        <p:txBody>
          <a:bodyPr/>
          <a:lstStyle/>
          <a:p>
            <a:r>
              <a:rPr lang="en-US" dirty="0" smtClean="0"/>
              <a:t>The work on the 2018 </a:t>
            </a:r>
            <a:r>
              <a:rPr lang="en-US" dirty="0" smtClean="0">
                <a:solidFill>
                  <a:srgbClr val="FF0000"/>
                </a:solidFill>
              </a:rPr>
              <a:t>has started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23</a:t>
            </a:fld>
            <a:endParaRPr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1447687" y="7107652"/>
            <a:ext cx="619200" cy="392400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b="1" kern="1200" smtClean="0">
                <a:solidFill>
                  <a:srgbClr val="885894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mtClean="0"/>
              <a:t>Page </a:t>
            </a:r>
            <a:fld id="{56F93B5C-994F-4CF8-BA39-DF9845E6AEA6}" type="slidenum">
              <a:rPr smtClean="0"/>
              <a:pPr/>
              <a:t>23</a:t>
            </a:fld>
            <a:endParaRPr dirty="0"/>
          </a:p>
        </p:txBody>
      </p:sp>
      <p:grpSp>
        <p:nvGrpSpPr>
          <p:cNvPr id="45" name="Group 44"/>
          <p:cNvGrpSpPr/>
          <p:nvPr/>
        </p:nvGrpSpPr>
        <p:grpSpPr>
          <a:xfrm>
            <a:off x="960708" y="1226237"/>
            <a:ext cx="10350022" cy="5498563"/>
            <a:chOff x="712230" y="1185748"/>
            <a:chExt cx="10350022" cy="5498563"/>
          </a:xfrm>
        </p:grpSpPr>
        <p:grpSp>
          <p:nvGrpSpPr>
            <p:cNvPr id="7" name="Group 6"/>
            <p:cNvGrpSpPr/>
            <p:nvPr/>
          </p:nvGrpSpPr>
          <p:grpSpPr>
            <a:xfrm>
              <a:off x="712230" y="1761846"/>
              <a:ext cx="8593751" cy="4922465"/>
              <a:chOff x="943166" y="301401"/>
              <a:chExt cx="8593751" cy="4922465"/>
            </a:xfrm>
          </p:grpSpPr>
          <p:grpSp>
            <p:nvGrpSpPr>
              <p:cNvPr id="8" name="Group 64"/>
              <p:cNvGrpSpPr/>
              <p:nvPr/>
            </p:nvGrpSpPr>
            <p:grpSpPr>
              <a:xfrm>
                <a:off x="2892937" y="1818074"/>
                <a:ext cx="4059810" cy="3294914"/>
                <a:chOff x="321020" y="3123827"/>
                <a:chExt cx="3866052" cy="3294914"/>
              </a:xfrm>
            </p:grpSpPr>
            <p:pic>
              <p:nvPicPr>
                <p:cNvPr id="22" name="Picture 21" descr="Right foo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299630" y="3123827"/>
                  <a:ext cx="1536508" cy="1993651"/>
                </a:xfrm>
                <a:prstGeom prst="rect">
                  <a:avLst/>
                </a:prstGeom>
              </p:spPr>
            </p:pic>
            <p:grpSp>
              <p:nvGrpSpPr>
                <p:cNvPr id="23" name="Group 36"/>
                <p:cNvGrpSpPr/>
                <p:nvPr/>
              </p:nvGrpSpPr>
              <p:grpSpPr>
                <a:xfrm>
                  <a:off x="906312" y="4960755"/>
                  <a:ext cx="3280760" cy="1052137"/>
                  <a:chOff x="-1379688" y="6332355"/>
                  <a:chExt cx="3280760" cy="1052137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-1379688" y="6799717"/>
                    <a:ext cx="328076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b="1">
                        <a:solidFill>
                          <a:schemeClr val="tx1">
                            <a:lumMod val="50000"/>
                          </a:schemeClr>
                        </a:solidFill>
                      </a:defRPr>
                    </a:lvl1pPr>
                  </a:lstStyle>
                  <a:p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Frame the future</a:t>
                    </a:r>
                  </a:p>
                  <a:p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Scenarios development</a:t>
                    </a:r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26" name="Group 38"/>
                  <p:cNvGrpSpPr/>
                  <p:nvPr/>
                </p:nvGrpSpPr>
                <p:grpSpPr>
                  <a:xfrm>
                    <a:off x="-654638" y="6332355"/>
                    <a:ext cx="304800" cy="304800"/>
                    <a:chOff x="5517562" y="4884555"/>
                    <a:chExt cx="304800" cy="304800"/>
                  </a:xfrm>
                </p:grpSpPr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5517562" y="4884555"/>
                      <a:ext cx="304800" cy="3048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 b="1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5593763" y="4960755"/>
                      <a:ext cx="152400" cy="152400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 b="1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</p:grpSp>
            <p:pic>
              <p:nvPicPr>
                <p:cNvPr id="24" name="Picture 23" descr="Right foo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 rot="720266">
                  <a:off x="321020" y="4437491"/>
                  <a:ext cx="1526951" cy="198125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943166" y="1746782"/>
                <a:ext cx="2079683" cy="2109708"/>
                <a:chOff x="1946427" y="2020260"/>
                <a:chExt cx="2079683" cy="2109708"/>
              </a:xfrm>
            </p:grpSpPr>
            <p:grpSp>
              <p:nvGrpSpPr>
                <p:cNvPr id="17" name="Group 63"/>
                <p:cNvGrpSpPr/>
                <p:nvPr/>
              </p:nvGrpSpPr>
              <p:grpSpPr>
                <a:xfrm>
                  <a:off x="1946427" y="2020260"/>
                  <a:ext cx="2079683" cy="2109708"/>
                  <a:chOff x="474805" y="2008326"/>
                  <a:chExt cx="2079683" cy="2109708"/>
                </a:xfrm>
              </p:grpSpPr>
              <p:pic>
                <p:nvPicPr>
                  <p:cNvPr id="20" name="Picture 19" descr="Left foot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 rot="943875">
                    <a:off x="474805" y="2378351"/>
                    <a:ext cx="1765079" cy="173968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</p:pic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56539" y="2008326"/>
                    <a:ext cx="189794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b="1">
                        <a:solidFill>
                          <a:schemeClr val="tx1">
                            <a:lumMod val="50000"/>
                          </a:schemeClr>
                        </a:solidFill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</a:defRPr>
                    </a:lvl5pPr>
                    <a:lvl6pPr>
                      <a:defRPr>
                        <a:solidFill>
                          <a:schemeClr val="tx1"/>
                        </a:solidFill>
                      </a:defRPr>
                    </a:lvl6pPr>
                    <a:lvl7pPr>
                      <a:defRPr>
                        <a:solidFill>
                          <a:schemeClr val="tx1"/>
                        </a:solidFill>
                      </a:defRPr>
                    </a:lvl7pPr>
                    <a:lvl8pPr>
                      <a:defRPr>
                        <a:solidFill>
                          <a:schemeClr val="tx1"/>
                        </a:solidFill>
                      </a:defRPr>
                    </a:lvl8pPr>
                    <a:lvl9pPr>
                      <a:defRPr>
                        <a:solidFill>
                          <a:schemeClr val="tx1"/>
                        </a:solidFill>
                      </a:defRPr>
                    </a:lvl9pPr>
                  </a:lstStyle>
                  <a:p>
                    <a:r>
                      <a:rPr lang="en-US" sz="1600" dirty="0" smtClean="0"/>
                      <a:t>Define the main principles for the TYNDP 2018</a:t>
                    </a:r>
                    <a:endParaRPr lang="en-US" sz="1600" dirty="0"/>
                  </a:p>
                </p:txBody>
              </p:sp>
            </p:grpSp>
            <p:sp>
              <p:nvSpPr>
                <p:cNvPr id="18" name="Oval 17"/>
                <p:cNvSpPr/>
                <p:nvPr/>
              </p:nvSpPr>
              <p:spPr>
                <a:xfrm>
                  <a:off x="3049928" y="2783578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latin typeface="Calibri" pitchFamily="34" charset="0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126128" y="2859778"/>
                  <a:ext cx="152400" cy="1524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" name="Group 38"/>
              <p:cNvGrpSpPr/>
              <p:nvPr/>
            </p:nvGrpSpPr>
            <p:grpSpPr>
              <a:xfrm>
                <a:off x="3733651" y="4919066"/>
                <a:ext cx="315782" cy="304800"/>
                <a:chOff x="8001000" y="4419600"/>
                <a:chExt cx="304800" cy="3048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8001000" y="4419600"/>
                  <a:ext cx="304800" cy="3048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8077200" y="4495800"/>
                  <a:ext cx="152400" cy="1524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" name="Group 63"/>
              <p:cNvGrpSpPr/>
              <p:nvPr/>
            </p:nvGrpSpPr>
            <p:grpSpPr>
              <a:xfrm>
                <a:off x="2931632" y="301401"/>
                <a:ext cx="6139693" cy="2370183"/>
                <a:chOff x="-5054460" y="3186673"/>
                <a:chExt cx="6139693" cy="2370183"/>
              </a:xfrm>
            </p:grpSpPr>
            <p:pic>
              <p:nvPicPr>
                <p:cNvPr id="13" name="Picture 12" descr="Left foot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376610">
                  <a:off x="-5054460" y="3817173"/>
                  <a:ext cx="1765079" cy="1739683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-1918778" y="3186673"/>
                  <a:ext cx="30040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6322032" y="2642122"/>
                <a:ext cx="321488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tx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US" sz="1600" dirty="0" smtClean="0"/>
                  <a:t>Planning exercise and projects assessment: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 smtClean="0"/>
                  <a:t>Identification of needs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 smtClean="0"/>
                  <a:t>Submission of projects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 smtClean="0"/>
                  <a:t>Projects assessment </a:t>
                </a: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3818497" y="2758342"/>
              <a:ext cx="320076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898516" y="2834542"/>
              <a:ext cx="160038" cy="1524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931058" y="1511787"/>
              <a:ext cx="320076" cy="304800"/>
              <a:chOff x="6010571" y="1174195"/>
              <a:chExt cx="320076" cy="3048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010571" y="1174195"/>
                <a:ext cx="320076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098749" y="1231891"/>
                <a:ext cx="160038" cy="1524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927074" y="1393939"/>
              <a:ext cx="33314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tx1">
                      <a:lumMod val="50000"/>
                    </a:schemeClr>
                  </a:solidFill>
                </a:defRPr>
              </a:lvl1pPr>
            </a:lstStyle>
            <a:p>
              <a:r>
                <a:rPr lang="en-US" sz="1600" dirty="0" smtClean="0"/>
                <a:t>Drafting the TYNDP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35829" y="2191061"/>
              <a:ext cx="2961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tx1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sz="1600" dirty="0" smtClean="0">
                  <a:solidFill>
                    <a:srgbClr val="FF0000"/>
                  </a:solidFill>
                </a:rPr>
                <a:t>Define the assessment methodology – CBA 2.0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060755" y="3587160"/>
              <a:ext cx="320076" cy="304800"/>
              <a:chOff x="6140268" y="2811908"/>
              <a:chExt cx="320076" cy="304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6140268" y="2811908"/>
                <a:ext cx="320076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228446" y="2869604"/>
                <a:ext cx="160038" cy="1524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03" y="1196798"/>
              <a:ext cx="1750232" cy="1637744"/>
            </a:xfrm>
            <a:prstGeom prst="round2DiagRect">
              <a:avLst>
                <a:gd name="adj1" fmla="val 20270"/>
                <a:gd name="adj2" fmla="val 6177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1" name="Picture 40" descr="Left fo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76610">
              <a:off x="4710238" y="1185748"/>
              <a:ext cx="1765079" cy="173968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9566634" y="1677521"/>
              <a:ext cx="1495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tx1">
                      <a:lumMod val="50000"/>
                    </a:schemeClr>
                  </a:solidFill>
                </a:defRPr>
              </a:lvl1pPr>
            </a:lstStyle>
            <a:p>
              <a:pPr algn="ctr"/>
              <a:r>
                <a:rPr lang="en-US" sz="1600" dirty="0" smtClean="0"/>
                <a:t>Dec 2018</a:t>
              </a:r>
            </a:p>
            <a:p>
              <a:pPr algn="ctr"/>
              <a:r>
                <a:rPr lang="en-US" sz="1600" dirty="0" smtClean="0"/>
                <a:t>Final </a:t>
              </a:r>
            </a:p>
            <a:p>
              <a:pPr algn="ctr"/>
              <a:r>
                <a:rPr lang="en-US" sz="1600" dirty="0" smtClean="0"/>
                <a:t>TYNDP 2018</a:t>
              </a:r>
            </a:p>
          </p:txBody>
        </p:sp>
        <p:sp>
          <p:nvSpPr>
            <p:cNvPr id="43" name="Wave 42"/>
            <p:cNvSpPr/>
            <p:nvPr/>
          </p:nvSpPr>
          <p:spPr>
            <a:xfrm>
              <a:off x="2698423" y="2690354"/>
              <a:ext cx="1032535" cy="399652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started</a:t>
              </a:r>
              <a:endParaRPr lang="fr-BE" dirty="0"/>
            </a:p>
          </p:txBody>
        </p:sp>
        <p:sp>
          <p:nvSpPr>
            <p:cNvPr id="44" name="Wave 43"/>
            <p:cNvSpPr/>
            <p:nvPr/>
          </p:nvSpPr>
          <p:spPr>
            <a:xfrm>
              <a:off x="4373433" y="5193090"/>
              <a:ext cx="1032535" cy="399652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started</a:t>
              </a:r>
              <a:endParaRPr lang="fr-BE" dirty="0"/>
            </a:p>
          </p:txBody>
        </p:sp>
      </p:grpSp>
    </p:spTree>
    <p:extLst>
      <p:ext uri="{BB962C8B-B14F-4D97-AF65-F5344CB8AC3E}">
        <p14:creationId xmlns:p14="http://schemas.microsoft.com/office/powerpoint/2010/main" val="31989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CBA 2.0 methodology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24</a:t>
            </a:fld>
            <a:endParaRPr dirty="0"/>
          </a:p>
        </p:txBody>
      </p:sp>
      <p:sp>
        <p:nvSpPr>
          <p:cNvPr id="44" name="Oval 43"/>
          <p:cNvSpPr/>
          <p:nvPr/>
        </p:nvSpPr>
        <p:spPr>
          <a:xfrm>
            <a:off x="846696" y="2513533"/>
            <a:ext cx="1514394" cy="10546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157" y="2012637"/>
            <a:ext cx="5900623" cy="3060543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6275651" y="278296"/>
            <a:ext cx="5893357" cy="6579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16 March 2016 – Public workshop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to explain the improvements and the get the first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feedback</a:t>
            </a:r>
          </a:p>
          <a:p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25 April – 31 May – public consultation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on the draft CBA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10 July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2016 -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public webinar CBA 2.0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– what we  implemented or not from the stakeholders feedback</a:t>
            </a:r>
            <a:endParaRPr lang="fr-BE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Sept 2016 – expected official ACER opinion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Sept –October 2016– refinement of the CBA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based on the received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feedback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Oct – Nov 2016 - EC and MSs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consultation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Dec  2016 - submission to EC for the official EC approval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By end Spring -  EC approval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of the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final CBA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2.0 and publication in the official Journal</a:t>
            </a:r>
          </a:p>
          <a:p>
            <a:endParaRPr lang="fr-B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" name="Freeform 59"/>
          <p:cNvSpPr>
            <a:spLocks noEditPoints="1"/>
          </p:cNvSpPr>
          <p:nvPr/>
        </p:nvSpPr>
        <p:spPr bwMode="auto">
          <a:xfrm>
            <a:off x="5952853" y="2930462"/>
            <a:ext cx="879123" cy="834316"/>
          </a:xfrm>
          <a:custGeom>
            <a:avLst/>
            <a:gdLst>
              <a:gd name="T0" fmla="*/ 82 w 95"/>
              <a:gd name="T1" fmla="*/ 57 h 93"/>
              <a:gd name="T2" fmla="*/ 95 w 95"/>
              <a:gd name="T3" fmla="*/ 51 h 93"/>
              <a:gd name="T4" fmla="*/ 95 w 95"/>
              <a:gd name="T5" fmla="*/ 41 h 93"/>
              <a:gd name="T6" fmla="*/ 82 w 95"/>
              <a:gd name="T7" fmla="*/ 36 h 93"/>
              <a:gd name="T8" fmla="*/ 80 w 95"/>
              <a:gd name="T9" fmla="*/ 30 h 93"/>
              <a:gd name="T10" fmla="*/ 85 w 95"/>
              <a:gd name="T11" fmla="*/ 17 h 93"/>
              <a:gd name="T12" fmla="*/ 77 w 95"/>
              <a:gd name="T13" fmla="*/ 10 h 93"/>
              <a:gd name="T14" fmla="*/ 64 w 95"/>
              <a:gd name="T15" fmla="*/ 15 h 93"/>
              <a:gd name="T16" fmla="*/ 59 w 95"/>
              <a:gd name="T17" fmla="*/ 13 h 93"/>
              <a:gd name="T18" fmla="*/ 53 w 95"/>
              <a:gd name="T19" fmla="*/ 0 h 93"/>
              <a:gd name="T20" fmla="*/ 42 w 95"/>
              <a:gd name="T21" fmla="*/ 0 h 93"/>
              <a:gd name="T22" fmla="*/ 37 w 95"/>
              <a:gd name="T23" fmla="*/ 13 h 93"/>
              <a:gd name="T24" fmla="*/ 31 w 95"/>
              <a:gd name="T25" fmla="*/ 15 h 93"/>
              <a:gd name="T26" fmla="*/ 18 w 95"/>
              <a:gd name="T27" fmla="*/ 10 h 93"/>
              <a:gd name="T28" fmla="*/ 10 w 95"/>
              <a:gd name="T29" fmla="*/ 17 h 93"/>
              <a:gd name="T30" fmla="*/ 16 w 95"/>
              <a:gd name="T31" fmla="*/ 30 h 93"/>
              <a:gd name="T32" fmla="*/ 13 w 95"/>
              <a:gd name="T33" fmla="*/ 36 h 93"/>
              <a:gd name="T34" fmla="*/ 0 w 95"/>
              <a:gd name="T35" fmla="*/ 41 h 93"/>
              <a:gd name="T36" fmla="*/ 0 w 95"/>
              <a:gd name="T37" fmla="*/ 52 h 93"/>
              <a:gd name="T38" fmla="*/ 13 w 95"/>
              <a:gd name="T39" fmla="*/ 57 h 93"/>
              <a:gd name="T40" fmla="*/ 16 w 95"/>
              <a:gd name="T41" fmla="*/ 63 h 93"/>
              <a:gd name="T42" fmla="*/ 11 w 95"/>
              <a:gd name="T43" fmla="*/ 76 h 93"/>
              <a:gd name="T44" fmla="*/ 18 w 95"/>
              <a:gd name="T45" fmla="*/ 83 h 93"/>
              <a:gd name="T46" fmla="*/ 31 w 95"/>
              <a:gd name="T47" fmla="*/ 78 h 93"/>
              <a:gd name="T48" fmla="*/ 37 w 95"/>
              <a:gd name="T49" fmla="*/ 80 h 93"/>
              <a:gd name="T50" fmla="*/ 43 w 95"/>
              <a:gd name="T51" fmla="*/ 93 h 93"/>
              <a:gd name="T52" fmla="*/ 53 w 95"/>
              <a:gd name="T53" fmla="*/ 93 h 93"/>
              <a:gd name="T54" fmla="*/ 59 w 95"/>
              <a:gd name="T55" fmla="*/ 80 h 93"/>
              <a:gd name="T56" fmla="*/ 64 w 95"/>
              <a:gd name="T57" fmla="*/ 78 h 93"/>
              <a:gd name="T58" fmla="*/ 78 w 95"/>
              <a:gd name="T59" fmla="*/ 83 h 93"/>
              <a:gd name="T60" fmla="*/ 85 w 95"/>
              <a:gd name="T61" fmla="*/ 75 h 93"/>
              <a:gd name="T62" fmla="*/ 80 w 95"/>
              <a:gd name="T63" fmla="*/ 63 h 93"/>
              <a:gd name="T64" fmla="*/ 82 w 95"/>
              <a:gd name="T65" fmla="*/ 57 h 93"/>
              <a:gd name="T66" fmla="*/ 48 w 95"/>
              <a:gd name="T67" fmla="*/ 61 h 93"/>
              <a:gd name="T68" fmla="*/ 33 w 95"/>
              <a:gd name="T69" fmla="*/ 46 h 93"/>
              <a:gd name="T70" fmla="*/ 48 w 95"/>
              <a:gd name="T71" fmla="*/ 32 h 93"/>
              <a:gd name="T72" fmla="*/ 63 w 95"/>
              <a:gd name="T73" fmla="*/ 46 h 93"/>
              <a:gd name="T74" fmla="*/ 48 w 95"/>
              <a:gd name="T75" fmla="*/ 6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444385" y="1215347"/>
            <a:ext cx="2076707" cy="1225489"/>
            <a:chOff x="4248562" y="2661507"/>
            <a:chExt cx="690035" cy="347861"/>
          </a:xfrm>
        </p:grpSpPr>
        <p:pic>
          <p:nvPicPr>
            <p:cNvPr id="71" name="Picture 6" descr="PPP_CSILO_CLP_silhouette_white_01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076" y="2665669"/>
              <a:ext cx="87666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" descr="PPP_CSILO_CLP_silhouette_white_0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49" y="2661507"/>
              <a:ext cx="153359" cy="246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9" descr="PPP_CSILO_CLP_silhouette_white_1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553" y="2670663"/>
              <a:ext cx="84347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" descr="PPP_CSILO_CLP_silhouette_white_19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73" y="2663796"/>
              <a:ext cx="77824" cy="225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3" descr="PPP_CSILO_CLP_silhouette_gray_05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016" y="2707511"/>
              <a:ext cx="157814" cy="248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17" descr="PPP_CSILO_CLP_silhouette_black_0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62" y="2776369"/>
              <a:ext cx="99345" cy="229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18" descr="PPP_CSILO_CLP_silhouette_black_0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92" y="2756389"/>
              <a:ext cx="186786" cy="252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9" descr="PPP_CSILO_CLP_silhouette_black_21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05" y="2775953"/>
              <a:ext cx="75996" cy="230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0" descr="PPP_CSILO_CLP_silhouette_black_13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546" y="2767940"/>
              <a:ext cx="101634" cy="239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5494085" y="4194194"/>
            <a:ext cx="2076707" cy="1225489"/>
            <a:chOff x="4248562" y="2661507"/>
            <a:chExt cx="690035" cy="347861"/>
          </a:xfrm>
        </p:grpSpPr>
        <p:pic>
          <p:nvPicPr>
            <p:cNvPr id="81" name="Picture 6" descr="PPP_CSILO_CLP_silhouette_white_01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076" y="2665669"/>
              <a:ext cx="87666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7" descr="PPP_CSILO_CLP_silhouette_white_0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49" y="2661507"/>
              <a:ext cx="153359" cy="246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9" descr="PPP_CSILO_CLP_silhouette_white_1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553" y="2670663"/>
              <a:ext cx="84347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" descr="PPP_CSILO_CLP_silhouette_white_19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73" y="2663796"/>
              <a:ext cx="77824" cy="225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3" descr="PPP_CSILO_CLP_silhouette_gray_05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016" y="2707511"/>
              <a:ext cx="157814" cy="248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7" descr="PPP_CSILO_CLP_silhouette_black_0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62" y="2776369"/>
              <a:ext cx="99345" cy="229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8" descr="PPP_CSILO_CLP_silhouette_black_0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92" y="2756389"/>
              <a:ext cx="186786" cy="252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9" descr="PPP_CSILO_CLP_silhouette_black_21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05" y="2775953"/>
              <a:ext cx="75996" cy="230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0" descr="PPP_CSILO_CLP_silhouette_black_13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546" y="2767940"/>
              <a:ext cx="101634" cy="239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10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39" y="488191"/>
            <a:ext cx="3188817" cy="871200"/>
          </a:xfrm>
        </p:spPr>
        <p:txBody>
          <a:bodyPr/>
          <a:lstStyle/>
          <a:p>
            <a:r>
              <a:rPr lang="en-US" dirty="0" smtClean="0"/>
              <a:t>Going from 1.0 to 2.0 CBA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25</a:t>
            </a:fld>
            <a:endParaRPr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30" y="589796"/>
            <a:ext cx="7315983" cy="35013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pic>
        <p:nvPicPr>
          <p:cNvPr id="6" name="Image 13"/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5340" y="3883562"/>
            <a:ext cx="7264502" cy="26251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Wave 6"/>
          <p:cNvSpPr/>
          <p:nvPr/>
        </p:nvSpPr>
        <p:spPr>
          <a:xfrm>
            <a:off x="2504661" y="3776869"/>
            <a:ext cx="1222513" cy="715618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CBA 1.0</a:t>
            </a:r>
            <a:endParaRPr lang="fr-BE" dirty="0"/>
          </a:p>
        </p:txBody>
      </p:sp>
      <p:sp>
        <p:nvSpPr>
          <p:cNvPr id="8" name="Wave 7"/>
          <p:cNvSpPr/>
          <p:nvPr/>
        </p:nvSpPr>
        <p:spPr>
          <a:xfrm>
            <a:off x="7026573" y="295613"/>
            <a:ext cx="1222513" cy="715618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CBA 2.0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8419927">
            <a:off x="6143128" y="3075613"/>
            <a:ext cx="1137496" cy="526774"/>
          </a:xfrm>
          <a:prstGeom prst="rightArrow">
            <a:avLst>
              <a:gd name="adj1" fmla="val 40909"/>
              <a:gd name="adj2" fmla="val 7727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66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03492" y="4591879"/>
            <a:ext cx="4730160" cy="15680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Oval 5"/>
          <p:cNvSpPr/>
          <p:nvPr/>
        </p:nvSpPr>
        <p:spPr>
          <a:xfrm>
            <a:off x="703231" y="1375550"/>
            <a:ext cx="2265917" cy="12626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CBA 2.0 – main changes in indicators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26</a:t>
            </a:fld>
            <a:endParaRPr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2" y="1787503"/>
            <a:ext cx="9460653" cy="41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8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Tyndp 2018 </a:t>
            </a:r>
            <a:br>
              <a:rPr lang="en-US" dirty="0" smtClean="0"/>
            </a:br>
            <a:r>
              <a:rPr lang="en-US" dirty="0" smtClean="0"/>
              <a:t>scenarios development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27</a:t>
            </a:fld>
            <a:endParaRPr dirty="0"/>
          </a:p>
        </p:txBody>
      </p:sp>
      <p:sp>
        <p:nvSpPr>
          <p:cNvPr id="44" name="Oval 43"/>
          <p:cNvSpPr/>
          <p:nvPr/>
        </p:nvSpPr>
        <p:spPr>
          <a:xfrm>
            <a:off x="1644116" y="3952012"/>
            <a:ext cx="2265917" cy="12626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" y="2097570"/>
            <a:ext cx="6061240" cy="3143852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6355536" y="824400"/>
            <a:ext cx="5706556" cy="56752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12 May- 12 June– public web based </a:t>
            </a:r>
            <a:r>
              <a:rPr lang="en-US" sz="1600" b="1" dirty="0">
                <a:solidFill>
                  <a:srgbClr val="C00000"/>
                </a:solidFill>
              </a:rPr>
              <a:t>consultation </a:t>
            </a:r>
            <a:r>
              <a:rPr lang="en-US" sz="1600" b="1" dirty="0" smtClean="0">
                <a:solidFill>
                  <a:srgbClr val="C00000"/>
                </a:solidFill>
              </a:rPr>
              <a:t>aiming to define the scenarios assumptions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2 June  - public workshop  - aimed to get the first input on scenarios frame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Next steps still to be defined- expected :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Interaction on the methodology for scenario development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Interaction on the scenario data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Interaction on the draft reports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fr-BE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916536" y="1357087"/>
            <a:ext cx="2076707" cy="1225489"/>
            <a:chOff x="4248562" y="2661507"/>
            <a:chExt cx="690035" cy="347861"/>
          </a:xfrm>
        </p:grpSpPr>
        <p:pic>
          <p:nvPicPr>
            <p:cNvPr id="71" name="Picture 6" descr="PPP_CSILO_CLP_silhouette_white_01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076" y="2665669"/>
              <a:ext cx="87666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" descr="PPP_CSILO_CLP_silhouette_white_0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49" y="2661507"/>
              <a:ext cx="153359" cy="246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9" descr="PPP_CSILO_CLP_silhouette_white_1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553" y="2670663"/>
              <a:ext cx="84347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" descr="PPP_CSILO_CLP_silhouette_white_19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73" y="2663796"/>
              <a:ext cx="77824" cy="225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3" descr="PPP_CSILO_CLP_silhouette_gray_05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016" y="2707511"/>
              <a:ext cx="157814" cy="248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17" descr="PPP_CSILO_CLP_silhouette_black_0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62" y="2776369"/>
              <a:ext cx="99345" cy="229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18" descr="PPP_CSILO_CLP_silhouette_black_0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92" y="2756389"/>
              <a:ext cx="186786" cy="252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9" descr="PPP_CSILO_CLP_silhouette_black_21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05" y="2775953"/>
              <a:ext cx="75996" cy="230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0" descr="PPP_CSILO_CLP_silhouette_black_13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546" y="2767940"/>
              <a:ext cx="101634" cy="239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5833895" y="4000504"/>
            <a:ext cx="2076707" cy="1225489"/>
            <a:chOff x="4248562" y="2661507"/>
            <a:chExt cx="690035" cy="347861"/>
          </a:xfrm>
        </p:grpSpPr>
        <p:pic>
          <p:nvPicPr>
            <p:cNvPr id="81" name="Picture 6" descr="PPP_CSILO_CLP_silhouette_white_01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076" y="2665669"/>
              <a:ext cx="87666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7" descr="PPP_CSILO_CLP_silhouette_white_0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49" y="2661507"/>
              <a:ext cx="153359" cy="246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9" descr="PPP_CSILO_CLP_silhouette_white_1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553" y="2670663"/>
              <a:ext cx="84347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" descr="PPP_CSILO_CLP_silhouette_white_19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73" y="2663796"/>
              <a:ext cx="77824" cy="225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3" descr="PPP_CSILO_CLP_silhouette_gray_05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016" y="2707511"/>
              <a:ext cx="157814" cy="248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7" descr="PPP_CSILO_CLP_silhouette_black_0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62" y="2776369"/>
              <a:ext cx="99345" cy="229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8" descr="PPP_CSILO_CLP_silhouette_black_0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92" y="2756389"/>
              <a:ext cx="186786" cy="252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9" descr="PPP_CSILO_CLP_silhouette_black_21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05" y="2775953"/>
              <a:ext cx="75996" cy="230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0" descr="PPP_CSILO_CLP_silhouette_black_13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546" y="2767940"/>
              <a:ext cx="101634" cy="239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Freeform 59"/>
          <p:cNvSpPr>
            <a:spLocks noEditPoints="1"/>
          </p:cNvSpPr>
          <p:nvPr/>
        </p:nvSpPr>
        <p:spPr bwMode="auto">
          <a:xfrm>
            <a:off x="6432688" y="2781520"/>
            <a:ext cx="879123" cy="834316"/>
          </a:xfrm>
          <a:custGeom>
            <a:avLst/>
            <a:gdLst>
              <a:gd name="T0" fmla="*/ 82 w 95"/>
              <a:gd name="T1" fmla="*/ 57 h 93"/>
              <a:gd name="T2" fmla="*/ 95 w 95"/>
              <a:gd name="T3" fmla="*/ 51 h 93"/>
              <a:gd name="T4" fmla="*/ 95 w 95"/>
              <a:gd name="T5" fmla="*/ 41 h 93"/>
              <a:gd name="T6" fmla="*/ 82 w 95"/>
              <a:gd name="T7" fmla="*/ 36 h 93"/>
              <a:gd name="T8" fmla="*/ 80 w 95"/>
              <a:gd name="T9" fmla="*/ 30 h 93"/>
              <a:gd name="T10" fmla="*/ 85 w 95"/>
              <a:gd name="T11" fmla="*/ 17 h 93"/>
              <a:gd name="T12" fmla="*/ 77 w 95"/>
              <a:gd name="T13" fmla="*/ 10 h 93"/>
              <a:gd name="T14" fmla="*/ 64 w 95"/>
              <a:gd name="T15" fmla="*/ 15 h 93"/>
              <a:gd name="T16" fmla="*/ 59 w 95"/>
              <a:gd name="T17" fmla="*/ 13 h 93"/>
              <a:gd name="T18" fmla="*/ 53 w 95"/>
              <a:gd name="T19" fmla="*/ 0 h 93"/>
              <a:gd name="T20" fmla="*/ 42 w 95"/>
              <a:gd name="T21" fmla="*/ 0 h 93"/>
              <a:gd name="T22" fmla="*/ 37 w 95"/>
              <a:gd name="T23" fmla="*/ 13 h 93"/>
              <a:gd name="T24" fmla="*/ 31 w 95"/>
              <a:gd name="T25" fmla="*/ 15 h 93"/>
              <a:gd name="T26" fmla="*/ 18 w 95"/>
              <a:gd name="T27" fmla="*/ 10 h 93"/>
              <a:gd name="T28" fmla="*/ 10 w 95"/>
              <a:gd name="T29" fmla="*/ 17 h 93"/>
              <a:gd name="T30" fmla="*/ 16 w 95"/>
              <a:gd name="T31" fmla="*/ 30 h 93"/>
              <a:gd name="T32" fmla="*/ 13 w 95"/>
              <a:gd name="T33" fmla="*/ 36 h 93"/>
              <a:gd name="T34" fmla="*/ 0 w 95"/>
              <a:gd name="T35" fmla="*/ 41 h 93"/>
              <a:gd name="T36" fmla="*/ 0 w 95"/>
              <a:gd name="T37" fmla="*/ 52 h 93"/>
              <a:gd name="T38" fmla="*/ 13 w 95"/>
              <a:gd name="T39" fmla="*/ 57 h 93"/>
              <a:gd name="T40" fmla="*/ 16 w 95"/>
              <a:gd name="T41" fmla="*/ 63 h 93"/>
              <a:gd name="T42" fmla="*/ 11 w 95"/>
              <a:gd name="T43" fmla="*/ 76 h 93"/>
              <a:gd name="T44" fmla="*/ 18 w 95"/>
              <a:gd name="T45" fmla="*/ 83 h 93"/>
              <a:gd name="T46" fmla="*/ 31 w 95"/>
              <a:gd name="T47" fmla="*/ 78 h 93"/>
              <a:gd name="T48" fmla="*/ 37 w 95"/>
              <a:gd name="T49" fmla="*/ 80 h 93"/>
              <a:gd name="T50" fmla="*/ 43 w 95"/>
              <a:gd name="T51" fmla="*/ 93 h 93"/>
              <a:gd name="T52" fmla="*/ 53 w 95"/>
              <a:gd name="T53" fmla="*/ 93 h 93"/>
              <a:gd name="T54" fmla="*/ 59 w 95"/>
              <a:gd name="T55" fmla="*/ 80 h 93"/>
              <a:gd name="T56" fmla="*/ 64 w 95"/>
              <a:gd name="T57" fmla="*/ 78 h 93"/>
              <a:gd name="T58" fmla="*/ 78 w 95"/>
              <a:gd name="T59" fmla="*/ 83 h 93"/>
              <a:gd name="T60" fmla="*/ 85 w 95"/>
              <a:gd name="T61" fmla="*/ 75 h 93"/>
              <a:gd name="T62" fmla="*/ 80 w 95"/>
              <a:gd name="T63" fmla="*/ 63 h 93"/>
              <a:gd name="T64" fmla="*/ 82 w 95"/>
              <a:gd name="T65" fmla="*/ 57 h 93"/>
              <a:gd name="T66" fmla="*/ 48 w 95"/>
              <a:gd name="T67" fmla="*/ 61 h 93"/>
              <a:gd name="T68" fmla="*/ 33 w 95"/>
              <a:gd name="T69" fmla="*/ 46 h 93"/>
              <a:gd name="T70" fmla="*/ 48 w 95"/>
              <a:gd name="T71" fmla="*/ 32 h 93"/>
              <a:gd name="T72" fmla="*/ 63 w 95"/>
              <a:gd name="T73" fmla="*/ 46 h 93"/>
              <a:gd name="T74" fmla="*/ 48 w 95"/>
              <a:gd name="T75" fmla="*/ 6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60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88800"/>
            <a:ext cx="11922000" cy="871200"/>
          </a:xfrm>
        </p:spPr>
        <p:txBody>
          <a:bodyPr/>
          <a:lstStyle/>
          <a:p>
            <a:r>
              <a:rPr lang="en-US" dirty="0" smtClean="0"/>
              <a:t>Overview of the stakeholders’ interaction within the TYNDP 16-18</a:t>
            </a:r>
            <a:br>
              <a:rPr lang="en-US" dirty="0" smtClean="0"/>
            </a:br>
            <a:r>
              <a:rPr lang="en-US" dirty="0" smtClean="0"/>
              <a:t>period May – Sept 2016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28</a:t>
            </a:fld>
            <a:endParaRPr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00278"/>
              </p:ext>
            </p:extLst>
          </p:nvPr>
        </p:nvGraphicFramePr>
        <p:xfrm>
          <a:off x="730450" y="1645479"/>
          <a:ext cx="11001099" cy="645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533413"/>
              </p:ext>
            </p:extLst>
          </p:nvPr>
        </p:nvGraphicFramePr>
        <p:xfrm>
          <a:off x="270000" y="1459762"/>
          <a:ext cx="9054547" cy="231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Wave 6"/>
          <p:cNvSpPr/>
          <p:nvPr/>
        </p:nvSpPr>
        <p:spPr>
          <a:xfrm>
            <a:off x="119270" y="1645479"/>
            <a:ext cx="2360595" cy="399652"/>
          </a:xfrm>
          <a:prstGeom prst="wav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26316D"/>
                </a:solidFill>
              </a:rPr>
              <a:t>TYNDP 2016</a:t>
            </a:r>
            <a:endParaRPr lang="fr-BE" b="1" dirty="0">
              <a:solidFill>
                <a:srgbClr val="26316D"/>
              </a:solidFill>
            </a:endParaRPr>
          </a:p>
        </p:txBody>
      </p:sp>
      <p:sp>
        <p:nvSpPr>
          <p:cNvPr id="8" name="Wave 7"/>
          <p:cNvSpPr/>
          <p:nvPr/>
        </p:nvSpPr>
        <p:spPr>
          <a:xfrm>
            <a:off x="198783" y="4158242"/>
            <a:ext cx="2360595" cy="399652"/>
          </a:xfrm>
          <a:prstGeom prst="wave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26316D"/>
                </a:solidFill>
              </a:rPr>
              <a:t>TYNDP </a:t>
            </a:r>
            <a:r>
              <a:rPr lang="en-US" b="1" dirty="0" smtClean="0">
                <a:solidFill>
                  <a:srgbClr val="26316D"/>
                </a:solidFill>
              </a:rPr>
              <a:t>2018</a:t>
            </a:r>
            <a:endParaRPr lang="fr-BE" b="1" dirty="0">
              <a:solidFill>
                <a:srgbClr val="263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TYNDP website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29</a:t>
            </a:fld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www.entsoe.eu/major-projects/ten-year-network-development-plan/Pages/index.html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projects </a:t>
            </a:r>
            <a:r>
              <a:rPr lang="en-GB" dirty="0"/>
              <a:t>assessments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09 May 2015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Felix Maire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TYNDP2016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Public webinar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 smtClean="0">
                <a:hlinkClick r:id="rId2"/>
              </a:rPr>
              <a:t>http://www.entsoe.eu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nl-NL" dirty="0" smtClean="0">
                <a:hlinkClick r:id="rId3"/>
              </a:rPr>
              <a:t>tyndp@entsoe.eu</a:t>
            </a:r>
            <a:r>
              <a:rPr lang="nl-NL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Draft results of the TYNDP 2016 projects assessments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278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0000" y="1386000"/>
            <a:ext cx="6892800" cy="4734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nl-NL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Objectives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Brief recall of process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Draft results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468" y="1023171"/>
            <a:ext cx="5238265" cy="52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7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TYNDP2016 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6</a:t>
            </a:fld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720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Explore and explain a vision of the future power system</a:t>
            </a:r>
          </a:p>
          <a:p>
            <a:pPr marL="817200" lvl="1" indent="-457200">
              <a:buFont typeface="Wingdings" panose="05000000000000000000" pitchFamily="2" charset="2"/>
              <a:buChar char="§"/>
            </a:pPr>
            <a:endParaRPr lang="nl-NL" dirty="0" smtClean="0"/>
          </a:p>
          <a:p>
            <a:pPr marL="81720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Highlight investment needs based on coordinated regional planning studies</a:t>
            </a:r>
          </a:p>
          <a:p>
            <a:pPr marL="817200" lvl="1" indent="-457200">
              <a:buFont typeface="Wingdings" panose="05000000000000000000" pitchFamily="2" charset="2"/>
              <a:buChar char="§"/>
            </a:pPr>
            <a:endParaRPr lang="nl-NL" dirty="0" smtClean="0"/>
          </a:p>
          <a:p>
            <a:pPr marL="81720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Assess cost/benefits of projects of pan-European relevance in a transparent and non-discriminatory manner</a:t>
            </a:r>
          </a:p>
          <a:p>
            <a:pPr marL="817200" lvl="1" indent="-457200">
              <a:buFont typeface="Wingdings" panose="05000000000000000000" pitchFamily="2" charset="2"/>
              <a:buChar char="§"/>
            </a:pPr>
            <a:endParaRPr lang="nl-NL" dirty="0" smtClean="0"/>
          </a:p>
          <a:p>
            <a:pPr marL="81720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Provide data, assumptions, methodologies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9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644500" y="1163956"/>
            <a:ext cx="0" cy="5063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TYNDP2016 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7</a:t>
            </a:fld>
            <a:endParaRPr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422337" y="3415814"/>
            <a:ext cx="2662516" cy="5513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203231" y="5198963"/>
            <a:ext cx="4214689" cy="5513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718" y="3260090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Coordinated planning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22338" y="2487762"/>
            <a:ext cx="3751728" cy="5513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184" y="2303096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Scenario development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084853" y="4172632"/>
            <a:ext cx="1089214" cy="5513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5023" y="4034118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Project identification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9481" y="5050087"/>
            <a:ext cx="1964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CBA assessments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72901" y="4333799"/>
            <a:ext cx="335097" cy="2172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84853" y="2654823"/>
            <a:ext cx="320394" cy="1998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96899" y="5371274"/>
            <a:ext cx="532636" cy="1957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91930" y="5833274"/>
            <a:ext cx="532636" cy="1957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265" y="5785743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tx1"/>
                </a:solidFill>
              </a:rPr>
              <a:t>Public consultation</a:t>
            </a:r>
            <a:endParaRPr lang="en-US" sz="1400" b="0" i="1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20994"/>
              </p:ext>
            </p:extLst>
          </p:nvPr>
        </p:nvGraphicFramePr>
        <p:xfrm>
          <a:off x="408885" y="1488141"/>
          <a:ext cx="810858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8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8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08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8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08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08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37564">
                <a:tc grid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5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55009" y="2261170"/>
            <a:ext cx="2238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>
                <a:solidFill>
                  <a:schemeClr val="tx1"/>
                </a:solidFill>
              </a:rPr>
              <a:t>Scenario Development Report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6454" y="3496630"/>
            <a:ext cx="277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smtClean="0">
                <a:solidFill>
                  <a:schemeClr val="tx1"/>
                </a:solidFill>
              </a:rPr>
              <a:t>Regional Investment Plans &amp; draft list TYNDP2016 Project Candidates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7465" y="5841741"/>
            <a:ext cx="1500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smtClean="0">
                <a:solidFill>
                  <a:schemeClr val="tx1"/>
                </a:solidFill>
              </a:rPr>
              <a:t>Final TYNDP2016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pic>
        <p:nvPicPr>
          <p:cNvPr id="23" name="Picture 6" descr="https://www.entsoe.eu/PublishingImages/Publications%20images/SOAF_2014-2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55" y="2243209"/>
            <a:ext cx="585216" cy="8287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390500" y="3313132"/>
            <a:ext cx="840849" cy="1089027"/>
            <a:chOff x="5883801" y="3822700"/>
            <a:chExt cx="840849" cy="1089027"/>
          </a:xfrm>
        </p:grpSpPr>
        <p:pic>
          <p:nvPicPr>
            <p:cNvPr id="25" name="Picture 2" descr="https://www.entsoe.eu/PublishingImages/Publications%20images/140409_AR%202013_Cover%20ima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801" y="3822700"/>
              <a:ext cx="586849" cy="8302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s://www.entsoe.eu/PublishingImages/Publications%20images/140409_AR%202013_Cover%20image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601" y="3873500"/>
              <a:ext cx="586849" cy="8302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s://www.entsoe.eu/PublishingImages/Publications%20images/140409_AR%202013_Cover%20image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401" y="3924300"/>
              <a:ext cx="586849" cy="8302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s://www.entsoe.eu/PublishingImages/Publications%20images/140409_AR%202013_Cover%20image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201" y="3975100"/>
              <a:ext cx="586849" cy="8302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s://www.entsoe.eu/PublishingImages/Publications%20images/140409_AR%202013_Cover%20image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001" y="4028282"/>
              <a:ext cx="586849" cy="8302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s://www.entsoe.eu/PublishingImages/Publications%20images/140409_AR%202013_Cover%20ima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801" y="4081464"/>
              <a:ext cx="586849" cy="8302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8" descr="https://www.entsoe.eu/major-projects/ten-year-network-development-plan/tyndp-2012/PublishingImages/Pages/default/TYNDP_2012_co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21" y="4952379"/>
            <a:ext cx="585216" cy="8333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ight Arrow 33"/>
          <p:cNvSpPr/>
          <p:nvPr/>
        </p:nvSpPr>
        <p:spPr bwMode="auto">
          <a:xfrm>
            <a:off x="422336" y="1163956"/>
            <a:ext cx="6222163" cy="300419"/>
          </a:xfrm>
          <a:prstGeom prst="rightArrow">
            <a:avLst>
              <a:gd name="adj1" fmla="val 50000"/>
              <a:gd name="adj2" fmla="val 36283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6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building – framing the uncertainty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8021B-6E8C-4485-8EFC-1BDC40465B9F}" type="slidenum">
              <a:rPr lang="en-US" smtClean="0"/>
              <a:t>8</a:t>
            </a:fld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4329975" y="1426897"/>
            <a:ext cx="7922284" cy="4023663"/>
            <a:chOff x="1377973" y="2695885"/>
            <a:chExt cx="7922284" cy="4023663"/>
          </a:xfrm>
        </p:grpSpPr>
        <p:sp>
          <p:nvSpPr>
            <p:cNvPr id="33" name="TextBox 32"/>
            <p:cNvSpPr txBox="1"/>
            <p:nvPr/>
          </p:nvSpPr>
          <p:spPr>
            <a:xfrm>
              <a:off x="1377973" y="5369097"/>
              <a:ext cx="1453347" cy="646331"/>
            </a:xfrm>
            <a:prstGeom prst="rect">
              <a:avLst/>
            </a:prstGeom>
            <a:noFill/>
            <a:scene3d>
              <a:camera prst="isometricLeftDown">
                <a:rot lat="2100000" lon="180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Today</a:t>
              </a:r>
              <a:endParaRPr lang="en-GB" sz="3600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830076" y="3022549"/>
              <a:ext cx="4470181" cy="3414334"/>
              <a:chOff x="8189171" y="1668434"/>
              <a:chExt cx="4470181" cy="3414334"/>
            </a:xfrm>
            <a:scene3d>
              <a:camera prst="isometricLeftDown">
                <a:rot lat="2100000" lon="1800000" rev="0"/>
              </a:camera>
              <a:lightRig rig="threePt" dir="t"/>
            </a:scene3d>
          </p:grpSpPr>
          <p:grpSp>
            <p:nvGrpSpPr>
              <p:cNvPr id="31" name="Group 30"/>
              <p:cNvGrpSpPr/>
              <p:nvPr/>
            </p:nvGrpSpPr>
            <p:grpSpPr>
              <a:xfrm>
                <a:off x="8189171" y="1668434"/>
                <a:ext cx="4470181" cy="3414334"/>
                <a:chOff x="5745018" y="1588341"/>
                <a:chExt cx="4969164" cy="3587901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745018" y="1588341"/>
                  <a:ext cx="4969164" cy="355504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16200000">
                  <a:off x="8842802" y="3224321"/>
                  <a:ext cx="3160875" cy="41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>
                      <a:solidFill>
                        <a:schemeClr val="bg1"/>
                      </a:solidFill>
                    </a:rPr>
                    <a:t>Stronger pan-E framework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rot="16200000">
                  <a:off x="4418157" y="3224320"/>
                  <a:ext cx="3160875" cy="41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>
                      <a:solidFill>
                        <a:schemeClr val="bg1"/>
                      </a:solidFill>
                    </a:rPr>
                    <a:t>Weaker pan-E framework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445967" y="1589318"/>
                  <a:ext cx="3686329" cy="67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>
                      <a:solidFill>
                        <a:schemeClr val="bg1"/>
                      </a:solidFill>
                    </a:rPr>
                    <a:t>On track towards 2050 RES objectives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454031" y="4497055"/>
                  <a:ext cx="3551138" cy="67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>
                      <a:solidFill>
                        <a:schemeClr val="bg1"/>
                      </a:solidFill>
                    </a:rPr>
                    <a:t>Delayed towards the 2050 </a:t>
                  </a:r>
                  <a:r>
                    <a:rPr lang="en-GB" dirty="0">
                      <a:solidFill>
                        <a:schemeClr val="bg1"/>
                      </a:solidFill>
                    </a:rPr>
                    <a:t>RES objectives</a:t>
                  </a: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9798728" y="2938784"/>
                <a:ext cx="13492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>
                    <a:solidFill>
                      <a:schemeClr val="bg1"/>
                    </a:solidFill>
                  </a:rPr>
                  <a:t>2030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956414" y="5212117"/>
              <a:ext cx="1235192" cy="646331"/>
            </a:xfrm>
            <a:prstGeom prst="rect">
              <a:avLst/>
            </a:prstGeom>
            <a:noFill/>
            <a:scene3d>
              <a:camera prst="isometricLeftDown">
                <a:rot lat="2100000" lon="180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2020</a:t>
              </a:r>
              <a:endParaRPr lang="en-GB" sz="36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2505722" y="5543342"/>
              <a:ext cx="562299" cy="1084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928693" y="2695885"/>
              <a:ext cx="1220983" cy="26406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928693" y="5336491"/>
              <a:ext cx="1235192" cy="1425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928693" y="5336491"/>
              <a:ext cx="5074045" cy="13830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928693" y="3955404"/>
              <a:ext cx="5074045" cy="13810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214792" y="1397749"/>
            <a:ext cx="369398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/>
              <a:t>How will 2020 and 2030 look like?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/>
              <a:t>What parameters to consider (demand, technology, policies)?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/>
              <a:t>How to deal with inherent uncertainties?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4792" y="4800559"/>
            <a:ext cx="369398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000" b="1" dirty="0" smtClean="0"/>
              <a:t>The further you look, the more scenarios we need to ensure a robust study framework</a:t>
            </a:r>
          </a:p>
        </p:txBody>
      </p:sp>
      <p:sp>
        <p:nvSpPr>
          <p:cNvPr id="71" name="Right Arrow 70"/>
          <p:cNvSpPr/>
          <p:nvPr/>
        </p:nvSpPr>
        <p:spPr>
          <a:xfrm rot="5400000">
            <a:off x="1589648" y="3979107"/>
            <a:ext cx="786857" cy="5621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631926" y="5522148"/>
            <a:ext cx="184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One scenario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411887" y="5522148"/>
            <a:ext cx="157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Four Visions</a:t>
            </a:r>
            <a:endParaRPr lang="en-GB" dirty="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6555562" y="4653603"/>
            <a:ext cx="2893" cy="8685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097707" y="5136628"/>
            <a:ext cx="0" cy="3568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66988" y="6067527"/>
            <a:ext cx="535324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Access the </a:t>
            </a:r>
            <a:r>
              <a:rPr lang="en-GB" dirty="0" smtClean="0">
                <a:hlinkClick r:id="rId3"/>
              </a:rPr>
              <a:t>TYNDP 2016 Scenario development </a:t>
            </a:r>
            <a:r>
              <a:rPr lang="en-GB" dirty="0" smtClean="0"/>
              <a:t>report for more information on the scenarios.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2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99" y="1260000"/>
            <a:ext cx="5187825" cy="507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of individual projects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9</a:t>
            </a:fld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0000" y="1386000"/>
            <a:ext cx="5025900" cy="4734000"/>
          </a:xfrm>
        </p:spPr>
        <p:txBody>
          <a:bodyPr/>
          <a:lstStyle/>
          <a:p>
            <a:r>
              <a:rPr lang="nl-NL" sz="2400" i="1" dirty="0" smtClean="0"/>
              <a:t>Indicators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b="0" dirty="0" smtClean="0"/>
              <a:t>Multi-criteria approach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b="0" dirty="0" smtClean="0"/>
              <a:t>Some criteria scenario-specific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b="0" dirty="0" smtClean="0"/>
              <a:t>Coordinated ENTSO-E study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b="0" dirty="0" smtClean="0"/>
              <a:t>Specific tailoring for storage projects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b="0" dirty="0" smtClean="0"/>
              <a:t>Based on scenario/project data available on ENTSO-E website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98599" y="1260000"/>
            <a:ext cx="5628601" cy="507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898600" y="1386000"/>
            <a:ext cx="5025900" cy="4734000"/>
          </a:xfrm>
          <a:prstGeom prst="rect">
            <a:avLst/>
          </a:prstGeom>
        </p:spPr>
        <p:txBody>
          <a:bodyPr lIns="90000" tIns="0" rIns="360000" bIns="288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 kern="1200">
                <a:solidFill>
                  <a:srgbClr val="26316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432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 kern="1200">
                <a:solidFill>
                  <a:srgbClr val="26316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504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 kern="1200">
                <a:solidFill>
                  <a:srgbClr val="26316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576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 kern="1200">
                <a:solidFill>
                  <a:srgbClr val="26316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i="1" dirty="0" smtClean="0"/>
              <a:t>Approach</a:t>
            </a:r>
            <a:endParaRPr lang="en-US" sz="2400" i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336242" y="2532760"/>
            <a:ext cx="694266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38975" y="2532760"/>
            <a:ext cx="914400" cy="170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36242" y="3828160"/>
            <a:ext cx="1617133" cy="414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36242" y="3828160"/>
            <a:ext cx="533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61175" y="4243027"/>
            <a:ext cx="1092200" cy="804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996642" y="2473493"/>
            <a:ext cx="93133" cy="101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06808" y="4183760"/>
            <a:ext cx="93133" cy="101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93908" y="3777360"/>
            <a:ext cx="93133" cy="101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29425" y="4979627"/>
            <a:ext cx="93133" cy="101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04343" y="5410841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Reference grid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78638" y="35588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1152" y="21718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4518" y="41980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4403" y="49783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05936" y="1583046"/>
            <a:ext cx="2393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Put one IN at a Time (PINT)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8712540" y="2095525"/>
            <a:ext cx="435139" cy="811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52985" y="2095525"/>
            <a:ext cx="573110" cy="1066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712540" y="2907431"/>
            <a:ext cx="1013556" cy="260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12540" y="2907431"/>
            <a:ext cx="334314" cy="764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041547" y="3167454"/>
            <a:ext cx="684548" cy="50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126453" y="2058379"/>
            <a:ext cx="58372" cy="6367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Oval 28"/>
          <p:cNvSpPr/>
          <p:nvPr/>
        </p:nvSpPr>
        <p:spPr>
          <a:xfrm>
            <a:off x="9696909" y="3130307"/>
            <a:ext cx="58372" cy="6367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0" name="Oval 29"/>
          <p:cNvSpPr/>
          <p:nvPr/>
        </p:nvSpPr>
        <p:spPr>
          <a:xfrm>
            <a:off x="8686007" y="2875592"/>
            <a:ext cx="58372" cy="6367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Oval 30"/>
          <p:cNvSpPr/>
          <p:nvPr/>
        </p:nvSpPr>
        <p:spPr>
          <a:xfrm>
            <a:off x="9021648" y="3629126"/>
            <a:ext cx="58372" cy="6367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TextBox 31"/>
          <p:cNvSpPr txBox="1"/>
          <p:nvPr/>
        </p:nvSpPr>
        <p:spPr>
          <a:xfrm>
            <a:off x="8493959" y="2750888"/>
            <a:ext cx="313921" cy="29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105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7366" y="1881613"/>
            <a:ext cx="313921" cy="29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105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26096" y="3151534"/>
            <a:ext cx="322930" cy="29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105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10953" y="3640562"/>
            <a:ext cx="322930" cy="29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105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539675" y="3878960"/>
            <a:ext cx="1434072" cy="1898756"/>
            <a:chOff x="5547884" y="3341701"/>
            <a:chExt cx="2458302" cy="3254868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5896631" y="3682999"/>
              <a:ext cx="694266" cy="129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599364" y="3682999"/>
              <a:ext cx="914400" cy="170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96631" y="4978399"/>
              <a:ext cx="1617133" cy="414867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96631" y="4978399"/>
              <a:ext cx="533400" cy="1219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421564" y="5393266"/>
              <a:ext cx="1092200" cy="804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6557031" y="3623732"/>
              <a:ext cx="93133" cy="1016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3" name="Oval 42"/>
            <p:cNvSpPr/>
            <p:nvPr/>
          </p:nvSpPr>
          <p:spPr>
            <a:xfrm>
              <a:off x="7467197" y="5333999"/>
              <a:ext cx="93133" cy="1016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Oval 43"/>
            <p:cNvSpPr/>
            <p:nvPr/>
          </p:nvSpPr>
          <p:spPr>
            <a:xfrm>
              <a:off x="5854297" y="4927599"/>
              <a:ext cx="93133" cy="1016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Oval 44"/>
            <p:cNvSpPr/>
            <p:nvPr/>
          </p:nvSpPr>
          <p:spPr>
            <a:xfrm>
              <a:off x="6389814" y="6129866"/>
              <a:ext cx="93133" cy="1016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47884" y="4728635"/>
              <a:ext cx="478683" cy="448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05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90399" y="3341701"/>
              <a:ext cx="478683" cy="448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sz="105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13765" y="5367866"/>
              <a:ext cx="492421" cy="448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105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53650" y="6148114"/>
              <a:ext cx="492421" cy="448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sz="105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605936" y="5812223"/>
            <a:ext cx="2735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Take One Out at a Time (TOOT)</a:t>
            </a:r>
            <a:endParaRPr lang="en-US" sz="1400" dirty="0"/>
          </a:p>
        </p:txBody>
      </p:sp>
      <p:sp>
        <p:nvSpPr>
          <p:cNvPr id="51" name="Freeform 50"/>
          <p:cNvSpPr/>
          <p:nvPr/>
        </p:nvSpPr>
        <p:spPr>
          <a:xfrm>
            <a:off x="8728075" y="2105194"/>
            <a:ext cx="419100" cy="787400"/>
          </a:xfrm>
          <a:custGeom>
            <a:avLst/>
            <a:gdLst>
              <a:gd name="connsiteX0" fmla="*/ 0 w 419100"/>
              <a:gd name="connsiteY0" fmla="*/ 787400 h 787400"/>
              <a:gd name="connsiteX1" fmla="*/ 355600 w 419100"/>
              <a:gd name="connsiteY1" fmla="*/ 520700 h 787400"/>
              <a:gd name="connsiteX2" fmla="*/ 419100 w 419100"/>
              <a:gd name="connsiteY2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787400">
                <a:moveTo>
                  <a:pt x="0" y="787400"/>
                </a:moveTo>
                <a:cubicBezTo>
                  <a:pt x="142875" y="719666"/>
                  <a:pt x="285750" y="651933"/>
                  <a:pt x="355600" y="520700"/>
                </a:cubicBezTo>
                <a:cubicBezTo>
                  <a:pt x="425450" y="389467"/>
                  <a:pt x="404283" y="84667"/>
                  <a:pt x="4191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2" y="4462391"/>
            <a:ext cx="5199401" cy="18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4284"/>
      </p:ext>
    </p:extLst>
  </p:cSld>
  <p:clrMapOvr>
    <a:masterClrMapping/>
  </p:clrMapOvr>
</p:sld>
</file>

<file path=ppt/theme/theme1.xml><?xml version="1.0" encoding="utf-8"?>
<a:theme xmlns:a="http://schemas.openxmlformats.org/drawingml/2006/main" name="ENTSOE-presentation-theme">
  <a:themeElements>
    <a:clrScheme name="ENTSO-E Colours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875894"/>
      </a:accent1>
      <a:accent2>
        <a:srgbClr val="F4BA5B"/>
      </a:accent2>
      <a:accent3>
        <a:srgbClr val="ACC04A"/>
      </a:accent3>
      <a:accent4>
        <a:srgbClr val="4B7EB3"/>
      </a:accent4>
      <a:accent5>
        <a:srgbClr val="FDC400"/>
      </a:accent5>
      <a:accent6>
        <a:srgbClr val="D54B58"/>
      </a:accent6>
      <a:hlink>
        <a:srgbClr val="817FB5"/>
      </a:hlink>
      <a:folHlink>
        <a:srgbClr val="954F72"/>
      </a:folHlink>
    </a:clrScheme>
    <a:fontScheme name="Entsoe Pres">
      <a:majorFont>
        <a:latin typeface="Arial"/>
        <a:ea typeface=""/>
        <a:cs typeface=""/>
      </a:majorFont>
      <a:minorFont>
        <a:latin typeface="Calibri (body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8337B72-BCAC-40B8-85B7-5BD17EFB241E}" vid="{FFB61999-E340-4301-A3E3-7BF14AB69D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DFD41AEF010449D0D055600B60DC5" ma:contentTypeVersion="1" ma:contentTypeDescription="Create a new document." ma:contentTypeScope="" ma:versionID="ef287326ae33b33fea4a2afc557ee8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16800-6C56-4439-8009-FE4C79D22E73}"/>
</file>

<file path=customXml/itemProps2.xml><?xml version="1.0" encoding="utf-8"?>
<ds:datastoreItem xmlns:ds="http://schemas.openxmlformats.org/officeDocument/2006/customXml" ds:itemID="{55BA3843-10C7-4D85-9247-988098F5EF65}"/>
</file>

<file path=customXml/itemProps3.xml><?xml version="1.0" encoding="utf-8"?>
<ds:datastoreItem xmlns:ds="http://schemas.openxmlformats.org/officeDocument/2006/customXml" ds:itemID="{3EFBA64B-FB85-4A0B-9EBC-A630309B1F88}"/>
</file>

<file path=docProps/app.xml><?xml version="1.0" encoding="utf-8"?>
<Properties xmlns="http://schemas.openxmlformats.org/officeDocument/2006/extended-properties" xmlns:vt="http://schemas.openxmlformats.org/officeDocument/2006/docPropsVTypes">
  <Template>ENTSOE_V02</Template>
  <TotalTime>0</TotalTime>
  <Words>1088</Words>
  <Application>Microsoft Office PowerPoint</Application>
  <PresentationFormat>Widescreen</PresentationFormat>
  <Paragraphs>270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Aharoni</vt:lpstr>
      <vt:lpstr>Arial</vt:lpstr>
      <vt:lpstr>Arial Black</vt:lpstr>
      <vt:lpstr>Calibri</vt:lpstr>
      <vt:lpstr>Calibri (body)</vt:lpstr>
      <vt:lpstr>Calibri Light</vt:lpstr>
      <vt:lpstr>Wingdings</vt:lpstr>
      <vt:lpstr>ENTSOE-presentation-theme</vt:lpstr>
      <vt:lpstr>Take 1.5h to understand and see the TYNDP 2016 projects assessments results </vt:lpstr>
      <vt:lpstr>TYNDP 2016 projects assessments</vt:lpstr>
      <vt:lpstr>TYNDP2016</vt:lpstr>
      <vt:lpstr>Draft results of the TYNDP 2016 projects assessments</vt:lpstr>
      <vt:lpstr>PowerPoint Presentation</vt:lpstr>
      <vt:lpstr>TYNDP2016 objectives</vt:lpstr>
      <vt:lpstr>TYNDP2016 timeline</vt:lpstr>
      <vt:lpstr>Scenario building – framing the uncertainty</vt:lpstr>
      <vt:lpstr>Assessment of individual projects</vt:lpstr>
      <vt:lpstr>Draft assessment results – Social Economic Welfare</vt:lpstr>
      <vt:lpstr>Draft assessment results – CO2 emissions</vt:lpstr>
      <vt:lpstr>Draft assessment results – RES integration</vt:lpstr>
      <vt:lpstr>Draft assessment results – Losses</vt:lpstr>
      <vt:lpstr>Capacity analysis</vt:lpstr>
      <vt:lpstr>Publications by the Summer</vt:lpstr>
      <vt:lpstr>Project Sheets</vt:lpstr>
      <vt:lpstr>Project Sheet - Project Description </vt:lpstr>
      <vt:lpstr>Project Sheet - Investment Needs </vt:lpstr>
      <vt:lpstr>Project Sheet – Project CBA</vt:lpstr>
      <vt:lpstr>Stakeholder’s interaction TYNDP2016</vt:lpstr>
      <vt:lpstr>PowerPoint Presentation</vt:lpstr>
      <vt:lpstr>TYNDP2018</vt:lpstr>
      <vt:lpstr>The work on the 2018 has started</vt:lpstr>
      <vt:lpstr>CBA 2.0 methodology</vt:lpstr>
      <vt:lpstr>Going from 1.0 to 2.0 CBA</vt:lpstr>
      <vt:lpstr>CBA 2.0 – main changes in indicators</vt:lpstr>
      <vt:lpstr>Tyndp 2018  scenarios development</vt:lpstr>
      <vt:lpstr>Overview of the stakeholders’ interaction within the TYNDP 16-18 period May – Sept 2016</vt:lpstr>
      <vt:lpstr>TYNDP website</vt:lpstr>
      <vt:lpstr>Thank you for your attention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2015-12-11T13:07:02Z</dcterms:created>
  <dcterms:modified xsi:type="dcterms:W3CDTF">2016-05-18T08:21:53Z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0x01010059DDFD41AEF010449D0D055600B60DC5</vt:lpwstr>
  </property>
  <property fmtid="{D5CDD505-2E9C-101B-9397-08002B2CF9AE}" pid="4" name="m21e1f176c4a4ad491d679d83442a8a3">
    <vt:lpwstr/>
  </property>
  <property fmtid="{D5CDD505-2E9C-101B-9397-08002B2CF9AE}" pid="5" name="b">
    <vt:lpwstr/>
  </property>
</Properties>
</file>