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</p:sldMasterIdLst>
  <p:handoutMasterIdLst>
    <p:handoutMasterId r:id="rId40"/>
  </p:handoutMasterIdLst>
  <p:sldIdLst>
    <p:sldId id="365" r:id="rId6"/>
    <p:sldId id="367" r:id="rId7"/>
    <p:sldId id="363" r:id="rId8"/>
    <p:sldId id="323" r:id="rId9"/>
    <p:sldId id="349" r:id="rId10"/>
    <p:sldId id="322" r:id="rId11"/>
    <p:sldId id="366" r:id="rId12"/>
    <p:sldId id="353" r:id="rId13"/>
    <p:sldId id="318" r:id="rId14"/>
    <p:sldId id="332" r:id="rId15"/>
    <p:sldId id="358" r:id="rId16"/>
    <p:sldId id="331" r:id="rId17"/>
    <p:sldId id="355" r:id="rId18"/>
    <p:sldId id="356" r:id="rId19"/>
    <p:sldId id="330" r:id="rId20"/>
    <p:sldId id="333" r:id="rId21"/>
    <p:sldId id="334" r:id="rId22"/>
    <p:sldId id="314" r:id="rId23"/>
    <p:sldId id="315" r:id="rId24"/>
    <p:sldId id="335" r:id="rId25"/>
    <p:sldId id="336" r:id="rId26"/>
    <p:sldId id="337" r:id="rId27"/>
    <p:sldId id="357" r:id="rId28"/>
    <p:sldId id="344" r:id="rId29"/>
    <p:sldId id="345" r:id="rId30"/>
    <p:sldId id="348" r:id="rId31"/>
    <p:sldId id="346" r:id="rId32"/>
    <p:sldId id="347" r:id="rId33"/>
    <p:sldId id="359" r:id="rId34"/>
    <p:sldId id="343" r:id="rId35"/>
    <p:sldId id="342" r:id="rId36"/>
    <p:sldId id="360" r:id="rId37"/>
    <p:sldId id="361" r:id="rId38"/>
    <p:sldId id="368" r:id="rId3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6" name="Author" initials="A" lastIdx="0" clrIdx="6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4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978" autoAdjust="0"/>
    <p:restoredTop sz="94648" autoAdjust="0"/>
  </p:normalViewPr>
  <p:slideViewPr>
    <p:cSldViewPr>
      <p:cViewPr varScale="1">
        <p:scale>
          <a:sx n="67" d="100"/>
          <a:sy n="67" d="100"/>
        </p:scale>
        <p:origin x="168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2310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20" Type="http://schemas.openxmlformats.org/officeDocument/2006/relationships/slide" Target="slides/slide15.xml"/><Relationship Id="rId41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FB0DF5-35AD-446F-BBBA-1372281E69E7}" type="datetimeFigureOut">
              <a:rPr lang="en-GB" smtClean="0"/>
              <a:t>11/07/2016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5B818-AAC2-472E-9417-0CEA4F57AF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8592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32" b="2692"/>
          <a:stretch/>
        </p:blipFill>
        <p:spPr>
          <a:xfrm>
            <a:off x="0" y="-597037"/>
            <a:ext cx="12191999" cy="750848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0" y="5724849"/>
            <a:ext cx="2132768" cy="9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7739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71600" y="489600"/>
            <a:ext cx="7574400" cy="4557600"/>
          </a:xfrm>
          <a:prstGeom prst="rect">
            <a:avLst/>
          </a:prstGeom>
        </p:spPr>
        <p:txBody>
          <a:bodyPr lIns="360000" tIns="360000" rIns="360000" bIns="360000" anchor="ctr" anchorCtr="0"/>
          <a:lstStyle>
            <a:lvl1pPr algn="ctr">
              <a:defRPr lang="en-US" sz="4400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“This is the amazing quote that you can attribute to whoever you want . Do try to keep to 4 lines”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Rectangle 10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067200" y="4525200"/>
            <a:ext cx="6094800" cy="33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1600" i="1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Attribute your quote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9873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Large Quote Typ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71600" y="489600"/>
            <a:ext cx="7574400" cy="4557600"/>
          </a:xfrm>
          <a:prstGeom prst="rect">
            <a:avLst/>
          </a:prstGeom>
        </p:spPr>
        <p:txBody>
          <a:bodyPr lIns="360000" tIns="360000" rIns="360000" bIns="360000" anchor="ctr" anchorCtr="0"/>
          <a:lstStyle>
            <a:lvl1pPr algn="ctr">
              <a:defRPr lang="en-US" sz="4400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“This is the amazing quote that you can attribute to whoever you want . Do try to keep to 4 lines”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067200" y="4525200"/>
            <a:ext cx="6094800" cy="3384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buNone/>
              <a:defRPr lang="en-US" sz="1600" i="1" kern="1200" baseline="0" dirty="0">
                <a:solidFill>
                  <a:schemeClr val="bg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Attribute your quote here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644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3800" y="0"/>
            <a:ext cx="40644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600" y="0"/>
            <a:ext cx="4064400" cy="255494"/>
          </a:xfrm>
          <a:prstGeom prst="rect">
            <a:avLst/>
          </a:prstGeom>
          <a:solidFill>
            <a:srgbClr val="263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ingl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1509200" cy="871200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27600" y="6333564"/>
            <a:ext cx="1235393" cy="392116"/>
            <a:chOff x="1022851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8431200" cy="5053200"/>
          </a:xfrm>
          <a:prstGeom prst="rect">
            <a:avLst/>
          </a:prstGeom>
        </p:spPr>
        <p:txBody>
          <a:bodyPr tIns="0" rIns="360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906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Single Content Block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1509200" cy="871200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0227600" y="6333564"/>
            <a:ext cx="1235393" cy="392116"/>
            <a:chOff x="1022851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9957600" cy="4734000"/>
          </a:xfrm>
          <a:prstGeom prst="rect">
            <a:avLst/>
          </a:prstGeom>
        </p:spPr>
        <p:txBody>
          <a:bodyPr lIns="90000" tIns="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bg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83662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+ Double Content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0639368" cy="871964"/>
          </a:xfrm>
          <a:prstGeom prst="rect">
            <a:avLst/>
          </a:prstGeom>
        </p:spPr>
        <p:txBody>
          <a:bodyPr r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4338864" y="6333564"/>
            <a:ext cx="1235393" cy="392116"/>
            <a:chOff x="10227600" y="6333564"/>
            <a:chExt cx="1235393" cy="39211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60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0" name="Straight Connector 9"/>
            <p:cNvCxnSpPr/>
            <p:nvPr/>
          </p:nvCxnSpPr>
          <p:spPr>
            <a:xfrm>
              <a:off x="1146299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638464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270000" y="1386000"/>
            <a:ext cx="5180400" cy="4734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/>
          </p:nvPr>
        </p:nvSpPr>
        <p:spPr>
          <a:xfrm>
            <a:off x="5728968" y="1386000"/>
            <a:ext cx="5180400" cy="4734000"/>
          </a:xfrm>
          <a:prstGeom prst="rect">
            <a:avLst/>
          </a:prstGeom>
          <a:solidFill>
            <a:srgbClr val="885894"/>
          </a:solidFill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3200" b="1" baseline="0">
                <a:solidFill>
                  <a:schemeClr val="bg1"/>
                </a:solidFill>
                <a:latin typeface="+mj-lt"/>
              </a:defRPr>
            </a:lvl1pPr>
            <a:lvl2pPr marL="360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chemeClr val="bg1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chemeClr val="bg1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chemeClr val="bg1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chemeClr val="bg1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38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r Comparison: Title + Double Blo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1"/>
          </p:nvPr>
        </p:nvSpPr>
        <p:spPr>
          <a:xfrm>
            <a:off x="270000" y="2209912"/>
            <a:ext cx="5157787" cy="3684588"/>
          </a:xfrm>
          <a:prstGeom prst="rect">
            <a:avLst/>
          </a:prstGeom>
          <a:noFill/>
          <a:ln>
            <a:solidFill>
              <a:srgbClr val="885894"/>
            </a:solidFill>
          </a:ln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5673436" y="2209912"/>
            <a:ext cx="5183188" cy="3684588"/>
          </a:xfrm>
          <a:prstGeom prst="rect">
            <a:avLst/>
          </a:prstGeom>
          <a:noFill/>
          <a:ln>
            <a:solidFill>
              <a:srgbClr val="885894"/>
            </a:solidFill>
          </a:ln>
        </p:spPr>
        <p:txBody>
          <a:bodyPr lIns="360000" tIns="288000" rIns="360000" bIns="288000">
            <a:noAutofit/>
          </a:bodyPr>
          <a:lstStyle>
            <a:lvl1pPr marL="0" indent="0">
              <a:buFont typeface="Arial" panose="020B0604020202020204" pitchFamily="34" charset="0"/>
              <a:buNone/>
              <a:defRPr sz="2400" b="1" baseline="0">
                <a:solidFill>
                  <a:schemeClr val="tx1">
                    <a:lumMod val="50000"/>
                  </a:schemeClr>
                </a:solidFill>
                <a:latin typeface="+mj-lt"/>
              </a:defRPr>
            </a:lvl1pPr>
            <a:lvl2pPr marL="360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2pPr>
            <a:lvl3pPr marL="432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800" b="0">
                <a:solidFill>
                  <a:srgbClr val="26316D"/>
                </a:solidFill>
                <a:latin typeface="Calibri Light" panose="020F0302020204030204" pitchFamily="34" charset="0"/>
              </a:defRPr>
            </a:lvl3pPr>
            <a:lvl4pPr marL="504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4pPr>
            <a:lvl5pPr marL="576000" indent="-180000">
              <a:buClr>
                <a:srgbClr val="26316D"/>
              </a:buClr>
              <a:buSzPct val="74000"/>
              <a:buFont typeface="Arial" panose="020B0604020202020204" pitchFamily="34" charset="0"/>
              <a:buChar char="•"/>
              <a:defRPr sz="2400" b="0">
                <a:solidFill>
                  <a:srgbClr val="26316D"/>
                </a:solidFill>
                <a:latin typeface="Calibri Light" panose="020F03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0000" y="1386000"/>
            <a:ext cx="5157787" cy="823912"/>
          </a:xfrm>
          <a:prstGeom prst="rect">
            <a:avLst/>
          </a:prstGeom>
          <a:solidFill>
            <a:srgbClr val="88589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73436" y="1386000"/>
            <a:ext cx="5183188" cy="823912"/>
          </a:xfrm>
          <a:prstGeom prst="rect">
            <a:avLst/>
          </a:prstGeom>
          <a:solidFill>
            <a:srgbClr val="885894"/>
          </a:solidFill>
        </p:spPr>
        <p:txBody>
          <a:bodyPr anchor="ctr" anchorCtr="0">
            <a:noAutofit/>
          </a:bodyPr>
          <a:lstStyle>
            <a:lvl1pPr marL="0" indent="0" algn="ctr"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>
          <a:xfrm>
            <a:off x="5666728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70000" y="388800"/>
            <a:ext cx="10639368" cy="871200"/>
          </a:xfrm>
          <a:prstGeom prst="rect">
            <a:avLst/>
          </a:prstGeom>
        </p:spPr>
        <p:txBody>
          <a:bodyPr lIns="90000" tIns="46800" rIns="360000" bIns="46800" anchor="ctr">
            <a:noAutofit/>
          </a:bodyPr>
          <a:lstStyle>
            <a:lvl1pPr marL="0" algn="l" defTabSz="914400" rtl="0" eaLnBrk="1" latinLnBrk="0" hangingPunct="1">
              <a:lnSpc>
                <a:spcPct val="80000"/>
              </a:lnSpc>
              <a:defRPr lang="en-US" sz="3200" b="1" kern="1200" spc="-1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338864" y="6333564"/>
            <a:ext cx="1235393" cy="392116"/>
            <a:chOff x="10227600" y="6333564"/>
            <a:chExt cx="1235393" cy="392116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600" y="6333564"/>
              <a:ext cx="1175435" cy="392116"/>
            </a:xfrm>
            <a:prstGeom prst="rect">
              <a:avLst/>
            </a:prstGeom>
          </p:spPr>
        </p:pic>
        <p:cxnSp>
          <p:nvCxnSpPr>
            <p:cNvPr id="16" name="Straight Connector 15"/>
            <p:cNvCxnSpPr/>
            <p:nvPr/>
          </p:nvCxnSpPr>
          <p:spPr>
            <a:xfrm>
              <a:off x="1146299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08073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Group 5"/>
          <p:cNvGrpSpPr/>
          <p:nvPr/>
        </p:nvGrpSpPr>
        <p:grpSpPr>
          <a:xfrm>
            <a:off x="10227600" y="6333564"/>
            <a:ext cx="1235393" cy="392116"/>
            <a:chOff x="10227600" y="6333564"/>
            <a:chExt cx="1235393" cy="392116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7600" y="6333564"/>
              <a:ext cx="1175435" cy="392116"/>
            </a:xfrm>
            <a:prstGeom prst="rect">
              <a:avLst/>
            </a:prstGeom>
          </p:spPr>
        </p:pic>
        <p:cxnSp>
          <p:nvCxnSpPr>
            <p:cNvPr id="8" name="Straight Connector 7"/>
            <p:cNvCxnSpPr/>
            <p:nvPr/>
          </p:nvCxnSpPr>
          <p:spPr>
            <a:xfrm>
              <a:off x="1146299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61969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255588"/>
            <a:ext cx="12192000" cy="660241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b="1" baseline="0"/>
            </a:lvl1pPr>
          </a:lstStyle>
          <a:p>
            <a:r>
              <a:rPr lang="en-GB" dirty="0" smtClean="0"/>
              <a:t>Insert your own presentation image here Should be 16:9 ratio </a:t>
            </a:r>
            <a:r>
              <a:rPr lang="en-GB" dirty="0" err="1" smtClean="0"/>
              <a:t>e.g</a:t>
            </a:r>
            <a:r>
              <a:rPr lang="en-GB" dirty="0" smtClean="0"/>
              <a:t> minimum. dimensions 1600px X 900px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888" y="4151376"/>
            <a:ext cx="5771448" cy="1773936"/>
          </a:xfrm>
          <a:prstGeom prst="rect">
            <a:avLst/>
          </a:prstGeom>
          <a:solidFill>
            <a:srgbClr val="885894">
              <a:alpha val="84000"/>
            </a:srgbClr>
          </a:solidFill>
        </p:spPr>
        <p:txBody>
          <a:bodyPr lIns="360000" tIns="360000" rIns="360000" bIns="360000" anchor="ctr"/>
          <a:lstStyle>
            <a:lvl1pPr marL="0" algn="l" defTabSz="914400" rtl="0" eaLnBrk="1" latinLnBrk="0" hangingPunct="1">
              <a:lnSpc>
                <a:spcPct val="80000"/>
              </a:lnSpc>
              <a:defRPr lang="en-US" sz="4800" b="1" kern="1200" spc="-150" dirty="0">
                <a:solidFill>
                  <a:schemeClr val="bg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99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93200" y="489600"/>
            <a:ext cx="11206800" cy="3780574"/>
          </a:xfrm>
          <a:prstGeom prst="rect">
            <a:avLst/>
          </a:prstGeom>
        </p:spPr>
        <p:txBody>
          <a:bodyPr anchor="ctr" anchorCtr="0"/>
          <a:lstStyle>
            <a:lvl1pPr algn="ctr">
              <a:defRPr sz="1150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defRPr>
            </a:lvl1pPr>
          </a:lstStyle>
          <a:p>
            <a:pPr algn="ctr">
              <a:lnSpc>
                <a:spcPts val="9900"/>
              </a:lnSpc>
            </a:pPr>
            <a:r>
              <a:rPr lang="en-US" sz="115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Thank</a:t>
            </a:r>
            <a:r>
              <a:rPr lang="en-US" sz="11500" baseline="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you</a:t>
            </a:r>
            <a:r>
              <a:rPr lang="en-US" sz="11500" dirty="0" smtClean="0">
                <a:solidFill>
                  <a:schemeClr val="bg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 for your attention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229" y="4593261"/>
            <a:ext cx="3628572" cy="1210466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6121400" y="4621209"/>
            <a:ext cx="0" cy="1191768"/>
          </a:xfrm>
          <a:prstGeom prst="line">
            <a:avLst/>
          </a:prstGeom>
          <a:ln w="76200">
            <a:solidFill>
              <a:srgbClr val="26316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7405914" y="4270174"/>
            <a:ext cx="3813774" cy="2322000"/>
          </a:xfrm>
          <a:prstGeom prst="rect">
            <a:avLst/>
          </a:prstGeom>
        </p:spPr>
        <p:txBody>
          <a:bodyPr anchor="ctr" anchorCtr="0"/>
          <a:lstStyle>
            <a:lvl1pPr marL="0" indent="0" algn="l" defTabSz="914400" rtl="0" eaLnBrk="1" latinLnBrk="0" hangingPunct="1">
              <a:buFont typeface="Arial" panose="020B0604020202020204" pitchFamily="34" charset="0"/>
              <a:buNone/>
              <a:defRPr lang="en-US" sz="3200" b="1" kern="1200" dirty="0" smtClean="0">
                <a:solidFill>
                  <a:schemeClr val="tx2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>
              <a:buNone/>
              <a:defRPr lang="en-US" sz="2000" kern="1200" baseline="0" dirty="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Name</a:t>
            </a:r>
          </a:p>
          <a:p>
            <a:pPr lvl="1"/>
            <a:r>
              <a:rPr lang="en-US" dirty="0" smtClean="0"/>
              <a:t>Position / Title</a:t>
            </a:r>
          </a:p>
          <a:p>
            <a:pPr lvl="1"/>
            <a:r>
              <a:rPr lang="en-GB" dirty="0" smtClean="0"/>
              <a:t>firstname.lastname@entsoe.eu</a:t>
            </a:r>
          </a:p>
          <a:p>
            <a:pPr lvl="1"/>
            <a:r>
              <a:rPr lang="en-GB" dirty="0" smtClean="0"/>
              <a:t>www.entsoe.eu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223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nal Slide - Big Entso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121920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189113" y="4270174"/>
            <a:ext cx="3813774" cy="2322000"/>
          </a:xfrm>
          <a:prstGeom prst="rect">
            <a:avLst/>
          </a:prstGeom>
        </p:spPr>
        <p:txBody>
          <a:bodyPr anchor="ctr" anchorCtr="0"/>
          <a:lstStyle>
            <a:lvl1pPr marL="0" indent="0" algn="ctr" defTabSz="914400" rtl="0" eaLnBrk="1" latinLnBrk="0" hangingPunct="1">
              <a:buFont typeface="Arial" panose="020B0604020202020204" pitchFamily="34" charset="0"/>
              <a:buNone/>
              <a:defRPr lang="en-US" sz="3200" b="1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ctr">
              <a:buNone/>
              <a:defRPr lang="en-US" sz="20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Your Name</a:t>
            </a:r>
          </a:p>
          <a:p>
            <a:pPr lvl="1"/>
            <a:r>
              <a:rPr lang="en-US" dirty="0" smtClean="0"/>
              <a:t>Position / Title</a:t>
            </a:r>
          </a:p>
          <a:p>
            <a:pPr lvl="1"/>
            <a:r>
              <a:rPr lang="en-GB" dirty="0" smtClean="0"/>
              <a:t>firstname.lastname@entsoe.eu</a:t>
            </a:r>
          </a:p>
          <a:p>
            <a:pPr lvl="1"/>
            <a:r>
              <a:rPr lang="en-GB" dirty="0" smtClean="0"/>
              <a:t>www.entsoe.eu</a:t>
            </a: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917374"/>
            <a:ext cx="100584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5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Mai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00395"/>
            <a:ext cx="12191998" cy="7315199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0" y="5724849"/>
            <a:ext cx="2132768" cy="9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3496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EY + Blank with no page numb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2976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Main 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57199"/>
            <a:ext cx="12191998" cy="7315199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385248" y="6482307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385248" y="5201499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385200" y="5612400"/>
            <a:ext cx="4644000" cy="79740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8400" y="5724849"/>
            <a:ext cx="2132768" cy="9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1598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2014_Map_ENTSO-E-4.000.000_400d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88589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432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3 - with custom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b="1" baseline="0"/>
            </a:lvl1pPr>
          </a:lstStyle>
          <a:p>
            <a:r>
              <a:rPr lang="en-GB" dirty="0" smtClean="0"/>
              <a:t>Insert your own presentation image here</a:t>
            </a:r>
          </a:p>
          <a:p>
            <a:r>
              <a:rPr lang="en-GB" dirty="0" smtClean="0"/>
              <a:t>Should be 16:9 ratio </a:t>
            </a:r>
            <a:r>
              <a:rPr lang="en-GB" dirty="0" err="1" smtClean="0"/>
              <a:t>e.g</a:t>
            </a:r>
            <a:r>
              <a:rPr lang="en-GB" dirty="0" smtClean="0"/>
              <a:t> minimum. dimensions 1600px X 900px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0201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3 with grey bg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26316D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665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Main Title Slide 3 with vision imag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25" y="0"/>
            <a:ext cx="12362579" cy="69812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2096" y="5888253"/>
            <a:ext cx="1865376" cy="6222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1999488"/>
            <a:ext cx="12192000" cy="3157728"/>
          </a:xfrm>
          <a:prstGeom prst="rect">
            <a:avLst/>
          </a:prstGeom>
          <a:solidFill>
            <a:srgbClr val="885894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85200" y="3985200"/>
            <a:ext cx="6251728" cy="521999"/>
          </a:xfrm>
          <a:prstGeom prst="rect">
            <a:avLst/>
          </a:prstGeom>
        </p:spPr>
        <p:txBody>
          <a:bodyPr anchor="t" anchorCtr="0"/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Followed by your final bit of text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 hasCustomPrompt="1"/>
          </p:nvPr>
        </p:nvSpPr>
        <p:spPr>
          <a:xfrm>
            <a:off x="385763" y="2462213"/>
            <a:ext cx="6426200" cy="847725"/>
          </a:xfrm>
          <a:prstGeom prst="rect">
            <a:avLst/>
          </a:prstGeom>
        </p:spPr>
        <p:txBody>
          <a:bodyPr anchor="b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000" b="0" kern="1200" cap="none" baseline="0" dirty="0" smtClean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This is your initial title</a:t>
            </a: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8017200" y="43560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GB" dirty="0" smtClean="0"/>
              <a:t>Event Date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017200" y="2462400"/>
            <a:ext cx="3790800" cy="33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buNone/>
              <a:defRPr lang="en-US" sz="1600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Presenter Name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790688" y="2462784"/>
            <a:ext cx="0" cy="2231136"/>
          </a:xfrm>
          <a:prstGeom prst="line">
            <a:avLst/>
          </a:prstGeom>
          <a:ln w="38100">
            <a:solidFill>
              <a:srgbClr val="FCC41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324000" y="3168000"/>
            <a:ext cx="7329600" cy="889200"/>
          </a:xfrm>
          <a:prstGeom prst="rect">
            <a:avLst/>
          </a:prstGeom>
        </p:spPr>
        <p:txBody>
          <a:bodyPr tIns="0"/>
          <a:lstStyle>
            <a:lvl1pPr>
              <a:defRPr lang="en-US" sz="6600" b="1" kern="1200" cap="all" dirty="0" smtClean="0">
                <a:solidFill>
                  <a:srgbClr val="FCC41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Main title</a:t>
            </a:r>
            <a:endParaRPr lang="en-US" dirty="0"/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8017152" y="2811600"/>
            <a:ext cx="3790800" cy="144000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buNone/>
              <a:defRPr lang="en-US" sz="2400" b="1" kern="120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Event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36650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esentation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6800" y="374650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271600" y="374072"/>
            <a:ext cx="7574400" cy="1260000"/>
          </a:xfrm>
          <a:prstGeom prst="rect">
            <a:avLst/>
          </a:prstGeom>
          <a:solidFill>
            <a:srgbClr val="FCC410"/>
          </a:solidFill>
        </p:spPr>
        <p:txBody>
          <a:bodyPr lIns="360000" tIns="360000" rIns="360000" bIns="360000" anchor="ctr" anchorCtr="0"/>
          <a:lstStyle>
            <a:lvl1pPr algn="l">
              <a:defRPr lang="en-US" sz="4400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644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3800" y="0"/>
            <a:ext cx="40644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600" y="0"/>
            <a:ext cx="4064400" cy="255494"/>
          </a:xfrm>
          <a:prstGeom prst="rect">
            <a:avLst/>
          </a:prstGeom>
          <a:solidFill>
            <a:srgbClr val="263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 title="Se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271713" y="1814945"/>
            <a:ext cx="7573962" cy="1259999"/>
          </a:xfrm>
          <a:prstGeom prst="rect">
            <a:avLst/>
          </a:prstGeom>
          <a:solidFill>
            <a:srgbClr val="E4A63C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Also </a:t>
            </a:r>
            <a:endParaRPr lang="en-US" dirty="0"/>
          </a:p>
        </p:txBody>
      </p:sp>
      <p:sp>
        <p:nvSpPr>
          <p:cNvPr id="23" name="Text Placeholder 6" title="Section"/>
          <p:cNvSpPr>
            <a:spLocks noGrp="1"/>
          </p:cNvSpPr>
          <p:nvPr>
            <p:ph type="body" sz="quarter" idx="18" hasCustomPrompt="1"/>
          </p:nvPr>
        </p:nvSpPr>
        <p:spPr>
          <a:xfrm>
            <a:off x="2271713" y="3255817"/>
            <a:ext cx="7573962" cy="1259999"/>
          </a:xfrm>
          <a:prstGeom prst="rect">
            <a:avLst/>
          </a:prstGeom>
          <a:solidFill>
            <a:srgbClr val="26316D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Fill the numbers</a:t>
            </a:r>
            <a:endParaRPr lang="en-US" dirty="0"/>
          </a:p>
        </p:txBody>
      </p:sp>
      <p:sp>
        <p:nvSpPr>
          <p:cNvPr id="24" name="Text Placeholder 6" title="Section"/>
          <p:cNvSpPr>
            <a:spLocks noGrp="1"/>
          </p:cNvSpPr>
          <p:nvPr>
            <p:ph type="body" sz="quarter" idx="19" hasCustomPrompt="1"/>
          </p:nvPr>
        </p:nvSpPr>
        <p:spPr>
          <a:xfrm>
            <a:off x="2271713" y="4668980"/>
            <a:ext cx="7573962" cy="1259999"/>
          </a:xfrm>
          <a:prstGeom prst="rect">
            <a:avLst/>
          </a:prstGeom>
          <a:solidFill>
            <a:srgbClr val="885894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6800" y="1814945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6800" y="3256928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4670091"/>
            <a:ext cx="1192213" cy="125888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kumimoji="0" lang="en-US" sz="72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7728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 Presentation Se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5"/>
          <p:cNvSpPr>
            <a:spLocks noGrp="1"/>
          </p:cNvSpPr>
          <p:nvPr>
            <p:ph type="body" sz="quarter" idx="20" hasCustomPrompt="1"/>
          </p:nvPr>
        </p:nvSpPr>
        <p:spPr>
          <a:xfrm>
            <a:off x="1066800" y="360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1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2074800" y="360000"/>
            <a:ext cx="7879331" cy="1008000"/>
          </a:xfrm>
          <a:prstGeom prst="rect">
            <a:avLst/>
          </a:prstGeom>
          <a:solidFill>
            <a:srgbClr val="FCC410"/>
          </a:solidFill>
        </p:spPr>
        <p:txBody>
          <a:bodyPr lIns="360000" tIns="360000" rIns="360000" bIns="360000" anchor="ctr" anchorCtr="0"/>
          <a:lstStyle>
            <a:lvl1pPr algn="l">
              <a:defRPr lang="en-US" sz="4400" kern="1200" baseline="0" dirty="0" smtClean="0">
                <a:solidFill>
                  <a:schemeClr val="bg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Please </a:t>
            </a:r>
            <a:endParaRPr lang="en-US" dirty="0"/>
          </a:p>
        </p:txBody>
      </p:sp>
      <p:grpSp>
        <p:nvGrpSpPr>
          <p:cNvPr id="3" name="Group 6"/>
          <p:cNvGrpSpPr/>
          <p:nvPr/>
        </p:nvGrpSpPr>
        <p:grpSpPr>
          <a:xfrm>
            <a:off x="5136480" y="6333564"/>
            <a:ext cx="1235393" cy="392116"/>
            <a:chOff x="10228510" y="6333564"/>
            <a:chExt cx="1235393" cy="39211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28510" y="6333564"/>
              <a:ext cx="1175435" cy="392116"/>
            </a:xfrm>
            <a:prstGeom prst="rect">
              <a:avLst/>
            </a:prstGeom>
          </p:spPr>
        </p:pic>
        <p:cxnSp>
          <p:nvCxnSpPr>
            <p:cNvPr id="9" name="Straight Connector 8"/>
            <p:cNvCxnSpPr/>
            <p:nvPr/>
          </p:nvCxnSpPr>
          <p:spPr>
            <a:xfrm>
              <a:off x="11463903" y="6333564"/>
              <a:ext cx="0" cy="392116"/>
            </a:xfrm>
            <a:prstGeom prst="line">
              <a:avLst/>
            </a:prstGeom>
            <a:ln w="3175">
              <a:solidFill>
                <a:srgbClr val="88589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>
          <a:xfrm>
            <a:off x="6450120" y="6332400"/>
            <a:ext cx="619200" cy="392400"/>
          </a:xfrm>
        </p:spPr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4064400" cy="255494"/>
          </a:xfrm>
          <a:prstGeom prst="rect">
            <a:avLst/>
          </a:prstGeom>
          <a:solidFill>
            <a:srgbClr val="FCC41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063800" y="0"/>
            <a:ext cx="4064400" cy="255494"/>
          </a:xfrm>
          <a:prstGeom prst="rect">
            <a:avLst/>
          </a:prstGeom>
          <a:solidFill>
            <a:srgbClr val="885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8127600" y="0"/>
            <a:ext cx="4064400" cy="255494"/>
          </a:xfrm>
          <a:prstGeom prst="rect">
            <a:avLst/>
          </a:prstGeom>
          <a:solidFill>
            <a:srgbClr val="2631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 title="Section"/>
          <p:cNvSpPr>
            <a:spLocks noGrp="1"/>
          </p:cNvSpPr>
          <p:nvPr>
            <p:ph type="body" sz="quarter" idx="17" hasCustomPrompt="1"/>
          </p:nvPr>
        </p:nvSpPr>
        <p:spPr>
          <a:xfrm>
            <a:off x="2074931" y="1512000"/>
            <a:ext cx="7878875" cy="1008000"/>
          </a:xfrm>
          <a:prstGeom prst="rect">
            <a:avLst/>
          </a:prstGeom>
          <a:solidFill>
            <a:srgbClr val="E4A63C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Also </a:t>
            </a:r>
            <a:endParaRPr lang="en-US" dirty="0"/>
          </a:p>
        </p:txBody>
      </p:sp>
      <p:sp>
        <p:nvSpPr>
          <p:cNvPr id="23" name="Text Placeholder 6" title="Section"/>
          <p:cNvSpPr>
            <a:spLocks noGrp="1"/>
          </p:cNvSpPr>
          <p:nvPr>
            <p:ph type="body" sz="quarter" idx="18" hasCustomPrompt="1"/>
          </p:nvPr>
        </p:nvSpPr>
        <p:spPr>
          <a:xfrm>
            <a:off x="2074931" y="2664000"/>
            <a:ext cx="7878875" cy="1008000"/>
          </a:xfrm>
          <a:prstGeom prst="rect">
            <a:avLst/>
          </a:prstGeom>
          <a:solidFill>
            <a:srgbClr val="26316D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Fill the numbers</a:t>
            </a:r>
            <a:endParaRPr lang="en-US" dirty="0"/>
          </a:p>
        </p:txBody>
      </p:sp>
      <p:sp>
        <p:nvSpPr>
          <p:cNvPr id="24" name="Text Placeholder 6" title="Section"/>
          <p:cNvSpPr>
            <a:spLocks noGrp="1"/>
          </p:cNvSpPr>
          <p:nvPr>
            <p:ph type="body" sz="quarter" idx="19" hasCustomPrompt="1"/>
          </p:nvPr>
        </p:nvSpPr>
        <p:spPr>
          <a:xfrm>
            <a:off x="2074931" y="3816000"/>
            <a:ext cx="7878875" cy="1008000"/>
          </a:xfrm>
          <a:prstGeom prst="rect">
            <a:avLst/>
          </a:prstGeom>
          <a:solidFill>
            <a:srgbClr val="885894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20" name="Text Placeholder 5"/>
          <p:cNvSpPr>
            <a:spLocks noGrp="1"/>
          </p:cNvSpPr>
          <p:nvPr>
            <p:ph type="body" sz="quarter" idx="21" hasCustomPrompt="1"/>
          </p:nvPr>
        </p:nvSpPr>
        <p:spPr>
          <a:xfrm>
            <a:off x="1066800" y="1512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2</a:t>
            </a:r>
            <a:endParaRPr lang="en-US" dirty="0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22" hasCustomPrompt="1"/>
          </p:nvPr>
        </p:nvSpPr>
        <p:spPr>
          <a:xfrm>
            <a:off x="1066800" y="2664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3</a:t>
            </a:r>
            <a:endParaRPr lang="en-US" dirty="0"/>
          </a:p>
        </p:txBody>
      </p:sp>
      <p:sp>
        <p:nvSpPr>
          <p:cNvPr id="25" name="Text Placeholder 5"/>
          <p:cNvSpPr>
            <a:spLocks noGrp="1"/>
          </p:cNvSpPr>
          <p:nvPr>
            <p:ph type="body" sz="quarter" idx="23" hasCustomPrompt="1"/>
          </p:nvPr>
        </p:nvSpPr>
        <p:spPr>
          <a:xfrm>
            <a:off x="1066800" y="3816000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4</a:t>
            </a:r>
            <a:endParaRPr lang="en-US" dirty="0"/>
          </a:p>
        </p:txBody>
      </p:sp>
      <p:sp>
        <p:nvSpPr>
          <p:cNvPr id="17" name="Text Placeholder 6" title="Section"/>
          <p:cNvSpPr>
            <a:spLocks noGrp="1"/>
          </p:cNvSpPr>
          <p:nvPr>
            <p:ph type="body" sz="quarter" idx="24" hasCustomPrompt="1"/>
          </p:nvPr>
        </p:nvSpPr>
        <p:spPr>
          <a:xfrm>
            <a:off x="2074931" y="4968000"/>
            <a:ext cx="7878875" cy="1008000"/>
          </a:xfrm>
          <a:prstGeom prst="rect">
            <a:avLst/>
          </a:prstGeom>
          <a:solidFill>
            <a:srgbClr val="FCC410"/>
          </a:solidFill>
        </p:spPr>
        <p:txBody>
          <a:bodyPr lIns="360000" tIns="360000" rIns="360000" bIns="360000" anchor="ctr"/>
          <a:lstStyle>
            <a:lvl1pPr marL="0" indent="0">
              <a:buFontTx/>
              <a:buNone/>
              <a:defRPr kumimoji="0" lang="en-US" sz="4400" b="0" i="0" u="none" strike="noStrike" kern="1200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 smtClean="0"/>
              <a:t>On the left</a:t>
            </a:r>
            <a:endParaRPr lang="en-US" dirty="0"/>
          </a:p>
        </p:txBody>
      </p:sp>
      <p:sp>
        <p:nvSpPr>
          <p:cNvPr id="19" name="Text Placeholder 5"/>
          <p:cNvSpPr>
            <a:spLocks noGrp="1"/>
          </p:cNvSpPr>
          <p:nvPr>
            <p:ph type="body" sz="quarter" idx="25" hasCustomPrompt="1"/>
          </p:nvPr>
        </p:nvSpPr>
        <p:spPr>
          <a:xfrm>
            <a:off x="1066800" y="4969111"/>
            <a:ext cx="1008000" cy="100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0" tIns="108000" rIns="0" bIns="0" anchor="ctr"/>
          <a:lstStyle>
            <a:lvl1pPr marL="0" indent="0" algn="ctr">
              <a:buNone/>
              <a:defRPr kumimoji="0" lang="en-US" sz="6600" b="1" i="0" u="none" strike="noStrike" kern="1200" cap="none" spc="0" normalizeH="0" baseline="0" dirty="0" smtClean="0">
                <a:ln>
                  <a:noFill/>
                </a:ln>
                <a:solidFill>
                  <a:srgbClr val="FCC410"/>
                </a:solidFill>
                <a:effectLst/>
                <a:uLnTx/>
                <a:uFillTx/>
                <a:latin typeface="Arial Black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lvl="0"/>
            <a:r>
              <a:rPr lang="en-GB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057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527200" y="6332400"/>
            <a:ext cx="619200" cy="392400"/>
          </a:xfrm>
          <a:prstGeom prst="rect">
            <a:avLst/>
          </a:prstGeom>
        </p:spPr>
        <p:txBody>
          <a:bodyPr vert="horz" wrap="none" lIns="0" tIns="0" rIns="91440" bIns="0" rtlCol="0" anchor="ctr"/>
          <a:lstStyle>
            <a:lvl1pPr marL="0" algn="l" defTabSz="914400" rtl="0" eaLnBrk="1" latinLnBrk="0" hangingPunct="1">
              <a:defRPr lang="en-US" sz="1100" b="1" kern="1200" smtClean="0">
                <a:solidFill>
                  <a:srgbClr val="885894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dirty="0" smtClean="0"/>
              <a:t>Page </a:t>
            </a:r>
            <a:fld id="{56F93B5C-994F-4CF8-BA39-DF9845E6AEA6}" type="slidenum">
              <a:rPr smtClean="0"/>
              <a:pPr/>
              <a:t>‹#›</a:t>
            </a:fld>
            <a:endParaRPr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6400" y="230400"/>
            <a:ext cx="10018800" cy="687600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kern="1200" dirty="0">
                <a:solidFill>
                  <a:schemeClr val="bg1"/>
                </a:solidFill>
                <a:latin typeface="Aharoni" panose="02010803020104030203" pitchFamily="2" charset="-79"/>
                <a:ea typeface="+mn-ea"/>
                <a:cs typeface="Aharoni" panose="02010803020104030203" pitchFamily="2" charset="-79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83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9" r:id="rId2"/>
    <p:sldLayoutId id="2147483680" r:id="rId3"/>
    <p:sldLayoutId id="2147483677" r:id="rId4"/>
    <p:sldLayoutId id="2147483660" r:id="rId5"/>
    <p:sldLayoutId id="2147483671" r:id="rId6"/>
    <p:sldLayoutId id="2147483674" r:id="rId7"/>
    <p:sldLayoutId id="2147483675" r:id="rId8"/>
    <p:sldLayoutId id="2147483681" r:id="rId9"/>
    <p:sldLayoutId id="2147483650" r:id="rId10"/>
    <p:sldLayoutId id="2147483668" r:id="rId11"/>
    <p:sldLayoutId id="2147483654" r:id="rId12"/>
    <p:sldLayoutId id="2147483669" r:id="rId13"/>
    <p:sldLayoutId id="2147483670" r:id="rId14"/>
    <p:sldLayoutId id="2147483653" r:id="rId15"/>
    <p:sldLayoutId id="2147483666" r:id="rId16"/>
    <p:sldLayoutId id="2147483678" r:id="rId17"/>
    <p:sldLayoutId id="2147483672" r:id="rId18"/>
    <p:sldLayoutId id="2147483673" r:id="rId19"/>
    <p:sldLayoutId id="2147483667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en-GB" dirty="0"/>
              <a:t>Improving the pan-European cost-benefit analysis methodology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Public webinar 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85248" y="6409806"/>
            <a:ext cx="3790800" cy="338400"/>
          </a:xfrm>
        </p:spPr>
        <p:txBody>
          <a:bodyPr/>
          <a:lstStyle/>
          <a:p>
            <a:r>
              <a:rPr lang="en-US" dirty="0" smtClean="0"/>
              <a:t>11</a:t>
            </a:r>
            <a:r>
              <a:rPr lang="en-US" baseline="30000" dirty="0" smtClean="0"/>
              <a:t>th</a:t>
            </a:r>
            <a:r>
              <a:rPr lang="en-US" dirty="0" smtClean="0"/>
              <a:t> JULY 2016</a:t>
            </a:r>
            <a:endParaRPr lang="en-US" dirty="0"/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CBA 2.0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Autofit/>
          </a:bodyPr>
          <a:lstStyle/>
          <a:p>
            <a:endParaRPr lang="en-US" dirty="0" smtClean="0"/>
          </a:p>
          <a:p>
            <a:r>
              <a:rPr lang="en-US" dirty="0" smtClean="0"/>
              <a:t>Public webinar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878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identification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3.1</a:t>
            </a: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>
                <a:solidFill>
                  <a:schemeClr val="accent4"/>
                </a:solidFill>
              </a:rPr>
              <a:t>-</a:t>
            </a:r>
            <a:endParaRPr lang="de-DE" sz="2000" b="0" dirty="0" smtClean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de-DE" sz="1800" b="0" dirty="0" err="1" smtClean="0">
                <a:solidFill>
                  <a:schemeClr val="accent4"/>
                </a:solidFill>
              </a:rPr>
              <a:t>chapter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en-US" sz="1800" b="0" dirty="0" smtClean="0">
                <a:solidFill>
                  <a:schemeClr val="accent4"/>
                </a:solidFill>
              </a:rPr>
              <a:t>“Project identification”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deleted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en-US" sz="1800" b="0" dirty="0" smtClean="0">
                <a:solidFill>
                  <a:schemeClr val="accent4"/>
                </a:solidFill>
              </a:rPr>
              <a:t>starting </a:t>
            </a:r>
            <a:r>
              <a:rPr lang="en-US" sz="1800" b="0" dirty="0">
                <a:solidFill>
                  <a:schemeClr val="accent4"/>
                </a:solidFill>
              </a:rPr>
              <a:t>point of CBA is that projects are already </a:t>
            </a:r>
            <a:r>
              <a:rPr lang="en-US" sz="1800" b="0" dirty="0" smtClean="0">
                <a:solidFill>
                  <a:schemeClr val="accent4"/>
                </a:solidFill>
              </a:rPr>
              <a:t>identified.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400" dirty="0" err="1"/>
              <a:t>Changes</a:t>
            </a:r>
            <a:r>
              <a:rPr lang="de-DE" sz="2400" dirty="0"/>
              <a:t> after </a:t>
            </a:r>
            <a:r>
              <a:rPr lang="de-DE" sz="2400" dirty="0" err="1"/>
              <a:t>consultation</a:t>
            </a:r>
            <a:r>
              <a:rPr lang="de-DE" sz="24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no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changes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93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Market and Network Studies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2.4.1</a:t>
            </a: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2.2</a:t>
            </a:r>
          </a:p>
          <a:p>
            <a:endParaRPr lang="de-DE" sz="2000" dirty="0" smtClean="0"/>
          </a:p>
          <a:p>
            <a:r>
              <a:rPr lang="de-DE" sz="2000" dirty="0" err="1"/>
              <a:t>What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changed</a:t>
            </a:r>
            <a:r>
              <a:rPr lang="de-DE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no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major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changes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before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consultation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Renamed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„</a:t>
            </a:r>
            <a:r>
              <a:rPr lang="de-DE" sz="1800" b="0" dirty="0" err="1" smtClean="0">
                <a:solidFill>
                  <a:schemeClr val="accent4"/>
                </a:solidFill>
              </a:rPr>
              <a:t>Modelling</a:t>
            </a:r>
            <a:r>
              <a:rPr lang="de-DE" sz="1800" b="0" dirty="0" smtClean="0">
                <a:solidFill>
                  <a:schemeClr val="accent4"/>
                </a:solidFill>
              </a:rPr>
              <a:t> Framework“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included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abstracts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for</a:t>
            </a:r>
            <a:r>
              <a:rPr lang="de-DE" sz="1800" b="0" dirty="0" smtClean="0">
                <a:solidFill>
                  <a:schemeClr val="accent4"/>
                </a:solidFill>
              </a:rPr>
              <a:t> Redispatch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Flow-</a:t>
            </a:r>
            <a:r>
              <a:rPr lang="de-DE" sz="1800" b="0" dirty="0" err="1" smtClean="0">
                <a:solidFill>
                  <a:schemeClr val="accent4"/>
                </a:solidFill>
              </a:rPr>
              <a:t>Based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simulations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According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to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comment</a:t>
            </a:r>
            <a:r>
              <a:rPr lang="de-DE" sz="1800" b="0" dirty="0">
                <a:solidFill>
                  <a:schemeClr val="accent4"/>
                </a:solidFill>
              </a:rPr>
              <a:t>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21057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Indicator categories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0218488" cy="5053200"/>
          </a:xfrm>
        </p:spPr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3.3</a:t>
            </a: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3.2 / 3.5</a:t>
            </a:r>
          </a:p>
          <a:p>
            <a:endParaRPr lang="de-DE" sz="2000" dirty="0"/>
          </a:p>
          <a:p>
            <a:endParaRPr lang="de-DE" sz="2000" dirty="0"/>
          </a:p>
        </p:txBody>
      </p:sp>
      <p:pic>
        <p:nvPicPr>
          <p:cNvPr id="5" name="Imag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9416" y="2353813"/>
            <a:ext cx="10207495" cy="36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3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Indicator categories in </a:t>
            </a:r>
            <a:r>
              <a:rPr lang="en-GB" dirty="0"/>
              <a:t>CBA 2</a:t>
            </a:r>
            <a:r>
              <a:rPr lang="en-GB" dirty="0" smtClean="0"/>
              <a:t>.0 pre consultation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5" name="Picture 22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528" y="1237945"/>
            <a:ext cx="7995313" cy="4135271"/>
          </a:xfrm>
          <a:prstGeom prst="rect">
            <a:avLst/>
          </a:prstGeom>
          <a:noFill/>
        </p:spPr>
      </p:pic>
      <p:sp>
        <p:nvSpPr>
          <p:cNvPr id="4" name="Rechteck 3"/>
          <p:cNvSpPr/>
          <p:nvPr/>
        </p:nvSpPr>
        <p:spPr>
          <a:xfrm>
            <a:off x="911424" y="528320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2000" dirty="0" err="1"/>
              <a:t>Why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changed</a:t>
            </a:r>
            <a:r>
              <a:rPr lang="de-DE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4"/>
                </a:solidFill>
              </a:rPr>
              <a:t>SoS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changed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for</a:t>
            </a:r>
            <a:r>
              <a:rPr lang="de-DE" dirty="0" smtClean="0">
                <a:solidFill>
                  <a:schemeClr val="accent4"/>
                </a:solidFill>
              </a:rPr>
              <a:t>  </a:t>
            </a:r>
            <a:r>
              <a:rPr lang="de-DE" dirty="0" err="1">
                <a:solidFill>
                  <a:schemeClr val="accent4"/>
                </a:solidFill>
              </a:rPr>
              <a:t>more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de-DE" dirty="0" err="1">
                <a:solidFill>
                  <a:schemeClr val="accent4"/>
                </a:solidFill>
              </a:rPr>
              <a:t>clarity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de-DE" dirty="0" err="1">
                <a:solidFill>
                  <a:schemeClr val="accent4"/>
                </a:solidFill>
              </a:rPr>
              <a:t>and</a:t>
            </a:r>
            <a:r>
              <a:rPr lang="de-DE" dirty="0">
                <a:solidFill>
                  <a:schemeClr val="accent4"/>
                </a:solidFill>
              </a:rPr>
              <a:t> </a:t>
            </a:r>
            <a:r>
              <a:rPr lang="en-US" dirty="0">
                <a:solidFill>
                  <a:schemeClr val="accent4"/>
                </a:solidFill>
              </a:rPr>
              <a:t>further possible development of the security of supply</a:t>
            </a:r>
            <a:r>
              <a:rPr lang="de-DE" dirty="0">
                <a:solidFill>
                  <a:schemeClr val="accent4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151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Indicator categories in </a:t>
            </a:r>
            <a:r>
              <a:rPr lang="en-GB" dirty="0"/>
              <a:t>CBA 2.0 </a:t>
            </a:r>
            <a:r>
              <a:rPr lang="en-GB" dirty="0" smtClean="0"/>
              <a:t>post </a:t>
            </a:r>
            <a:r>
              <a:rPr lang="en-GB" dirty="0"/>
              <a:t>consultation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2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621" y="1340768"/>
            <a:ext cx="7995313" cy="4066449"/>
          </a:xfrm>
          <a:prstGeom prst="rect">
            <a:avLst/>
          </a:prstGeom>
          <a:noFill/>
        </p:spPr>
      </p:pic>
      <p:sp>
        <p:nvSpPr>
          <p:cNvPr id="6" name="Rechteck 5"/>
          <p:cNvSpPr/>
          <p:nvPr/>
        </p:nvSpPr>
        <p:spPr>
          <a:xfrm>
            <a:off x="911424" y="5283205"/>
            <a:ext cx="9865096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000" dirty="0" err="1"/>
              <a:t>Why</a:t>
            </a:r>
            <a:r>
              <a:rPr lang="de-DE" sz="2000" dirty="0"/>
              <a:t> </a:t>
            </a:r>
            <a:r>
              <a:rPr lang="de-DE" sz="2000" dirty="0" err="1"/>
              <a:t>is</a:t>
            </a:r>
            <a:r>
              <a:rPr lang="de-DE" sz="2000" dirty="0"/>
              <a:t> </a:t>
            </a:r>
            <a:r>
              <a:rPr lang="de-DE" sz="2000" dirty="0" err="1"/>
              <a:t>it</a:t>
            </a:r>
            <a:r>
              <a:rPr lang="de-DE" sz="2000" dirty="0"/>
              <a:t> </a:t>
            </a:r>
            <a:r>
              <a:rPr lang="de-DE" sz="2000" dirty="0" err="1"/>
              <a:t>changed</a:t>
            </a:r>
            <a:r>
              <a:rPr lang="de-DE" sz="2000" dirty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4"/>
                </a:solidFill>
              </a:rPr>
              <a:t>Regrouping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into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three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main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categories</a:t>
            </a:r>
            <a:r>
              <a:rPr lang="de-DE" dirty="0" smtClean="0">
                <a:solidFill>
                  <a:schemeClr val="accent4"/>
                </a:solidFill>
              </a:rPr>
              <a:t>: </a:t>
            </a:r>
            <a:r>
              <a:rPr lang="de-DE" dirty="0" err="1" smtClean="0">
                <a:solidFill>
                  <a:schemeClr val="accent4"/>
                </a:solidFill>
              </a:rPr>
              <a:t>Benefit</a:t>
            </a:r>
            <a:r>
              <a:rPr lang="de-DE" dirty="0" smtClean="0">
                <a:solidFill>
                  <a:schemeClr val="accent4"/>
                </a:solidFill>
              </a:rPr>
              <a:t>, </a:t>
            </a:r>
            <a:r>
              <a:rPr lang="de-DE" dirty="0" err="1" smtClean="0">
                <a:solidFill>
                  <a:schemeClr val="accent4"/>
                </a:solidFill>
              </a:rPr>
              <a:t>Costs</a:t>
            </a:r>
            <a:r>
              <a:rPr lang="de-DE" dirty="0" smtClean="0">
                <a:solidFill>
                  <a:schemeClr val="accent4"/>
                </a:solidFill>
              </a:rPr>
              <a:t>, Residual </a:t>
            </a:r>
            <a:r>
              <a:rPr lang="de-DE" dirty="0" err="1" smtClean="0">
                <a:solidFill>
                  <a:schemeClr val="accent4"/>
                </a:solidFill>
              </a:rPr>
              <a:t>impacts</a:t>
            </a:r>
            <a:endParaRPr lang="de-DE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4"/>
                </a:solidFill>
              </a:rPr>
              <a:t>Grouped</a:t>
            </a:r>
            <a:r>
              <a:rPr lang="de-DE" dirty="0" smtClean="0">
                <a:solidFill>
                  <a:schemeClr val="accent4"/>
                </a:solidFill>
              </a:rPr>
              <a:t> RES </a:t>
            </a:r>
            <a:r>
              <a:rPr lang="de-DE" dirty="0" err="1" smtClean="0">
                <a:solidFill>
                  <a:schemeClr val="accent4"/>
                </a:solidFill>
              </a:rPr>
              <a:t>and</a:t>
            </a:r>
            <a:r>
              <a:rPr lang="de-DE" dirty="0" smtClean="0">
                <a:solidFill>
                  <a:schemeClr val="accent4"/>
                </a:solidFill>
              </a:rPr>
              <a:t> CO2 </a:t>
            </a:r>
            <a:r>
              <a:rPr lang="de-DE" dirty="0" err="1" smtClean="0">
                <a:solidFill>
                  <a:schemeClr val="accent4"/>
                </a:solidFill>
              </a:rPr>
              <a:t>under</a:t>
            </a:r>
            <a:r>
              <a:rPr lang="de-DE" dirty="0" smtClean="0">
                <a:solidFill>
                  <a:schemeClr val="accent4"/>
                </a:solidFill>
              </a:rPr>
              <a:t> SEW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err="1" smtClean="0">
                <a:solidFill>
                  <a:schemeClr val="accent4"/>
                </a:solidFill>
              </a:rPr>
              <a:t>According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to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comment</a:t>
            </a:r>
            <a:r>
              <a:rPr lang="de-DE" dirty="0" smtClean="0">
                <a:solidFill>
                  <a:schemeClr val="accent4"/>
                </a:solidFill>
              </a:rPr>
              <a:t>(s) </a:t>
            </a:r>
            <a:r>
              <a:rPr lang="de-DE" dirty="0" err="1" smtClean="0">
                <a:solidFill>
                  <a:schemeClr val="accent4"/>
                </a:solidFill>
              </a:rPr>
              <a:t>from</a:t>
            </a:r>
            <a:r>
              <a:rPr lang="de-DE" dirty="0" smtClean="0">
                <a:solidFill>
                  <a:schemeClr val="accent4"/>
                </a:solidFill>
              </a:rPr>
              <a:t> </a:t>
            </a:r>
            <a:r>
              <a:rPr lang="de-DE" dirty="0" err="1" smtClean="0">
                <a:solidFill>
                  <a:schemeClr val="accent4"/>
                </a:solidFill>
              </a:rPr>
              <a:t>consultations</a:t>
            </a:r>
            <a:endParaRPr lang="de-DE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70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/>
              <a:t>residual </a:t>
            </a:r>
            <a:r>
              <a:rPr lang="en-US" dirty="0" smtClean="0"/>
              <a:t>impact indicator: ‘S3. Other’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>
                <a:solidFill>
                  <a:schemeClr val="accent4"/>
                </a:solidFill>
              </a:rPr>
              <a:t>-</a:t>
            </a:r>
            <a:endParaRPr lang="de-DE" sz="2000" b="0" dirty="0" smtClean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3.2 / 3.5</a:t>
            </a:r>
          </a:p>
          <a:p>
            <a:endParaRPr lang="de-DE" sz="2000" dirty="0"/>
          </a:p>
          <a:p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err="1" smtClean="0"/>
              <a:t>Changes</a:t>
            </a:r>
            <a:r>
              <a:rPr lang="de-DE" sz="2000" dirty="0" smtClean="0"/>
              <a:t> after </a:t>
            </a:r>
            <a:r>
              <a:rPr lang="de-DE" sz="2000" dirty="0" err="1" smtClean="0"/>
              <a:t>consultation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A new </a:t>
            </a:r>
            <a:r>
              <a:rPr lang="en-US" sz="1800" b="0" dirty="0">
                <a:solidFill>
                  <a:schemeClr val="accent4"/>
                </a:solidFill>
              </a:rPr>
              <a:t>residual impact </a:t>
            </a:r>
            <a:r>
              <a:rPr lang="en-US" sz="1800" b="0" dirty="0" smtClean="0">
                <a:solidFill>
                  <a:schemeClr val="accent4"/>
                </a:solidFill>
              </a:rPr>
              <a:t>indicator is introduced (S3. </a:t>
            </a:r>
            <a:r>
              <a:rPr lang="en-US" sz="1800" b="0" dirty="0">
                <a:solidFill>
                  <a:schemeClr val="accent4"/>
                </a:solidFill>
              </a:rPr>
              <a:t>Other </a:t>
            </a:r>
            <a:r>
              <a:rPr lang="en-US" sz="1800" b="0" dirty="0" smtClean="0">
                <a:solidFill>
                  <a:schemeClr val="accent4"/>
                </a:solidFill>
              </a:rPr>
              <a:t>impacts), to allow for the reporting of impacts that are not captured by the calculation methodologies for S1 and S2 (which are in the unit ‘# of km’).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According to </a:t>
            </a:r>
            <a:r>
              <a:rPr lang="en-US" sz="1800" b="0" dirty="0" smtClean="0">
                <a:solidFill>
                  <a:schemeClr val="accent4"/>
                </a:solidFill>
              </a:rPr>
              <a:t>comment(s)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79357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Clustering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3.2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3.1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20% and </a:t>
            </a:r>
            <a:r>
              <a:rPr lang="en-US" sz="1800" b="0" dirty="0" smtClean="0">
                <a:solidFill>
                  <a:schemeClr val="accent4"/>
                </a:solidFill>
              </a:rPr>
              <a:t>5-years rules </a:t>
            </a:r>
            <a:r>
              <a:rPr lang="en-US" sz="1800" b="0" dirty="0">
                <a:solidFill>
                  <a:schemeClr val="accent4"/>
                </a:solidFill>
              </a:rPr>
              <a:t>were replaced by a </a:t>
            </a:r>
            <a:r>
              <a:rPr lang="en-US" sz="1800" b="0" dirty="0" smtClean="0">
                <a:solidFill>
                  <a:schemeClr val="accent4"/>
                </a:solidFill>
              </a:rPr>
              <a:t>status-based approach.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dirty="0" smtClean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principles are the same, </a:t>
            </a:r>
            <a:r>
              <a:rPr lang="en-US" sz="1800" b="0" dirty="0">
                <a:solidFill>
                  <a:schemeClr val="accent4"/>
                </a:solidFill>
              </a:rPr>
              <a:t>but </a:t>
            </a:r>
            <a:r>
              <a:rPr lang="en-US" sz="1800" b="0" dirty="0" smtClean="0">
                <a:solidFill>
                  <a:schemeClr val="accent4"/>
                </a:solidFill>
              </a:rPr>
              <a:t>complexity is reduced.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Outcomes </a:t>
            </a:r>
            <a:r>
              <a:rPr lang="en-US" sz="1800" b="0" dirty="0">
                <a:solidFill>
                  <a:schemeClr val="accent4"/>
                </a:solidFill>
              </a:rPr>
              <a:t>(i.e., sets of investments that can </a:t>
            </a:r>
            <a:r>
              <a:rPr lang="en-US" sz="1800" b="0" dirty="0" smtClean="0">
                <a:solidFill>
                  <a:schemeClr val="accent4"/>
                </a:solidFill>
              </a:rPr>
              <a:t>or cannot be </a:t>
            </a:r>
            <a:r>
              <a:rPr lang="en-US" sz="1800" b="0" dirty="0">
                <a:solidFill>
                  <a:schemeClr val="accent4"/>
                </a:solidFill>
              </a:rPr>
              <a:t>clustered into a project</a:t>
            </a:r>
            <a:r>
              <a:rPr lang="en-US" sz="1800" b="0" dirty="0" smtClean="0">
                <a:solidFill>
                  <a:schemeClr val="accent4"/>
                </a:solidFill>
              </a:rPr>
              <a:t>) are equivalent to the intended effects of the old rules.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seperated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status</a:t>
            </a:r>
            <a:r>
              <a:rPr lang="de-DE" sz="1800" b="0" dirty="0" smtClean="0">
                <a:solidFill>
                  <a:schemeClr val="accent4"/>
                </a:solidFill>
              </a:rPr>
              <a:t> „</a:t>
            </a:r>
            <a:r>
              <a:rPr lang="de-DE" sz="1800" b="0" dirty="0" err="1" smtClean="0">
                <a:solidFill>
                  <a:schemeClr val="accent4"/>
                </a:solidFill>
              </a:rPr>
              <a:t>design&amp;permitting</a:t>
            </a:r>
            <a:r>
              <a:rPr lang="de-DE" sz="1800" b="0" dirty="0" smtClean="0">
                <a:solidFill>
                  <a:schemeClr val="accent4"/>
                </a:solidFill>
              </a:rPr>
              <a:t>“ </a:t>
            </a:r>
            <a:r>
              <a:rPr lang="de-DE" sz="1800" b="0" dirty="0" err="1" smtClean="0">
                <a:solidFill>
                  <a:schemeClr val="accent4"/>
                </a:solidFill>
              </a:rPr>
              <a:t>into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two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seperate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indicators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be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consistent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with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TYNDP</a:t>
            </a: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53035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Security of supply, </a:t>
            </a:r>
            <a:r>
              <a:rPr lang="en-US" dirty="0"/>
              <a:t>robustness, resilience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1442624" cy="5053200"/>
          </a:xfrm>
        </p:spPr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3.3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3.2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Security of supply, robustness, </a:t>
            </a:r>
            <a:r>
              <a:rPr lang="en-US" sz="1800" b="0" dirty="0" smtClean="0">
                <a:solidFill>
                  <a:schemeClr val="accent4"/>
                </a:solidFill>
              </a:rPr>
              <a:t>resilience were merged </a:t>
            </a:r>
            <a:r>
              <a:rPr lang="en-US" sz="1800" b="0" dirty="0">
                <a:solidFill>
                  <a:schemeClr val="accent4"/>
                </a:solidFill>
              </a:rPr>
              <a:t>into adequacy and system </a:t>
            </a:r>
            <a:r>
              <a:rPr lang="en-US" sz="1800" b="0" dirty="0" smtClean="0">
                <a:solidFill>
                  <a:schemeClr val="accent4"/>
                </a:solidFill>
              </a:rPr>
              <a:t>stability.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Included the possibility to </a:t>
            </a:r>
            <a:r>
              <a:rPr lang="en-US" sz="1800" b="0" dirty="0" err="1" smtClean="0">
                <a:solidFill>
                  <a:schemeClr val="accent4"/>
                </a:solidFill>
              </a:rPr>
              <a:t>monetise</a:t>
            </a:r>
            <a:r>
              <a:rPr lang="en-US" sz="1800" b="0" dirty="0" smtClean="0">
                <a:solidFill>
                  <a:schemeClr val="accent4"/>
                </a:solidFill>
              </a:rPr>
              <a:t> </a:t>
            </a:r>
            <a:r>
              <a:rPr lang="en-US" sz="1800" b="0" dirty="0" err="1" smtClean="0">
                <a:solidFill>
                  <a:schemeClr val="accent4"/>
                </a:solidFill>
              </a:rPr>
              <a:t>SoS</a:t>
            </a:r>
            <a:r>
              <a:rPr lang="en-US" sz="1800" b="0" dirty="0" smtClean="0">
                <a:solidFill>
                  <a:schemeClr val="accent4"/>
                </a:solidFill>
              </a:rPr>
              <a:t> also by </a:t>
            </a:r>
            <a:r>
              <a:rPr lang="en-US" sz="1800" b="0" dirty="0" err="1" smtClean="0">
                <a:solidFill>
                  <a:schemeClr val="accent4"/>
                </a:solidFill>
              </a:rPr>
              <a:t>monetisation</a:t>
            </a:r>
            <a:r>
              <a:rPr lang="en-US" sz="1800" b="0" dirty="0" smtClean="0">
                <a:solidFill>
                  <a:schemeClr val="accent4"/>
                </a:solidFill>
              </a:rPr>
              <a:t> of avoided generation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More </a:t>
            </a:r>
            <a:r>
              <a:rPr lang="de-DE" sz="1800" b="0" dirty="0" err="1" smtClean="0">
                <a:solidFill>
                  <a:schemeClr val="accent4"/>
                </a:solidFill>
              </a:rPr>
              <a:t>clarity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regarding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components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that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should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be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understood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under</a:t>
            </a:r>
            <a:r>
              <a:rPr lang="de-DE" sz="1800" b="0" dirty="0" smtClean="0">
                <a:solidFill>
                  <a:schemeClr val="accent4"/>
                </a:solidFill>
              </a:rPr>
              <a:t> “</a:t>
            </a:r>
            <a:r>
              <a:rPr lang="de-DE" sz="1800" b="0" i="1" dirty="0" err="1" smtClean="0">
                <a:solidFill>
                  <a:schemeClr val="accent4"/>
                </a:solidFill>
              </a:rPr>
              <a:t>security</a:t>
            </a:r>
            <a:r>
              <a:rPr lang="de-DE" sz="1800" b="0" i="1" dirty="0" smtClean="0">
                <a:solidFill>
                  <a:schemeClr val="accent4"/>
                </a:solidFill>
              </a:rPr>
              <a:t> </a:t>
            </a:r>
            <a:r>
              <a:rPr lang="de-DE" sz="1800" b="0" i="1" dirty="0" err="1" smtClean="0">
                <a:solidFill>
                  <a:schemeClr val="accent4"/>
                </a:solidFill>
              </a:rPr>
              <a:t>of</a:t>
            </a:r>
            <a:r>
              <a:rPr lang="de-DE" sz="1800" b="0" i="1" dirty="0" smtClean="0">
                <a:solidFill>
                  <a:schemeClr val="accent4"/>
                </a:solidFill>
              </a:rPr>
              <a:t> </a:t>
            </a:r>
            <a:r>
              <a:rPr lang="de-DE" sz="1800" b="0" i="1" dirty="0" err="1" smtClean="0">
                <a:solidFill>
                  <a:schemeClr val="accent4"/>
                </a:solidFill>
              </a:rPr>
              <a:t>supply</a:t>
            </a:r>
            <a:r>
              <a:rPr lang="de-DE" sz="1800" b="0" i="1" dirty="0" smtClean="0">
                <a:solidFill>
                  <a:schemeClr val="accent4"/>
                </a:solidFill>
              </a:rPr>
              <a:t>„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First step towards further development </a:t>
            </a:r>
            <a:r>
              <a:rPr lang="en-US" sz="1800" b="0" dirty="0">
                <a:solidFill>
                  <a:schemeClr val="accent4"/>
                </a:solidFill>
              </a:rPr>
              <a:t>of the </a:t>
            </a:r>
            <a:r>
              <a:rPr lang="en-US" sz="1800" b="0" dirty="0" smtClean="0">
                <a:solidFill>
                  <a:schemeClr val="accent4"/>
                </a:solidFill>
              </a:rPr>
              <a:t>system stability component of security </a:t>
            </a:r>
            <a:r>
              <a:rPr lang="en-US" sz="1800" b="0" dirty="0">
                <a:solidFill>
                  <a:schemeClr val="accent4"/>
                </a:solidFill>
              </a:rPr>
              <a:t>of </a:t>
            </a:r>
            <a:r>
              <a:rPr lang="en-US" sz="1800" b="0" dirty="0" smtClean="0">
                <a:solidFill>
                  <a:schemeClr val="accent4"/>
                </a:solidFill>
              </a:rPr>
              <a:t>supply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dirty="0" smtClean="0"/>
          </a:p>
          <a:p>
            <a:r>
              <a:rPr lang="de-DE" sz="2000" dirty="0" err="1"/>
              <a:t>Changes</a:t>
            </a:r>
            <a:r>
              <a:rPr lang="de-DE" sz="2000" dirty="0"/>
              <a:t> 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Rewritten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part</a:t>
            </a:r>
            <a:r>
              <a:rPr lang="de-DE" sz="1800" b="0" dirty="0" smtClean="0">
                <a:solidFill>
                  <a:schemeClr val="accent4"/>
                </a:solidFill>
              </a:rPr>
              <a:t> on EENS </a:t>
            </a:r>
            <a:r>
              <a:rPr lang="de-DE" sz="1800" b="0" dirty="0" err="1" smtClean="0">
                <a:solidFill>
                  <a:schemeClr val="accent4"/>
                </a:solidFill>
              </a:rPr>
              <a:t>related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„</a:t>
            </a:r>
            <a:r>
              <a:rPr lang="de-DE" sz="1800" b="0" dirty="0" err="1" smtClean="0">
                <a:solidFill>
                  <a:schemeClr val="accent4"/>
                </a:solidFill>
              </a:rPr>
              <a:t>adequacy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margin</a:t>
            </a:r>
            <a:r>
              <a:rPr lang="de-DE" sz="1800" b="0" dirty="0" smtClean="0">
                <a:solidFill>
                  <a:schemeClr val="accent4"/>
                </a:solidFill>
              </a:rPr>
              <a:t>“ </a:t>
            </a:r>
            <a:r>
              <a:rPr lang="de-DE" sz="1800" b="0" dirty="0" err="1" smtClean="0">
                <a:solidFill>
                  <a:schemeClr val="accent4"/>
                </a:solidFill>
              </a:rPr>
              <a:t>make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more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clear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Included</a:t>
            </a:r>
            <a:r>
              <a:rPr lang="de-DE" sz="1800" b="0" dirty="0" smtClean="0">
                <a:solidFill>
                  <a:schemeClr val="accent4"/>
                </a:solidFill>
              </a:rPr>
              <a:t> an </a:t>
            </a:r>
            <a:r>
              <a:rPr lang="de-DE" sz="1800" b="0" dirty="0" err="1" smtClean="0">
                <a:solidFill>
                  <a:schemeClr val="accent4"/>
                </a:solidFill>
              </a:rPr>
              <a:t>abstract</a:t>
            </a:r>
            <a:r>
              <a:rPr lang="de-DE" sz="1800" b="0" dirty="0" smtClean="0">
                <a:solidFill>
                  <a:schemeClr val="accent4"/>
                </a:solidFill>
              </a:rPr>
              <a:t> on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possibility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of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monetisation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of</a:t>
            </a:r>
            <a:r>
              <a:rPr lang="de-DE" sz="1800" b="0" dirty="0" smtClean="0">
                <a:solidFill>
                  <a:schemeClr val="accent4"/>
                </a:solidFill>
              </a:rPr>
              <a:t> EENS </a:t>
            </a:r>
            <a:r>
              <a:rPr lang="de-DE" sz="1800" b="0" dirty="0" err="1" smtClean="0">
                <a:solidFill>
                  <a:schemeClr val="accent4"/>
                </a:solidFill>
              </a:rPr>
              <a:t>by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use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of</a:t>
            </a:r>
            <a:r>
              <a:rPr lang="de-DE" sz="1800" b="0" dirty="0" smtClean="0">
                <a:solidFill>
                  <a:schemeClr val="accent4"/>
                </a:solidFill>
              </a:rPr>
              <a:t> VOLL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According to comment(s)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CBA 1.0 the challenges of </a:t>
            </a:r>
            <a:r>
              <a:rPr lang="en-GB" dirty="0" err="1" smtClean="0"/>
              <a:t>SoS</a:t>
            </a:r>
            <a:r>
              <a:rPr lang="en-GB" dirty="0" smtClean="0"/>
              <a:t> were reported in two different indicators 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Image 1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2252" y="1941753"/>
            <a:ext cx="10207495" cy="366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992252" y="5622878"/>
            <a:ext cx="5599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Indicator</a:t>
            </a:r>
            <a:r>
              <a:rPr lang="de-DE" dirty="0" smtClean="0"/>
              <a:t> </a:t>
            </a:r>
            <a:r>
              <a:rPr lang="de-DE" dirty="0" err="1" smtClean="0"/>
              <a:t>overview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CBA 1.0</a:t>
            </a:r>
            <a:endParaRPr lang="de-DE" dirty="0"/>
          </a:p>
        </p:txBody>
      </p:sp>
      <p:sp>
        <p:nvSpPr>
          <p:cNvPr id="8" name="Ellipse 7"/>
          <p:cNvSpPr/>
          <p:nvPr/>
        </p:nvSpPr>
        <p:spPr>
          <a:xfrm>
            <a:off x="846162" y="2115402"/>
            <a:ext cx="3766782" cy="1272654"/>
          </a:xfrm>
          <a:prstGeom prst="ellipse">
            <a:avLst/>
          </a:prstGeom>
          <a:noFill/>
          <a:ln w="76200">
            <a:solidFill>
              <a:srgbClr val="263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1329649" y="1589543"/>
            <a:ext cx="27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/>
              <a:t>System Security</a:t>
            </a:r>
            <a:endParaRPr lang="de-DE" b="1" dirty="0"/>
          </a:p>
        </p:txBody>
      </p:sp>
      <p:sp>
        <p:nvSpPr>
          <p:cNvPr id="10" name="Ellipse 9"/>
          <p:cNvSpPr/>
          <p:nvPr/>
        </p:nvSpPr>
        <p:spPr>
          <a:xfrm>
            <a:off x="6687403" y="2279175"/>
            <a:ext cx="2197290" cy="895065"/>
          </a:xfrm>
          <a:prstGeom prst="ellipse">
            <a:avLst/>
          </a:prstGeom>
          <a:noFill/>
          <a:ln w="76200">
            <a:solidFill>
              <a:srgbClr val="263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6395243" y="1837477"/>
            <a:ext cx="2799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Adequacy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5751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CBA 2.0 the </a:t>
            </a:r>
            <a:r>
              <a:rPr lang="en-GB" dirty="0" err="1" smtClean="0"/>
              <a:t>SoS</a:t>
            </a:r>
            <a:r>
              <a:rPr lang="en-GB" dirty="0" smtClean="0"/>
              <a:t> indicator includes both elements – Adequacy and system stability</a:t>
            </a:r>
            <a:endParaRPr lang="en-GB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5" name="Picture 22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58621" y="1863211"/>
            <a:ext cx="7995313" cy="4066449"/>
          </a:xfrm>
          <a:prstGeom prst="rect">
            <a:avLst/>
          </a:prstGeom>
          <a:noFill/>
        </p:spPr>
      </p:pic>
      <p:sp>
        <p:nvSpPr>
          <p:cNvPr id="6" name="Ellipse 5"/>
          <p:cNvSpPr/>
          <p:nvPr/>
        </p:nvSpPr>
        <p:spPr>
          <a:xfrm>
            <a:off x="1678677" y="4509120"/>
            <a:ext cx="4626590" cy="1586554"/>
          </a:xfrm>
          <a:prstGeom prst="ellipse">
            <a:avLst/>
          </a:prstGeom>
          <a:noFill/>
          <a:ln w="76200">
            <a:solidFill>
              <a:srgbClr val="26316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37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3" algn="l" rtl="0">
              <a:lnSpc>
                <a:spcPct val="80000"/>
              </a:lnSpc>
              <a:spcBef>
                <a:spcPct val="0"/>
              </a:spcBef>
            </a:pPr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</a:rPr>
              <a:t>25 April – 31 May – public consultation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on the draft CBA 2.0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smtClean="0"/>
              <a:t>ENTSO-E </a:t>
            </a:r>
            <a:r>
              <a:rPr lang="de-DE" sz="2000" dirty="0" err="1" smtClean="0"/>
              <a:t>received</a:t>
            </a:r>
            <a:r>
              <a:rPr lang="de-DE" sz="2000" dirty="0" smtClean="0"/>
              <a:t> </a:t>
            </a:r>
            <a:r>
              <a:rPr lang="de-DE" sz="2000" dirty="0" err="1" smtClean="0"/>
              <a:t>feedback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19 </a:t>
            </a:r>
            <a:r>
              <a:rPr lang="de-DE" sz="2000" dirty="0" err="1" smtClean="0"/>
              <a:t>consultants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additional </a:t>
            </a:r>
            <a:r>
              <a:rPr lang="de-DE" sz="2000" dirty="0" err="1" smtClean="0"/>
              <a:t>input</a:t>
            </a:r>
            <a:r>
              <a:rPr lang="de-DE" sz="2000" dirty="0" smtClean="0"/>
              <a:t> </a:t>
            </a:r>
            <a:r>
              <a:rPr lang="de-DE" sz="2000" dirty="0" err="1" smtClean="0"/>
              <a:t>from</a:t>
            </a:r>
            <a:r>
              <a:rPr lang="de-DE" sz="2000" dirty="0" smtClean="0"/>
              <a:t> ACER</a:t>
            </a:r>
          </a:p>
          <a:p>
            <a:endParaRPr lang="de-DE" sz="2000" dirty="0"/>
          </a:p>
          <a:p>
            <a:r>
              <a:rPr lang="de-DE" sz="2000" u="sng" dirty="0" smtClean="0"/>
              <a:t>General </a:t>
            </a:r>
            <a:r>
              <a:rPr lang="de-DE" sz="2000" u="sng" dirty="0" err="1" smtClean="0"/>
              <a:t>questions</a:t>
            </a:r>
            <a:r>
              <a:rPr lang="de-DE" sz="2000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mostly positive feedback (it has been noticed that a system-wide and consistent CBA is a very complex task, but the ENTSO-E guideline does in general a good job)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however, improvements especially on clarity and explanation would be welcome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/>
              <a:t>most general suggestions for improving the CBA are related to better explain special tasks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b="0" dirty="0" smtClean="0"/>
          </a:p>
          <a:p>
            <a:r>
              <a:rPr lang="en-US" sz="2000" u="sng" dirty="0"/>
              <a:t>Our general answers</a:t>
            </a:r>
            <a:r>
              <a:rPr lang="en-US" sz="2000" u="sng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we put our emphasis on </a:t>
            </a:r>
            <a:r>
              <a:rPr lang="en-US" sz="1800" b="0" dirty="0" smtClean="0"/>
              <a:t>answering specific questions which also helps to clarify some general aspects</a:t>
            </a:r>
            <a:endParaRPr lang="en-US" sz="1800" b="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/>
              <a:t>some comments were related to case specific tasks which are not aimed to be content of a CBA guideline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 smtClean="0"/>
          </a:p>
        </p:txBody>
      </p:sp>
    </p:spTree>
    <p:extLst>
      <p:ext uri="{BB962C8B-B14F-4D97-AF65-F5344CB8AC3E}">
        <p14:creationId xmlns:p14="http://schemas.microsoft.com/office/powerpoint/2010/main" val="70887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Flexibility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0506520" cy="5053200"/>
          </a:xfrm>
        </p:spPr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3.7.7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>
                <a:solidFill>
                  <a:schemeClr val="accent4"/>
                </a:solidFill>
              </a:rPr>
              <a:t>-</a:t>
            </a: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de-DE" sz="1800" b="0" dirty="0" err="1" smtClean="0">
                <a:solidFill>
                  <a:schemeClr val="accent4"/>
                </a:solidFill>
              </a:rPr>
              <a:t>part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about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flexibility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deleted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and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partially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included</a:t>
            </a:r>
            <a:r>
              <a:rPr lang="de-DE" sz="1800" b="0" dirty="0">
                <a:solidFill>
                  <a:schemeClr val="accent4"/>
                </a:solidFill>
              </a:rPr>
              <a:t> in </a:t>
            </a:r>
            <a:r>
              <a:rPr lang="de-DE" sz="1800" b="0" dirty="0" err="1">
                <a:solidFill>
                  <a:schemeClr val="accent4"/>
                </a:solidFill>
              </a:rPr>
              <a:t>SoS</a:t>
            </a:r>
            <a:r>
              <a:rPr lang="de-DE" sz="1800" b="0" dirty="0">
                <a:solidFill>
                  <a:schemeClr val="accent4"/>
                </a:solidFill>
              </a:rPr>
              <a:t> – System </a:t>
            </a:r>
            <a:r>
              <a:rPr lang="de-DE" sz="1800" b="0" dirty="0" err="1">
                <a:solidFill>
                  <a:schemeClr val="accent4"/>
                </a:solidFill>
              </a:rPr>
              <a:t>security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revision avoids misunderstanding: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In </a:t>
            </a:r>
            <a:r>
              <a:rPr lang="en-US" sz="1800" b="0" dirty="0">
                <a:solidFill>
                  <a:schemeClr val="accent4"/>
                </a:solidFill>
              </a:rPr>
              <a:t>CBA 1.0 </a:t>
            </a:r>
            <a:r>
              <a:rPr lang="en-US" sz="1800" b="0" dirty="0" smtClean="0">
                <a:solidFill>
                  <a:schemeClr val="accent4"/>
                </a:solidFill>
              </a:rPr>
              <a:t>“flexibility” </a:t>
            </a:r>
            <a:r>
              <a:rPr lang="en-US" sz="1800" b="0" dirty="0">
                <a:solidFill>
                  <a:schemeClr val="accent4"/>
                </a:solidFill>
              </a:rPr>
              <a:t>referred to the usefulness of the projects across different </a:t>
            </a:r>
            <a:r>
              <a:rPr lang="en-US" sz="1800" b="0" dirty="0" smtClean="0">
                <a:solidFill>
                  <a:schemeClr val="accent4"/>
                </a:solidFill>
              </a:rPr>
              <a:t>visions.</a:t>
            </a:r>
          </a:p>
          <a:p>
            <a:pPr marL="714375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in </a:t>
            </a:r>
            <a:r>
              <a:rPr lang="en-US" sz="1800" b="0" dirty="0">
                <a:solidFill>
                  <a:schemeClr val="accent4"/>
                </a:solidFill>
              </a:rPr>
              <a:t>CBA 2.0 </a:t>
            </a:r>
            <a:r>
              <a:rPr lang="en-US" sz="1800" b="0" dirty="0" smtClean="0">
                <a:solidFill>
                  <a:schemeClr val="accent4"/>
                </a:solidFill>
              </a:rPr>
              <a:t>“flexibility” </a:t>
            </a:r>
            <a:r>
              <a:rPr lang="en-US" sz="1800" b="0" dirty="0">
                <a:solidFill>
                  <a:schemeClr val="accent4"/>
                </a:solidFill>
              </a:rPr>
              <a:t>is defined as the ability of a storage project to contribute to smoothen load and generation </a:t>
            </a:r>
            <a:r>
              <a:rPr lang="en-US" sz="1800" b="0" dirty="0" smtClean="0">
                <a:solidFill>
                  <a:schemeClr val="accent4"/>
                </a:solidFill>
              </a:rPr>
              <a:t>patterns</a:t>
            </a:r>
            <a:r>
              <a:rPr lang="en-US" sz="2000" b="0" dirty="0" smtClean="0">
                <a:solidFill>
                  <a:schemeClr val="accent4"/>
                </a:solidFill>
              </a:rPr>
              <a:t>.</a:t>
            </a:r>
            <a:endParaRPr lang="de-DE" sz="20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no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major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changes</a:t>
            </a:r>
            <a:endParaRPr lang="de-DE" sz="18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Losses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3.3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3.2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rules </a:t>
            </a:r>
            <a:r>
              <a:rPr lang="en-US" sz="1800" b="0" dirty="0">
                <a:solidFill>
                  <a:schemeClr val="accent4"/>
                </a:solidFill>
              </a:rPr>
              <a:t>for the </a:t>
            </a:r>
            <a:r>
              <a:rPr lang="en-US" sz="1800" b="0" dirty="0" smtClean="0">
                <a:solidFill>
                  <a:schemeClr val="accent4"/>
                </a:solidFill>
              </a:rPr>
              <a:t>perimeter are better described.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Monetization rules are added</a:t>
            </a:r>
            <a:r>
              <a:rPr lang="en-US" sz="1600" b="0" dirty="0" smtClean="0">
                <a:solidFill>
                  <a:schemeClr val="accent4"/>
                </a:solidFill>
              </a:rPr>
              <a:t>. </a:t>
            </a:r>
            <a:endParaRPr lang="de-DE" sz="1600" b="0" dirty="0" smtClean="0">
              <a:solidFill>
                <a:schemeClr val="accent4"/>
              </a:solidFill>
            </a:endParaRP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assessment is more consistent.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monetization is demanded.</a:t>
            </a:r>
          </a:p>
          <a:p>
            <a:endParaRPr lang="de-DE" sz="1800" dirty="0" smtClean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no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major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changes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749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Costs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1082584" cy="5053200"/>
          </a:xfrm>
        </p:spPr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3.5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3.4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1800" dirty="0" err="1" smtClean="0"/>
              <a:t>What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changed</a:t>
            </a:r>
            <a:r>
              <a:rPr lang="de-DE" sz="18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4"/>
                </a:solidFill>
              </a:rPr>
              <a:t>The costs should be reported </a:t>
            </a:r>
            <a:r>
              <a:rPr lang="en-US" sz="1600" b="0" dirty="0">
                <a:solidFill>
                  <a:schemeClr val="accent4"/>
                </a:solidFill>
              </a:rPr>
              <a:t>according to the project </a:t>
            </a:r>
            <a:r>
              <a:rPr lang="en-US" sz="1600" b="0" dirty="0" smtClean="0">
                <a:solidFill>
                  <a:schemeClr val="accent4"/>
                </a:solidFill>
              </a:rPr>
              <a:t>status.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4"/>
                </a:solidFill>
              </a:rPr>
              <a:t>Each project promoter has to define a complexity factor in </a:t>
            </a:r>
            <a:r>
              <a:rPr lang="en-US" sz="1600" b="0" dirty="0">
                <a:solidFill>
                  <a:schemeClr val="accent4"/>
                </a:solidFill>
              </a:rPr>
              <a:t>an early stage of </a:t>
            </a:r>
            <a:r>
              <a:rPr lang="en-US" sz="1600" b="0" dirty="0" smtClean="0">
                <a:solidFill>
                  <a:schemeClr val="accent4"/>
                </a:solidFill>
              </a:rPr>
              <a:t>development.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4"/>
                </a:solidFill>
              </a:rPr>
              <a:t>An </a:t>
            </a:r>
            <a:r>
              <a:rPr lang="en-US" sz="1600" b="0" dirty="0">
                <a:solidFill>
                  <a:schemeClr val="accent4"/>
                </a:solidFill>
              </a:rPr>
              <a:t>explanation </a:t>
            </a:r>
            <a:r>
              <a:rPr lang="en-US" sz="1600" b="0" dirty="0" smtClean="0">
                <a:solidFill>
                  <a:schemeClr val="accent4"/>
                </a:solidFill>
              </a:rPr>
              <a:t>for the chosen </a:t>
            </a:r>
            <a:r>
              <a:rPr lang="en-US" sz="1600" b="0" dirty="0">
                <a:solidFill>
                  <a:schemeClr val="accent4"/>
                </a:solidFill>
              </a:rPr>
              <a:t>complexity </a:t>
            </a:r>
            <a:r>
              <a:rPr lang="en-US" sz="1600" b="0" dirty="0" smtClean="0">
                <a:solidFill>
                  <a:schemeClr val="accent4"/>
                </a:solidFill>
              </a:rPr>
              <a:t>factor is demanded.</a:t>
            </a:r>
            <a:endParaRPr lang="de-DE" sz="1600" b="0" dirty="0" smtClean="0">
              <a:solidFill>
                <a:schemeClr val="accent4"/>
              </a:solidFill>
            </a:endParaRPr>
          </a:p>
          <a:p>
            <a:r>
              <a:rPr lang="de-DE" sz="1800" dirty="0" err="1" smtClean="0"/>
              <a:t>Why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it</a:t>
            </a:r>
            <a:r>
              <a:rPr lang="de-DE" sz="1800" dirty="0" smtClean="0"/>
              <a:t> </a:t>
            </a:r>
            <a:r>
              <a:rPr lang="de-DE" sz="1800" dirty="0" err="1" smtClean="0"/>
              <a:t>changed</a:t>
            </a:r>
            <a:r>
              <a:rPr lang="de-DE" sz="18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4"/>
                </a:solidFill>
              </a:rPr>
              <a:t>The revision is more consistent.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b="0" dirty="0" smtClean="0">
                <a:solidFill>
                  <a:schemeClr val="accent4"/>
                </a:solidFill>
              </a:rPr>
              <a:t>The complexity factor leads to clarification </a:t>
            </a:r>
            <a:r>
              <a:rPr lang="en-US" sz="1600" b="0" dirty="0">
                <a:solidFill>
                  <a:schemeClr val="accent4"/>
                </a:solidFill>
              </a:rPr>
              <a:t>and transparency in case true costs differ from investment to </a:t>
            </a:r>
            <a:r>
              <a:rPr lang="en-US" sz="1600" b="0" dirty="0" smtClean="0">
                <a:solidFill>
                  <a:schemeClr val="accent4"/>
                </a:solidFill>
              </a:rPr>
              <a:t>investment.</a:t>
            </a:r>
            <a:endParaRPr lang="de-DE" sz="1600" b="0" dirty="0" smtClean="0">
              <a:solidFill>
                <a:schemeClr val="accent4"/>
              </a:solidFill>
            </a:endParaRPr>
          </a:p>
          <a:p>
            <a:r>
              <a:rPr lang="de-DE" sz="1800" dirty="0" err="1"/>
              <a:t>Changes</a:t>
            </a:r>
            <a:r>
              <a:rPr lang="de-DE" sz="1800" dirty="0"/>
              <a:t> after </a:t>
            </a:r>
            <a:r>
              <a:rPr lang="de-DE" sz="1800" dirty="0" err="1"/>
              <a:t>consultation</a:t>
            </a:r>
            <a:r>
              <a:rPr lang="de-DE" sz="18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0" dirty="0" smtClean="0">
                <a:solidFill>
                  <a:schemeClr val="accent4"/>
                </a:solidFill>
              </a:rPr>
              <a:t>„</a:t>
            </a:r>
            <a:r>
              <a:rPr lang="de-DE" sz="1600" b="0" dirty="0" err="1" smtClean="0">
                <a:solidFill>
                  <a:schemeClr val="accent4"/>
                </a:solidFill>
              </a:rPr>
              <a:t>best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estimate</a:t>
            </a:r>
            <a:r>
              <a:rPr lang="de-DE" sz="1600" b="0" dirty="0" smtClean="0">
                <a:solidFill>
                  <a:schemeClr val="accent4"/>
                </a:solidFill>
              </a:rPr>
              <a:t>“ </a:t>
            </a:r>
            <a:r>
              <a:rPr lang="de-DE" sz="1600" b="0" dirty="0" err="1" smtClean="0">
                <a:solidFill>
                  <a:schemeClr val="accent4"/>
                </a:solidFill>
              </a:rPr>
              <a:t>costs</a:t>
            </a:r>
            <a:r>
              <a:rPr lang="de-DE" sz="1600" b="0" dirty="0" smtClean="0">
                <a:solidFill>
                  <a:schemeClr val="accent4"/>
                </a:solidFill>
              </a:rPr>
              <a:t> also </a:t>
            </a:r>
            <a:r>
              <a:rPr lang="de-DE" sz="1600" b="0" dirty="0" err="1" smtClean="0">
                <a:solidFill>
                  <a:schemeClr val="accent4"/>
                </a:solidFill>
              </a:rPr>
              <a:t>possible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for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projects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under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planning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status</a:t>
            </a:r>
            <a:endParaRPr lang="de-DE" sz="16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0" dirty="0" err="1" smtClean="0">
                <a:solidFill>
                  <a:schemeClr val="accent4"/>
                </a:solidFill>
              </a:rPr>
              <a:t>more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guidance</a:t>
            </a:r>
            <a:r>
              <a:rPr lang="de-DE" sz="1600" b="0" dirty="0" smtClean="0">
                <a:solidFill>
                  <a:schemeClr val="accent4"/>
                </a:solidFill>
              </a:rPr>
              <a:t> on </a:t>
            </a:r>
            <a:r>
              <a:rPr lang="de-DE" sz="1600" b="0" dirty="0" err="1" smtClean="0">
                <a:solidFill>
                  <a:schemeClr val="accent4"/>
                </a:solidFill>
              </a:rPr>
              <a:t>complexity</a:t>
            </a:r>
            <a:r>
              <a:rPr lang="de-DE" sz="1600" b="0" dirty="0" smtClean="0">
                <a:solidFill>
                  <a:schemeClr val="accent4"/>
                </a:solidFill>
              </a:rPr>
              <a:t> </a:t>
            </a:r>
            <a:r>
              <a:rPr lang="de-DE" sz="1600" b="0" dirty="0" err="1" smtClean="0">
                <a:solidFill>
                  <a:schemeClr val="accent4"/>
                </a:solidFill>
              </a:rPr>
              <a:t>factor</a:t>
            </a:r>
            <a:endParaRPr lang="de-DE" sz="16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600" b="0" dirty="0" err="1">
                <a:solidFill>
                  <a:schemeClr val="accent4"/>
                </a:solidFill>
              </a:rPr>
              <a:t>According</a:t>
            </a:r>
            <a:r>
              <a:rPr lang="de-DE" sz="1600" b="0" dirty="0">
                <a:solidFill>
                  <a:schemeClr val="accent4"/>
                </a:solidFill>
              </a:rPr>
              <a:t> </a:t>
            </a:r>
            <a:r>
              <a:rPr lang="de-DE" sz="1600" b="0" dirty="0" err="1">
                <a:solidFill>
                  <a:schemeClr val="accent4"/>
                </a:solidFill>
              </a:rPr>
              <a:t>to</a:t>
            </a:r>
            <a:r>
              <a:rPr lang="de-DE" sz="1600" b="0" dirty="0">
                <a:solidFill>
                  <a:schemeClr val="accent4"/>
                </a:solidFill>
              </a:rPr>
              <a:t> </a:t>
            </a:r>
            <a:r>
              <a:rPr lang="de-DE" sz="1600" b="0" dirty="0" err="1">
                <a:solidFill>
                  <a:schemeClr val="accent4"/>
                </a:solidFill>
              </a:rPr>
              <a:t>comment</a:t>
            </a:r>
            <a:r>
              <a:rPr lang="de-DE" sz="1600" b="0" dirty="0">
                <a:solidFill>
                  <a:schemeClr val="accent4"/>
                </a:solidFill>
              </a:rPr>
              <a:t>(s) </a:t>
            </a:r>
            <a:r>
              <a:rPr lang="de-DE" sz="1600" b="0" dirty="0" err="1">
                <a:solidFill>
                  <a:schemeClr val="accent4"/>
                </a:solidFill>
              </a:rPr>
              <a:t>from</a:t>
            </a:r>
            <a:r>
              <a:rPr lang="de-DE" sz="1600" b="0" dirty="0">
                <a:solidFill>
                  <a:schemeClr val="accent4"/>
                </a:solidFill>
              </a:rPr>
              <a:t> </a:t>
            </a:r>
            <a:r>
              <a:rPr lang="de-DE" sz="1600" b="0" dirty="0" err="1">
                <a:solidFill>
                  <a:schemeClr val="accent4"/>
                </a:solidFill>
              </a:rPr>
              <a:t>consultations</a:t>
            </a:r>
            <a:endParaRPr lang="de-DE" sz="16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749913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Costs – Complexity factor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1082584" cy="5053200"/>
          </a:xfrm>
        </p:spPr>
        <p:txBody>
          <a:bodyPr/>
          <a:lstStyle/>
          <a:p>
            <a:pPr marL="180000" lvl="1" indent="0">
              <a:buNone/>
            </a:pPr>
            <a:r>
              <a:rPr lang="en-GB" dirty="0" smtClean="0"/>
              <a:t>Each </a:t>
            </a:r>
            <a:r>
              <a:rPr lang="en-GB" dirty="0"/>
              <a:t>project promoter is recommended to consider the following when choosing the complexity factor: terrain, routing, presence of historical landmarks, presence of other infrastructure, population density, special </a:t>
            </a:r>
            <a:r>
              <a:rPr lang="en-GB" dirty="0" smtClean="0"/>
              <a:t>materials </a:t>
            </a:r>
            <a:r>
              <a:rPr lang="en-GB" dirty="0"/>
              <a:t>and designs, protected areas, etc. </a:t>
            </a:r>
            <a:endParaRPr lang="en-GB" dirty="0" smtClean="0"/>
          </a:p>
          <a:p>
            <a:pPr marL="180000" lvl="1" indent="0">
              <a:buNone/>
            </a:pPr>
            <a:endParaRPr lang="en-GB" dirty="0" smtClean="0"/>
          </a:p>
          <a:p>
            <a:pPr marL="714375" lvl="1" indent="-342900">
              <a:spcBef>
                <a:spcPts val="1000"/>
              </a:spcBef>
            </a:pPr>
            <a:r>
              <a:rPr lang="en-GB" sz="1800" dirty="0">
                <a:solidFill>
                  <a:schemeClr val="accent4"/>
                </a:solidFill>
                <a:latin typeface="+mj-lt"/>
              </a:rPr>
              <a:t>Several comments from the consultation were asking for more guidance on how to determine the factor </a:t>
            </a:r>
            <a:endParaRPr lang="en-GB" sz="1800" dirty="0" smtClean="0">
              <a:solidFill>
                <a:schemeClr val="accent4"/>
              </a:solidFill>
              <a:latin typeface="+mj-lt"/>
            </a:endParaRPr>
          </a:p>
          <a:p>
            <a:pPr marL="714375" lvl="1" indent="-342900">
              <a:spcBef>
                <a:spcPts val="1000"/>
              </a:spcBef>
            </a:pP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However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a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strict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numerical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interrelation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between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each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single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category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and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complexity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factor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is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a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very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complex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task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and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should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be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carried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out in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explanation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of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value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of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complexity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factor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by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 project </a:t>
            </a:r>
            <a:r>
              <a:rPr lang="de-DE" sz="1800" dirty="0" err="1" smtClean="0">
                <a:solidFill>
                  <a:schemeClr val="accent4"/>
                </a:solidFill>
                <a:latin typeface="+mj-lt"/>
              </a:rPr>
              <a:t>promoters</a:t>
            </a:r>
            <a:r>
              <a:rPr lang="de-DE" sz="1800" dirty="0" smtClean="0">
                <a:solidFill>
                  <a:schemeClr val="accent4"/>
                </a:solidFill>
                <a:latin typeface="+mj-lt"/>
              </a:rPr>
              <a:t>. </a:t>
            </a:r>
          </a:p>
          <a:p>
            <a:pPr marL="714375" lvl="1" indent="-342900">
              <a:spcBef>
                <a:spcPts val="1000"/>
              </a:spcBef>
            </a:pPr>
            <a:r>
              <a:rPr lang="de-DE" sz="1800" dirty="0">
                <a:solidFill>
                  <a:schemeClr val="accent4"/>
                </a:solidFill>
                <a:latin typeface="+mj-lt"/>
              </a:rPr>
              <a:t>a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set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of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unit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cost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will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be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defined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by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ENTSO-E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inside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relevant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study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(e.g. TYNDP),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possibly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taking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advantage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of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work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already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done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by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ACER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for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proposing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unit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cost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according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to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the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de-DE" sz="1800" dirty="0" err="1">
                <a:solidFill>
                  <a:schemeClr val="accent4"/>
                </a:solidFill>
                <a:latin typeface="+mj-lt"/>
              </a:rPr>
              <a:t>regulation</a:t>
            </a:r>
            <a:r>
              <a:rPr lang="de-DE" sz="1800" dirty="0">
                <a:solidFill>
                  <a:schemeClr val="accent4"/>
                </a:solidFill>
                <a:latin typeface="+mj-lt"/>
              </a:rPr>
              <a:t> 374/2013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229062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GTC </a:t>
            </a:r>
            <a:r>
              <a:rPr lang="de-DE" dirty="0" err="1"/>
              <a:t>calculation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1154592" cy="5053200"/>
          </a:xfrm>
        </p:spPr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3.4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3.3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calculation is better explained (including </a:t>
            </a:r>
            <a:r>
              <a:rPr lang="en-US" sz="1800" b="0" dirty="0">
                <a:solidFill>
                  <a:schemeClr val="accent4"/>
                </a:solidFill>
              </a:rPr>
              <a:t>detailed example</a:t>
            </a:r>
            <a:r>
              <a:rPr lang="en-US" sz="1800" b="0" dirty="0" smtClean="0">
                <a:solidFill>
                  <a:schemeClr val="accent4"/>
                </a:solidFill>
              </a:rPr>
              <a:t>).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de-DE" sz="1800" b="0" dirty="0" err="1" smtClean="0">
                <a:solidFill>
                  <a:schemeClr val="accent4"/>
                </a:solidFill>
              </a:rPr>
              <a:t>revision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ensures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consistency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clear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distinction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between</a:t>
            </a:r>
            <a:r>
              <a:rPr lang="de-DE" sz="1800" b="0" dirty="0" smtClean="0">
                <a:solidFill>
                  <a:schemeClr val="accent4"/>
                </a:solidFill>
              </a:rPr>
              <a:t> GTC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NTC </a:t>
            </a:r>
            <a:r>
              <a:rPr lang="de-DE" sz="1800" b="0" dirty="0" err="1" smtClean="0">
                <a:solidFill>
                  <a:schemeClr val="accent4"/>
                </a:solidFill>
              </a:rPr>
              <a:t>by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different </a:t>
            </a:r>
            <a:r>
              <a:rPr lang="de-DE" sz="1800" b="0" dirty="0" err="1" smtClean="0">
                <a:solidFill>
                  <a:schemeClr val="accent4"/>
                </a:solidFill>
              </a:rPr>
              <a:t>aspects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of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market</a:t>
            </a:r>
            <a:r>
              <a:rPr lang="de-DE" sz="1800" b="0" dirty="0" smtClean="0">
                <a:solidFill>
                  <a:schemeClr val="accent4"/>
                </a:solidFill>
              </a:rPr>
              <a:t>-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physical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flows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Included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hint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that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GTC-</a:t>
            </a:r>
            <a:r>
              <a:rPr lang="de-DE" sz="1800" b="0" dirty="0" err="1" smtClean="0">
                <a:solidFill>
                  <a:schemeClr val="accent4"/>
                </a:solidFill>
              </a:rPr>
              <a:t>calculation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could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have</a:t>
            </a:r>
            <a:r>
              <a:rPr lang="de-DE" sz="1800" b="0" dirty="0" smtClean="0">
                <a:solidFill>
                  <a:schemeClr val="accent4"/>
                </a:solidFill>
              </a:rPr>
              <a:t> a </a:t>
            </a:r>
            <a:r>
              <a:rPr lang="de-DE" sz="1800" b="0" dirty="0" err="1" smtClean="0">
                <a:solidFill>
                  <a:schemeClr val="accent4"/>
                </a:solidFill>
              </a:rPr>
              <a:t>big</a:t>
            </a:r>
            <a:r>
              <a:rPr lang="de-DE" sz="1800" b="0" dirty="0" smtClean="0">
                <a:solidFill>
                  <a:schemeClr val="accent4"/>
                </a:solidFill>
              </a:rPr>
              <a:t> potential </a:t>
            </a:r>
            <a:r>
              <a:rPr lang="de-DE" sz="1800" b="0" dirty="0" err="1" smtClean="0">
                <a:solidFill>
                  <a:schemeClr val="accent4"/>
                </a:solidFill>
              </a:rPr>
              <a:t>for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uncertainties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According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to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comment</a:t>
            </a:r>
            <a:r>
              <a:rPr lang="de-DE" sz="1800" b="0" dirty="0">
                <a:solidFill>
                  <a:schemeClr val="accent4"/>
                </a:solidFill>
              </a:rPr>
              <a:t>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3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frame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3.6.2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3.6.2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paragraph “Time frame” is shifted under the paragraph “discount rate” (heading title changed to “Project NPV calculation</a:t>
            </a:r>
            <a:r>
              <a:rPr lang="en-US" sz="1800" b="0" dirty="0">
                <a:solidFill>
                  <a:schemeClr val="accent4"/>
                </a:solidFill>
              </a:rPr>
              <a:t>” after consultation)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This is a more logical </a:t>
            </a:r>
            <a:r>
              <a:rPr lang="en-US" sz="1800" b="0" dirty="0">
                <a:solidFill>
                  <a:schemeClr val="accent4"/>
                </a:solidFill>
              </a:rPr>
              <a:t>position in the </a:t>
            </a:r>
            <a:r>
              <a:rPr lang="en-US" sz="1800" b="0" dirty="0" smtClean="0">
                <a:solidFill>
                  <a:schemeClr val="accent4"/>
                </a:solidFill>
              </a:rPr>
              <a:t>text.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/>
              <a:t>Changes</a:t>
            </a:r>
            <a:r>
              <a:rPr lang="de-DE" sz="2000" dirty="0"/>
              <a:t> 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no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changes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3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Discount rate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3.6.3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3.6.2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after </a:t>
            </a:r>
            <a:r>
              <a:rPr lang="de-DE" sz="2000" dirty="0" err="1" smtClean="0"/>
              <a:t>consultation</a:t>
            </a:r>
            <a:endParaRPr lang="de-DE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title “Discount rate” is converted in “project </a:t>
            </a:r>
            <a:r>
              <a:rPr lang="en-US" sz="1800" b="0" dirty="0">
                <a:solidFill>
                  <a:schemeClr val="accent4"/>
                </a:solidFill>
              </a:rPr>
              <a:t>NPV </a:t>
            </a:r>
            <a:r>
              <a:rPr lang="en-US" sz="1800" b="0" dirty="0" smtClean="0">
                <a:solidFill>
                  <a:schemeClr val="accent4"/>
                </a:solidFill>
              </a:rPr>
              <a:t>calculation”.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</a:t>
            </a:r>
            <a:r>
              <a:rPr lang="en-US" sz="1800" b="0" dirty="0">
                <a:solidFill>
                  <a:schemeClr val="accent4"/>
                </a:solidFill>
              </a:rPr>
              <a:t>life-cycle </a:t>
            </a:r>
            <a:r>
              <a:rPr lang="en-US" sz="1800" b="0" dirty="0" smtClean="0">
                <a:solidFill>
                  <a:schemeClr val="accent4"/>
                </a:solidFill>
              </a:rPr>
              <a:t>is changed from </a:t>
            </a:r>
            <a:r>
              <a:rPr lang="en-US" sz="1800" b="0" dirty="0">
                <a:solidFill>
                  <a:schemeClr val="accent4"/>
                </a:solidFill>
              </a:rPr>
              <a:t>25 to 40 </a:t>
            </a:r>
            <a:r>
              <a:rPr lang="en-US" sz="1800" b="0" dirty="0" smtClean="0">
                <a:solidFill>
                  <a:schemeClr val="accent4"/>
                </a:solidFill>
              </a:rPr>
              <a:t>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Deleted the text related to different discount rates in different regions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title </a:t>
            </a:r>
            <a:r>
              <a:rPr lang="en-US" sz="1800" b="0" dirty="0">
                <a:solidFill>
                  <a:schemeClr val="accent4"/>
                </a:solidFill>
              </a:rPr>
              <a:t>did not fully cover the </a:t>
            </a:r>
            <a:r>
              <a:rPr lang="en-US" sz="1800" b="0" dirty="0" smtClean="0">
                <a:solidFill>
                  <a:schemeClr val="accent4"/>
                </a:solidFill>
              </a:rPr>
              <a:t>content.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It </a:t>
            </a:r>
            <a:r>
              <a:rPr lang="en-US" sz="1800" b="0" dirty="0">
                <a:solidFill>
                  <a:schemeClr val="accent4"/>
                </a:solidFill>
              </a:rPr>
              <a:t>was already mention in the text, that the lifecycle of a typical transmission project is around 40 </a:t>
            </a:r>
            <a:r>
              <a:rPr lang="en-US" sz="1800" b="0" dirty="0" smtClean="0">
                <a:solidFill>
                  <a:schemeClr val="accent4"/>
                </a:solidFill>
              </a:rPr>
              <a:t>years.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According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to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comment</a:t>
            </a:r>
            <a:r>
              <a:rPr lang="de-DE" sz="1800" b="0" dirty="0">
                <a:solidFill>
                  <a:schemeClr val="accent4"/>
                </a:solidFill>
              </a:rPr>
              <a:t>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9878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 analysis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270000" y="1386000"/>
            <a:ext cx="10938568" cy="5053200"/>
          </a:xfrm>
          <a:ln>
            <a:noFill/>
          </a:ln>
        </p:spPr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3.6.4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3.6.3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TOOT and PINT are better explained.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In addition </a:t>
            </a:r>
            <a:r>
              <a:rPr lang="en-US" sz="1800" b="0" dirty="0">
                <a:solidFill>
                  <a:schemeClr val="accent4"/>
                </a:solidFill>
              </a:rPr>
              <a:t>to the strict application of TOOT </a:t>
            </a:r>
            <a:r>
              <a:rPr lang="en-US" sz="1800" b="0" dirty="0" smtClean="0">
                <a:solidFill>
                  <a:schemeClr val="accent4"/>
                </a:solidFill>
              </a:rPr>
              <a:t>the project promoters may </a:t>
            </a:r>
            <a:r>
              <a:rPr lang="en-US" sz="1800" b="0" dirty="0">
                <a:solidFill>
                  <a:schemeClr val="accent4"/>
                </a:solidFill>
              </a:rPr>
              <a:t>now provide information about the benefits of their projects in relation to a difference reference </a:t>
            </a:r>
            <a:r>
              <a:rPr lang="en-US" sz="1800" b="0" dirty="0" smtClean="0">
                <a:solidFill>
                  <a:schemeClr val="accent4"/>
                </a:solidFill>
              </a:rPr>
              <a:t>network.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revision delivers </a:t>
            </a:r>
            <a:r>
              <a:rPr lang="en-US" sz="1800" b="0" dirty="0">
                <a:solidFill>
                  <a:schemeClr val="accent4"/>
                </a:solidFill>
              </a:rPr>
              <a:t>more </a:t>
            </a:r>
            <a:r>
              <a:rPr lang="en-US" sz="1800" b="0" dirty="0" smtClean="0">
                <a:solidFill>
                  <a:schemeClr val="accent4"/>
                </a:solidFill>
              </a:rPr>
              <a:t>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</a:t>
            </a:r>
            <a:r>
              <a:rPr lang="en-US" sz="1800" b="0" dirty="0">
                <a:solidFill>
                  <a:schemeClr val="accent4"/>
                </a:solidFill>
              </a:rPr>
              <a:t>strict application of TOOT leads sometimes to results that do not reflect the true contribution of a project.</a:t>
            </a:r>
            <a:endParaRPr lang="de-DE" sz="18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no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changes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3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analysis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3.8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2.4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de-DE" sz="1800" b="0" dirty="0" err="1" smtClean="0">
                <a:solidFill>
                  <a:schemeClr val="accent4"/>
                </a:solidFill>
              </a:rPr>
              <a:t>paragraph</a:t>
            </a:r>
            <a:r>
              <a:rPr lang="de-DE" sz="1800" b="0" dirty="0" smtClean="0">
                <a:solidFill>
                  <a:schemeClr val="accent4"/>
                </a:solidFill>
              </a:rPr>
              <a:t> was </a:t>
            </a:r>
            <a:r>
              <a:rPr lang="de-DE" sz="1800" b="0" dirty="0" err="1" smtClean="0">
                <a:solidFill>
                  <a:schemeClr val="accent4"/>
                </a:solidFill>
              </a:rPr>
              <a:t>deleted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Sensitivity analysis (need for ~, extent of ~, etc.) is not part of the methodology, but a matter of consideration for each specific study.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>
              <a:solidFill>
                <a:schemeClr val="accent4"/>
              </a:solidFill>
            </a:endParaRPr>
          </a:p>
          <a:p>
            <a:r>
              <a:rPr lang="de-DE" sz="2000" dirty="0" err="1"/>
              <a:t>Changes</a:t>
            </a:r>
            <a:r>
              <a:rPr lang="de-DE" sz="2000" dirty="0"/>
              <a:t> 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Re-included a changed, shorter </a:t>
            </a:r>
            <a:r>
              <a:rPr lang="en-US" sz="1800" b="0" dirty="0">
                <a:solidFill>
                  <a:schemeClr val="accent4"/>
                </a:solidFill>
              </a:rPr>
              <a:t>and more general description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According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to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comment</a:t>
            </a:r>
            <a:r>
              <a:rPr lang="de-DE" sz="1800" b="0" dirty="0">
                <a:solidFill>
                  <a:schemeClr val="accent4"/>
                </a:solidFill>
              </a:rPr>
              <a:t>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0" dirty="0" smtClean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Overall assessment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3.8.1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>
                <a:solidFill>
                  <a:schemeClr val="accent4"/>
                </a:solidFill>
              </a:rPr>
              <a:t>3.</a:t>
            </a:r>
            <a:r>
              <a:rPr lang="de-DE" sz="2000" b="0" dirty="0" smtClean="0">
                <a:solidFill>
                  <a:schemeClr val="accent4"/>
                </a:solidFill>
              </a:rPr>
              <a:t>8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Deleted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figure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replaced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by</a:t>
            </a:r>
            <a:r>
              <a:rPr lang="de-DE" sz="1800" b="0" dirty="0" smtClean="0">
                <a:solidFill>
                  <a:schemeClr val="accent4"/>
                </a:solidFill>
              </a:rPr>
              <a:t> a </a:t>
            </a:r>
            <a:r>
              <a:rPr lang="de-DE" sz="1800" b="0" dirty="0" err="1" smtClean="0">
                <a:solidFill>
                  <a:schemeClr val="accent4"/>
                </a:solidFill>
              </a:rPr>
              <a:t>description</a:t>
            </a:r>
            <a:endParaRPr lang="de-DE" sz="1800" b="0" dirty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The figure did not give the desired additional information which is now given in text. </a:t>
            </a:r>
            <a:endParaRPr lang="en-US" sz="1800" b="0" dirty="0" smtClean="0">
              <a:solidFill>
                <a:schemeClr val="accent4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According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to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comment</a:t>
            </a:r>
            <a:r>
              <a:rPr lang="de-DE" sz="1800" b="0" dirty="0">
                <a:solidFill>
                  <a:schemeClr val="accent4"/>
                </a:solidFill>
              </a:rPr>
              <a:t>(s) </a:t>
            </a:r>
            <a:r>
              <a:rPr lang="de-DE" sz="1800" b="0" dirty="0" err="1">
                <a:solidFill>
                  <a:schemeClr val="accent4"/>
                </a:solidFill>
              </a:rPr>
              <a:t>from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18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4000" dirty="0" smtClean="0"/>
              <a:t>Structural changes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11 July 2016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Nils Schindzielorz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Public webinar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793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Technical criteria for planning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>
                <a:solidFill>
                  <a:schemeClr val="accent4"/>
                </a:solidFill>
              </a:rPr>
              <a:t>4</a:t>
            </a: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Annex 1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chapter is moved </a:t>
            </a:r>
            <a:r>
              <a:rPr lang="en-US" sz="1800" b="0" dirty="0">
                <a:solidFill>
                  <a:schemeClr val="accent4"/>
                </a:solidFill>
              </a:rPr>
              <a:t>to the </a:t>
            </a:r>
            <a:r>
              <a:rPr lang="en-US" sz="1800" b="0" dirty="0" smtClean="0">
                <a:solidFill>
                  <a:schemeClr val="accent4"/>
                </a:solidFill>
              </a:rPr>
              <a:t>annex.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Items </a:t>
            </a:r>
            <a:r>
              <a:rPr lang="en-US" sz="1800" b="0" dirty="0">
                <a:solidFill>
                  <a:schemeClr val="accent4"/>
                </a:solidFill>
              </a:rPr>
              <a:t>related to project </a:t>
            </a:r>
            <a:r>
              <a:rPr lang="en-US" sz="1800" b="0" dirty="0" smtClean="0">
                <a:solidFill>
                  <a:schemeClr val="accent4"/>
                </a:solidFill>
              </a:rPr>
              <a:t>identification are deleted.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The paragraph provides </a:t>
            </a:r>
            <a:r>
              <a:rPr lang="en-US" sz="1800" b="0" dirty="0">
                <a:solidFill>
                  <a:schemeClr val="accent4"/>
                </a:solidFill>
              </a:rPr>
              <a:t>background </a:t>
            </a:r>
            <a:r>
              <a:rPr lang="en-US" sz="1800" b="0" dirty="0" smtClean="0">
                <a:solidFill>
                  <a:schemeClr val="accent4"/>
                </a:solidFill>
              </a:rPr>
              <a:t>information.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CBA </a:t>
            </a:r>
            <a:r>
              <a:rPr lang="en-US" sz="1800" b="0" dirty="0">
                <a:solidFill>
                  <a:schemeClr val="accent4"/>
                </a:solidFill>
              </a:rPr>
              <a:t>deals with project </a:t>
            </a:r>
            <a:r>
              <a:rPr lang="en-US" sz="1800" b="0" dirty="0" smtClean="0">
                <a:solidFill>
                  <a:schemeClr val="accent4"/>
                </a:solidFill>
              </a:rPr>
              <a:t>assessment (not with identification).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/>
              <a:t>Changes</a:t>
            </a:r>
            <a:r>
              <a:rPr lang="de-DE" sz="2000" dirty="0"/>
              <a:t> 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>
                <a:solidFill>
                  <a:schemeClr val="accent4"/>
                </a:solidFill>
              </a:rPr>
              <a:t>no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>
                <a:solidFill>
                  <a:schemeClr val="accent4"/>
                </a:solidFill>
              </a:rPr>
              <a:t>changes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3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Assessment of </a:t>
            </a:r>
            <a:r>
              <a:rPr lang="en-US" dirty="0" smtClean="0"/>
              <a:t>storage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Annex 6</a:t>
            </a:r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4</a:t>
            </a:r>
            <a:endParaRPr lang="de-DE" sz="2000" b="0" dirty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The chapter is moved </a:t>
            </a:r>
            <a:r>
              <a:rPr lang="en-US" sz="1800" b="0" dirty="0" smtClean="0">
                <a:solidFill>
                  <a:schemeClr val="accent4"/>
                </a:solidFill>
              </a:rPr>
              <a:t>from the </a:t>
            </a:r>
            <a:r>
              <a:rPr lang="en-US" sz="1800" b="0" dirty="0">
                <a:solidFill>
                  <a:schemeClr val="accent4"/>
                </a:solidFill>
              </a:rPr>
              <a:t>annex.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de-DE" sz="1800" b="0" dirty="0" err="1" smtClean="0">
                <a:solidFill>
                  <a:schemeClr val="accent4"/>
                </a:solidFill>
              </a:rPr>
              <a:t>flexibility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indicator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is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added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endParaRPr lang="de-DE" sz="2000" b="0" dirty="0">
              <a:solidFill>
                <a:schemeClr val="accent4"/>
              </a:solidFill>
            </a:endParaRPr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An own chapter for storage was demanded.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This is an outcome </a:t>
            </a:r>
            <a:r>
              <a:rPr lang="en-US" sz="1800" b="0" dirty="0">
                <a:solidFill>
                  <a:schemeClr val="accent4"/>
                </a:solidFill>
              </a:rPr>
              <a:t>based on common work with storage </a:t>
            </a:r>
            <a:r>
              <a:rPr lang="en-US" sz="1800" b="0" dirty="0" smtClean="0">
                <a:solidFill>
                  <a:schemeClr val="accent4"/>
                </a:solidFill>
              </a:rPr>
              <a:t>promoters</a:t>
            </a:r>
            <a:r>
              <a:rPr lang="en-US" sz="2000" b="0" dirty="0" smtClean="0">
                <a:solidFill>
                  <a:schemeClr val="accent4"/>
                </a:solidFill>
              </a:rPr>
              <a:t>. </a:t>
            </a:r>
            <a:endParaRPr lang="de-DE" sz="20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/>
              <a:t>Changes</a:t>
            </a:r>
            <a:r>
              <a:rPr lang="de-DE" sz="2000" dirty="0"/>
              <a:t> 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Included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the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new</a:t>
            </a:r>
            <a:r>
              <a:rPr lang="de-DE" sz="1800" b="0" dirty="0" smtClean="0">
                <a:solidFill>
                  <a:schemeClr val="accent4"/>
                </a:solidFill>
              </a:rPr>
              <a:t> „S.3 Other </a:t>
            </a:r>
            <a:r>
              <a:rPr lang="de-DE" sz="1800" b="0" dirty="0" err="1" smtClean="0">
                <a:solidFill>
                  <a:schemeClr val="accent4"/>
                </a:solidFill>
              </a:rPr>
              <a:t>impacts</a:t>
            </a:r>
            <a:r>
              <a:rPr lang="de-DE" sz="1800" b="0" dirty="0" smtClean="0">
                <a:solidFill>
                  <a:schemeClr val="accent4"/>
                </a:solidFill>
              </a:rPr>
              <a:t>“ </a:t>
            </a:r>
            <a:r>
              <a:rPr lang="de-DE" sz="1800" b="0" dirty="0" err="1" smtClean="0">
                <a:solidFill>
                  <a:schemeClr val="accent4"/>
                </a:solidFill>
              </a:rPr>
              <a:t>indicator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273693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en-GB" dirty="0" smtClean="0"/>
              <a:t>Improving the pan-European cost-benefit analysis methodology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11 July 2016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Irina </a:t>
            </a:r>
            <a:r>
              <a:rPr lang="en-GB" dirty="0" err="1" smtClean="0"/>
              <a:t>Minciuna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CBA 2.0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Public webinar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7881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067" y="152698"/>
            <a:ext cx="11509200" cy="871200"/>
          </a:xfrm>
        </p:spPr>
        <p:txBody>
          <a:bodyPr/>
          <a:lstStyle/>
          <a:p>
            <a:r>
              <a:rPr lang="en-US" dirty="0" smtClean="0"/>
              <a:t>CBA 2.0 methodology – next steps</a:t>
            </a:r>
            <a:endParaRPr lang="fr-B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smtClean="0"/>
              <a:pPr/>
              <a:t>33</a:t>
            </a:fld>
            <a:endParaRPr dirty="0"/>
          </a:p>
        </p:txBody>
      </p:sp>
      <p:sp>
        <p:nvSpPr>
          <p:cNvPr id="46" name="Rounded Rectangle 45"/>
          <p:cNvSpPr/>
          <p:nvPr/>
        </p:nvSpPr>
        <p:spPr>
          <a:xfrm>
            <a:off x="1169308" y="1190629"/>
            <a:ext cx="9211760" cy="544170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16 March 2016 – Public workshop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to explain the improvements and the get the first </a:t>
            </a:r>
            <a:r>
              <a:rPr lang="en-US" sz="1600" dirty="0" smtClean="0">
                <a:solidFill>
                  <a:schemeClr val="bg2">
                    <a:lumMod val="50000"/>
                  </a:schemeClr>
                </a:solidFill>
              </a:rPr>
              <a:t>feedback</a:t>
            </a:r>
          </a:p>
          <a:p>
            <a:endParaRPr lang="en-US" sz="1600" dirty="0">
              <a:solidFill>
                <a:schemeClr val="bg2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bg2">
                    <a:lumMod val="50000"/>
                  </a:schemeClr>
                </a:solidFill>
              </a:rPr>
              <a:t>25 April – 31 May – public consultation </a:t>
            </a:r>
            <a:r>
              <a:rPr lang="en-US" sz="1600" dirty="0">
                <a:solidFill>
                  <a:schemeClr val="bg2">
                    <a:lumMod val="50000"/>
                  </a:schemeClr>
                </a:solidFill>
              </a:rPr>
              <a:t>on the draft CBA 2.0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657350" lvl="3" indent="-2857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rgbClr val="C00000"/>
                </a:solidFill>
              </a:rPr>
              <a:t>11 </a:t>
            </a:r>
            <a:r>
              <a:rPr lang="en-US" sz="1600" b="1" dirty="0">
                <a:solidFill>
                  <a:srgbClr val="C00000"/>
                </a:solidFill>
              </a:rPr>
              <a:t>July </a:t>
            </a:r>
            <a:r>
              <a:rPr lang="en-US" sz="1600" b="1" dirty="0" smtClean="0">
                <a:solidFill>
                  <a:srgbClr val="C00000"/>
                </a:solidFill>
              </a:rPr>
              <a:t>2016 - </a:t>
            </a:r>
            <a:r>
              <a:rPr lang="en-US" sz="1600" b="1" dirty="0">
                <a:solidFill>
                  <a:srgbClr val="C00000"/>
                </a:solidFill>
              </a:rPr>
              <a:t>public webinar CBA 2.0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– what we  implemented or not from the stakeholders feedback</a:t>
            </a: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October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2016 – expected official ACER opinion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October – first part of November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2016– refinement of the CBA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based on the received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feedback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543050" lvl="3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 Nov- Dec 2016 </a:t>
            </a: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- EC and MSs </a:t>
            </a:r>
            <a:r>
              <a:rPr lang="en-US" sz="1600" b="1" dirty="0" smtClean="0">
                <a:solidFill>
                  <a:schemeClr val="tx1">
                    <a:lumMod val="50000"/>
                  </a:schemeClr>
                </a:solidFill>
              </a:rPr>
              <a:t>consultation</a:t>
            </a:r>
          </a:p>
          <a:p>
            <a:pPr marL="1543050" lvl="3" indent="-17145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Dec  2016 - submission to EC for the official EC approval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fr-BE" sz="1600" dirty="0">
              <a:solidFill>
                <a:schemeClr val="tx1">
                  <a:lumMod val="50000"/>
                </a:schemeClr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>
                    <a:lumMod val="50000"/>
                  </a:schemeClr>
                </a:solidFill>
              </a:rPr>
              <a:t>By end Spring -  EC approval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of the </a:t>
            </a:r>
            <a:r>
              <a:rPr lang="en-US" sz="1600" dirty="0" smtClean="0">
                <a:solidFill>
                  <a:schemeClr val="tx1">
                    <a:lumMod val="50000"/>
                  </a:schemeClr>
                </a:solidFill>
              </a:rPr>
              <a:t>final CBA </a:t>
            </a:r>
            <a:r>
              <a:rPr lang="en-US" sz="1600" dirty="0">
                <a:solidFill>
                  <a:schemeClr val="tx1">
                    <a:lumMod val="50000"/>
                  </a:schemeClr>
                </a:solidFill>
              </a:rPr>
              <a:t>2.0 and publication in the official Journal</a:t>
            </a:r>
          </a:p>
          <a:p>
            <a:endParaRPr lang="fr-BE" dirty="0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80" name="Group 79"/>
          <p:cNvGrpSpPr/>
          <p:nvPr/>
        </p:nvGrpSpPr>
        <p:grpSpPr>
          <a:xfrm>
            <a:off x="745067" y="4521200"/>
            <a:ext cx="1798965" cy="936972"/>
            <a:chOff x="4248562" y="2661507"/>
            <a:chExt cx="690035" cy="347861"/>
          </a:xfrm>
        </p:grpSpPr>
        <p:pic>
          <p:nvPicPr>
            <p:cNvPr id="8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Oval Callout 3"/>
          <p:cNvSpPr/>
          <p:nvPr/>
        </p:nvSpPr>
        <p:spPr>
          <a:xfrm>
            <a:off x="9229230" y="1871471"/>
            <a:ext cx="2293850" cy="708715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Thank you for your input!</a:t>
            </a:r>
            <a:endParaRPr lang="fr-BE" dirty="0"/>
          </a:p>
        </p:txBody>
      </p:sp>
      <p:grpSp>
        <p:nvGrpSpPr>
          <p:cNvPr id="70" name="Group 69"/>
          <p:cNvGrpSpPr/>
          <p:nvPr/>
        </p:nvGrpSpPr>
        <p:grpSpPr>
          <a:xfrm>
            <a:off x="784724" y="1857869"/>
            <a:ext cx="1690376" cy="852723"/>
            <a:chOff x="4248562" y="2661507"/>
            <a:chExt cx="690035" cy="347861"/>
          </a:xfrm>
        </p:grpSpPr>
        <p:pic>
          <p:nvPicPr>
            <p:cNvPr id="71" name="Picture 6" descr="PPP_CSILO_CLP_silhouette_white_01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5076" y="2665669"/>
              <a:ext cx="87666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" name="Picture 7" descr="PPP_CSILO_CLP_silhouette_white_07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39749" y="2661507"/>
              <a:ext cx="153359" cy="2469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3" name="Picture 9" descr="PPP_CSILO_CLP_silhouette_white_16"/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04553" y="2670663"/>
              <a:ext cx="84347" cy="2105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10" descr="PPP_CSILO_CLP_silhouette_white_19"/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0773" y="2663796"/>
              <a:ext cx="77824" cy="22514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13" descr="PPP_CSILO_CLP_silhouette_gray_05"/>
            <p:cNvPicPr>
              <a:picLocks noChangeAspect="1" noChangeArrowheads="1"/>
            </p:cNvPicPr>
            <p:nvPr/>
          </p:nvPicPr>
          <p:blipFill>
            <a:blip r:embed="rId6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16016" y="2707511"/>
              <a:ext cx="157814" cy="24865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17" descr="PPP_CSILO_CLP_silhouette_black_03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48562" y="2776369"/>
              <a:ext cx="99345" cy="229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18" descr="PPP_CSILO_CLP_silhouette_black_02"/>
            <p:cNvPicPr>
              <a:picLocks noChangeAspect="1" noChangeArrowheads="1"/>
            </p:cNvPicPr>
            <p:nvPr/>
          </p:nvPicPr>
          <p:blipFill>
            <a:blip r:embed="rId8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2292" y="2756389"/>
              <a:ext cx="186786" cy="25297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19" descr="PPP_CSILO_CLP_silhouette_black_21"/>
            <p:cNvPicPr>
              <a:picLocks noChangeAspect="1" noChangeArrowheads="1"/>
            </p:cNvPicPr>
            <p:nvPr/>
          </p:nvPicPr>
          <p:blipFill>
            <a:blip r:embed="rId9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5505" y="2775953"/>
              <a:ext cx="75996" cy="2301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9" name="Picture 20" descr="PPP_CSILO_CLP_silhouette_black_13"/>
            <p:cNvPicPr>
              <a:picLocks noChangeAspect="1" noChangeArrowheads="1"/>
            </p:cNvPicPr>
            <p:nvPr/>
          </p:nvPicPr>
          <p:blipFill>
            <a:blip r:embed="rId10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26546" y="2767940"/>
              <a:ext cx="101634" cy="2397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19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600" y="4005064"/>
            <a:ext cx="5832648" cy="2322000"/>
          </a:xfrm>
        </p:spPr>
        <p:txBody>
          <a:bodyPr/>
          <a:lstStyle/>
          <a:p>
            <a:r>
              <a:rPr lang="en-GB" b="0" dirty="0" smtClean="0"/>
              <a:t>Irina </a:t>
            </a:r>
            <a:r>
              <a:rPr lang="en-GB" b="0" dirty="0" err="1" smtClean="0"/>
              <a:t>Minciuna</a:t>
            </a:r>
            <a:endParaRPr lang="en-GB" b="0" dirty="0" smtClean="0"/>
          </a:p>
          <a:p>
            <a:r>
              <a:rPr lang="en-GB" b="0" dirty="0"/>
              <a:t>i</a:t>
            </a:r>
            <a:r>
              <a:rPr lang="en-GB" b="0" dirty="0" smtClean="0"/>
              <a:t>rina.minciuna@entsoe.eu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179602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4470748"/>
              </p:ext>
            </p:extLst>
          </p:nvPr>
        </p:nvGraphicFramePr>
        <p:xfrm>
          <a:off x="407368" y="1700808"/>
          <a:ext cx="11161240" cy="4077282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435310"/>
                <a:gridCol w="4725930"/>
              </a:tblGrid>
              <a:tr h="1261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CBA 1.0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Changes</a:t>
                      </a:r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CBA 2.0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1 Introduction and scope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1.1 Transmission system planning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1.2 Scope of the document  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1.3 Content of the document 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2 Scenarios and planning cases 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Renamed</a:t>
                      </a:r>
                      <a:r>
                        <a:rPr lang="en-US" sz="1600" u="none" strike="noStrike" baseline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in</a:t>
                      </a:r>
                      <a:r>
                        <a:rPr lang="en-US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Scenario- and Grid Development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2.1 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Scope</a:t>
                      </a:r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of</a:t>
                      </a:r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scenarios</a:t>
                      </a:r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Included</a:t>
                      </a:r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in 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introduction</a:t>
                      </a:r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Chapter 2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2.2 Content of scenarios 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Chapter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2.1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baseline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 2.3 Technical and economic key parameters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Deleted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2.4 From scenarios to planning cases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Deleted and integriated in other chapters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2.5 Multi-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case</a:t>
                      </a:r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analysis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Chapter 2.2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3 Project assessment: combined cost benefit and multi-criteria analysis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-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 3.1 Project </a:t>
                      </a:r>
                      <a:r>
                        <a:rPr lang="de-DE" sz="160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identification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Deleted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3.2 Clustering of Projects</a:t>
                      </a:r>
                      <a:endParaRPr lang="de-DE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Chapter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3.1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3.3 Assessment framework</a:t>
                      </a:r>
                      <a:endParaRPr lang="de-DE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3.2</a:t>
                      </a:r>
                      <a:endParaRPr lang="de-DE" sz="16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3.4 Grid Transfer Capability calculation </a:t>
                      </a:r>
                      <a:endParaRPr lang="en-US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3.3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696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7872716"/>
              </p:ext>
            </p:extLst>
          </p:nvPr>
        </p:nvGraphicFramePr>
        <p:xfrm>
          <a:off x="407368" y="1700808"/>
          <a:ext cx="11161240" cy="3858549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6435310"/>
                <a:gridCol w="4725930"/>
              </a:tblGrid>
              <a:tr h="1261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CBA 1.0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Changes</a:t>
                      </a:r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CBA 2.0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3.5 Cost and environmental liability assessment </a:t>
                      </a:r>
                      <a:endParaRPr lang="en-US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3.4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3.6 Boundary conditions and main parameters of benefit assessment </a:t>
                      </a:r>
                      <a:endParaRPr lang="en-US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3.5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3.7 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Methodology for each benefit indicator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Chapter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3.6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3.8 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Overall assessment and sensitivity analysis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Chapter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3.7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 Technical criteria for planning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Moved to annex; Annex</a:t>
                      </a:r>
                      <a:r>
                        <a:rPr lang="en-US" sz="160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 1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4.1 </a:t>
                      </a:r>
                      <a:r>
                        <a:rPr lang="de-DE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Definitions</a:t>
                      </a:r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Moved to annex; Annex 1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4.2 </a:t>
                      </a:r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Common </a:t>
                      </a:r>
                      <a:r>
                        <a:rPr lang="de-DE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criteria</a:t>
                      </a:r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</a:rPr>
                        <a:t>Moved to annex; Annex 1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</a:t>
                      </a:r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Annex 1: Impact on market power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Annex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4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 Annex 2: Multi-criteria analysis vs cost benefit analysis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Annex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5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fr-FR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 </a:t>
                      </a:r>
                      <a:r>
                        <a:rPr lang="fr-FR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Annex</a:t>
                      </a:r>
                      <a:r>
                        <a:rPr lang="fr-FR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3: Total surplus </a:t>
                      </a:r>
                      <a:r>
                        <a:rPr lang="fr-FR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analysis</a:t>
                      </a:r>
                      <a:r>
                        <a:rPr lang="fr-FR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Annex</a:t>
                      </a:r>
                      <a:r>
                        <a:rPr lang="en-GB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6</a:t>
                      </a:r>
                      <a:endParaRPr lang="en-GB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Annex 4: Value of lost load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Annex</a:t>
                      </a:r>
                      <a:r>
                        <a:rPr lang="en-US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7</a:t>
                      </a:r>
                      <a:endParaRPr lang="en-US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 Annex 5: Assessment of ancillary services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Annex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8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Annex 6: Assessment of storage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Chapter 4; </a:t>
                      </a:r>
                      <a:r>
                        <a:rPr lang="de-DE" sz="1600" b="0" i="0" u="none" strike="noStrike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Moved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0" i="0" u="none" strike="noStrike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from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de-DE" sz="1600" b="0" i="0" u="none" strike="noStrike" baseline="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annex</a:t>
                      </a:r>
                      <a:endParaRPr lang="de-DE" sz="1600" b="0" i="0" u="none" strike="noStrike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 Annex 7: Environmental </a:t>
                      </a:r>
                      <a:r>
                        <a:rPr lang="de-DE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social</a:t>
                      </a:r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600" u="none" strike="noStrike" kern="1200" dirty="0" err="1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impact</a:t>
                      </a:r>
                      <a:r>
                        <a:rPr lang="de-DE" sz="160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Annex</a:t>
                      </a:r>
                      <a:r>
                        <a:rPr lang="de-DE" sz="1600" b="0" i="0" u="none" strike="noStrike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</a:rPr>
                        <a:t> 9</a:t>
                      </a:r>
                      <a:endParaRPr lang="de-DE" sz="1600" b="0" i="0" u="none" strike="noStrike" dirty="0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1165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Changes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structure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6</a:t>
            </a:fld>
            <a:endParaRPr lang="en-US" dirty="0"/>
          </a:p>
        </p:txBody>
      </p:sp>
      <p:graphicFrame>
        <p:nvGraphicFramePr>
          <p:cNvPr id="8" name="Inhaltsplatzhalt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5958734"/>
              </p:ext>
            </p:extLst>
          </p:nvPr>
        </p:nvGraphicFramePr>
        <p:xfrm>
          <a:off x="403225" y="1691811"/>
          <a:ext cx="11283950" cy="1071534"/>
        </p:xfrm>
        <a:graphic>
          <a:graphicData uri="http://schemas.openxmlformats.org/drawingml/2006/table">
            <a:tbl>
              <a:tblPr>
                <a:tableStyleId>{7DF18680-E054-41AD-8BC1-D1AEF772440D}</a:tableStyleId>
              </a:tblPr>
              <a:tblGrid>
                <a:gridCol w="4756671"/>
                <a:gridCol w="6527279"/>
              </a:tblGrid>
              <a:tr h="126140"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Chapter</a:t>
                      </a:r>
                      <a:r>
                        <a:rPr lang="de-DE" sz="20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 in CBA 1.0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2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New in CBA 2.0</a:t>
                      </a:r>
                      <a:endParaRPr lang="de-DE" sz="2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6639" marR="6639" marT="6639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New: </a:t>
                      </a:r>
                      <a:r>
                        <a:rPr lang="de-DE" sz="1600" b="0" i="0" u="none" strike="noStrike" kern="1200" dirty="0" err="1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Preamble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“</a:t>
                      </a:r>
                      <a:r>
                        <a:rPr lang="de-DE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General </a:t>
                      </a:r>
                      <a:r>
                        <a:rPr lang="en-US" sz="1600" b="0" i="0" u="none" strike="noStrike" kern="1200" noProof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definitions”</a:t>
                      </a:r>
                      <a:endParaRPr lang="en-US" sz="1600" b="0" i="0" u="none" strike="noStrike" kern="1200" noProof="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New: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Annex 2   “Assessment </a:t>
                      </a:r>
                      <a:r>
                        <a:rPr lang="en-US" sz="16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 Internal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Projects”</a:t>
                      </a:r>
                      <a:endParaRPr lang="en-US" sz="16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12614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endParaRPr lang="en-US" sz="160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New: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Annex 3</a:t>
                      </a:r>
                      <a:r>
                        <a:rPr lang="en-US" sz="1600" b="0" i="0" u="none" strike="noStrike" kern="1200" baseline="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“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Example </a:t>
                      </a:r>
                      <a:r>
                        <a:rPr lang="en-US" sz="1600" b="0" i="0" u="none" strike="noStrike" kern="1200" dirty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of GTC </a:t>
                      </a:r>
                      <a:r>
                        <a:rPr lang="en-US" sz="1600" b="0" i="0" u="none" strike="noStrike" kern="1200" dirty="0" smtClean="0">
                          <a:solidFill>
                            <a:schemeClr val="tx1">
                              <a:lumMod val="50000"/>
                            </a:schemeClr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calculation”</a:t>
                      </a:r>
                      <a:endParaRPr lang="en-US" sz="1600" b="0" i="0" u="none" strike="noStrike" kern="1200" dirty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094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sz="4000" dirty="0" smtClean="0"/>
              <a:t>Changes from CBA 1.0 to CBA 2.0</a:t>
            </a:r>
            <a:endParaRPr lang="en-GB" sz="4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 smtClean="0"/>
              <a:t>11 July 2016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Martti van Blijswijk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 smtClean="0"/>
              <a:t>Public webinar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12146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General Definitions</a:t>
            </a:r>
            <a:endParaRPr lang="en-US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-</a:t>
            </a: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err="1" smtClean="0">
                <a:solidFill>
                  <a:schemeClr val="accent4"/>
                </a:solidFill>
              </a:rPr>
              <a:t>Preamble</a:t>
            </a:r>
            <a:endParaRPr lang="de-DE" sz="2000" b="0" dirty="0" smtClean="0">
              <a:solidFill>
                <a:schemeClr val="accent4"/>
              </a:solidFill>
            </a:endParaRP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>
                <a:solidFill>
                  <a:schemeClr val="accent4"/>
                </a:solidFill>
              </a:rPr>
              <a:t>A </a:t>
            </a:r>
            <a:r>
              <a:rPr lang="de-DE" sz="1800" b="0" dirty="0" err="1">
                <a:solidFill>
                  <a:schemeClr val="accent4"/>
                </a:solidFill>
              </a:rPr>
              <a:t>new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chapter</a:t>
            </a:r>
            <a:r>
              <a:rPr lang="en-US" sz="1800" b="0" dirty="0" smtClean="0">
                <a:solidFill>
                  <a:schemeClr val="accent4"/>
                </a:solidFill>
              </a:rPr>
              <a:t> “General definitions”</a:t>
            </a:r>
            <a:r>
              <a:rPr lang="de-DE" sz="1800" b="0" dirty="0" smtClean="0">
                <a:solidFill>
                  <a:schemeClr val="accent4"/>
                </a:solidFill>
              </a:rPr>
              <a:t>  </a:t>
            </a:r>
            <a:r>
              <a:rPr lang="de-DE" sz="1800" b="0" dirty="0" err="1">
                <a:solidFill>
                  <a:schemeClr val="accent4"/>
                </a:solidFill>
              </a:rPr>
              <a:t>is</a:t>
            </a:r>
            <a:r>
              <a:rPr lang="de-DE" sz="1800" b="0" dirty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added</a:t>
            </a:r>
            <a:r>
              <a:rPr lang="de-DE" sz="1800" b="0" dirty="0" smtClean="0">
                <a:solidFill>
                  <a:schemeClr val="accent4"/>
                </a:solidFill>
              </a:rPr>
              <a:t>. 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The </a:t>
            </a:r>
            <a:r>
              <a:rPr lang="de-DE" sz="1800" b="0" dirty="0" err="1" smtClean="0">
                <a:solidFill>
                  <a:schemeClr val="accent4"/>
                </a:solidFill>
              </a:rPr>
              <a:t>new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chapter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offers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more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clarity</a:t>
            </a:r>
            <a:r>
              <a:rPr lang="de-DE" sz="1800" b="0" dirty="0" smtClean="0">
                <a:solidFill>
                  <a:schemeClr val="accent4"/>
                </a:solidFill>
              </a:rPr>
              <a:t>.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after </a:t>
            </a:r>
            <a:r>
              <a:rPr lang="de-DE" sz="2000" dirty="0" err="1" smtClean="0"/>
              <a:t>consultation</a:t>
            </a:r>
            <a:r>
              <a:rPr lang="de-DE" sz="2000" dirty="0" smtClean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Definitions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aligned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TYNDP (Investment, Project)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smtClean="0">
                <a:solidFill>
                  <a:schemeClr val="accent4"/>
                </a:solidFill>
              </a:rPr>
              <a:t>Definition </a:t>
            </a:r>
            <a:r>
              <a:rPr lang="de-DE" sz="1800" b="0" dirty="0" err="1" smtClean="0">
                <a:solidFill>
                  <a:schemeClr val="accent4"/>
                </a:solidFill>
              </a:rPr>
              <a:t>of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differentiation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between</a:t>
            </a:r>
            <a:r>
              <a:rPr lang="de-DE" sz="1800" b="0" dirty="0" smtClean="0">
                <a:solidFill>
                  <a:schemeClr val="accent4"/>
                </a:solidFill>
              </a:rPr>
              <a:t> GTC </a:t>
            </a:r>
            <a:r>
              <a:rPr lang="de-DE" sz="1800" b="0" dirty="0" err="1" smtClean="0">
                <a:solidFill>
                  <a:schemeClr val="accent4"/>
                </a:solidFill>
              </a:rPr>
              <a:t>and</a:t>
            </a:r>
            <a:r>
              <a:rPr lang="de-DE" sz="1800" b="0" dirty="0" smtClean="0">
                <a:solidFill>
                  <a:schemeClr val="accent4"/>
                </a:solidFill>
              </a:rPr>
              <a:t> NTC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According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comment</a:t>
            </a:r>
            <a:r>
              <a:rPr lang="de-DE" sz="1800" b="0" dirty="0" smtClean="0">
                <a:solidFill>
                  <a:schemeClr val="accent4"/>
                </a:solidFill>
              </a:rPr>
              <a:t>(s) </a:t>
            </a:r>
            <a:r>
              <a:rPr lang="de-DE" sz="1800" b="0" dirty="0" err="1" smtClean="0">
                <a:solidFill>
                  <a:schemeClr val="accent4"/>
                </a:solidFill>
              </a:rPr>
              <a:t>from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368435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Scenarios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planning</a:t>
            </a:r>
            <a:r>
              <a:rPr lang="de-DE" dirty="0"/>
              <a:t> </a:t>
            </a:r>
            <a:r>
              <a:rPr lang="de-DE" dirty="0" err="1"/>
              <a:t>cases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US" smtClean="0"/>
              <a:t>Page </a:t>
            </a:r>
            <a:fld id="{56F93B5C-994F-4CF8-BA39-DF9845E6AEA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 err="1" smtClean="0"/>
              <a:t>Section</a:t>
            </a:r>
            <a:r>
              <a:rPr lang="de-DE" sz="2000" dirty="0" smtClean="0"/>
              <a:t> in CBA 1.0: </a:t>
            </a:r>
            <a:r>
              <a:rPr lang="de-DE" sz="2000" b="0" dirty="0" smtClean="0">
                <a:solidFill>
                  <a:schemeClr val="accent4"/>
                </a:solidFill>
              </a:rPr>
              <a:t>2</a:t>
            </a:r>
          </a:p>
          <a:p>
            <a:r>
              <a:rPr lang="de-DE" sz="2000" dirty="0" err="1" smtClean="0"/>
              <a:t>Section</a:t>
            </a:r>
            <a:r>
              <a:rPr lang="de-DE" sz="2000" dirty="0" smtClean="0"/>
              <a:t> in CBA 2.0: </a:t>
            </a:r>
            <a:r>
              <a:rPr lang="de-DE" sz="2000" b="0" dirty="0" smtClean="0">
                <a:solidFill>
                  <a:schemeClr val="accent4"/>
                </a:solidFill>
              </a:rPr>
              <a:t>2</a:t>
            </a:r>
          </a:p>
          <a:p>
            <a:endParaRPr lang="de-DE" sz="2000" dirty="0"/>
          </a:p>
          <a:p>
            <a:r>
              <a:rPr lang="de-DE" sz="2000" dirty="0" err="1" smtClean="0"/>
              <a:t>What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Some text elements are deleted or edited </a:t>
            </a:r>
            <a:r>
              <a:rPr lang="en-US" sz="1800" b="0" dirty="0">
                <a:solidFill>
                  <a:schemeClr val="accent4"/>
                </a:solidFill>
              </a:rPr>
              <a:t>in order to streamline the scenario </a:t>
            </a:r>
            <a:r>
              <a:rPr lang="en-US" sz="1800" b="0" dirty="0" smtClean="0">
                <a:solidFill>
                  <a:schemeClr val="accent4"/>
                </a:solidFill>
              </a:rPr>
              <a:t>chapter.</a:t>
            </a:r>
            <a:endParaRPr lang="de-DE" sz="1800" b="0" dirty="0" smtClean="0">
              <a:solidFill>
                <a:schemeClr val="accent4"/>
              </a:solidFill>
            </a:endParaRPr>
          </a:p>
          <a:p>
            <a:endParaRPr lang="de-DE" sz="2000" dirty="0" smtClean="0"/>
          </a:p>
          <a:p>
            <a:r>
              <a:rPr lang="de-DE" sz="2000" dirty="0" err="1" smtClean="0"/>
              <a:t>Why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it</a:t>
            </a:r>
            <a:r>
              <a:rPr lang="de-DE" sz="2000" dirty="0" smtClean="0"/>
              <a:t> </a:t>
            </a:r>
            <a:r>
              <a:rPr lang="de-DE" sz="2000" dirty="0" err="1" smtClean="0"/>
              <a:t>changed</a:t>
            </a:r>
            <a:r>
              <a:rPr lang="de-DE" sz="2000" dirty="0" smtClean="0"/>
              <a:t>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>
                <a:solidFill>
                  <a:schemeClr val="accent4"/>
                </a:solidFill>
              </a:rPr>
              <a:t>Scenarios are decided within the TYNDP </a:t>
            </a:r>
            <a:r>
              <a:rPr lang="en-US" sz="1800" b="0" dirty="0" smtClean="0">
                <a:solidFill>
                  <a:schemeClr val="accent4"/>
                </a:solidFill>
              </a:rPr>
              <a:t>frame.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chemeClr val="accent4"/>
                </a:solidFill>
              </a:rPr>
              <a:t>This </a:t>
            </a:r>
            <a:r>
              <a:rPr lang="en-US" sz="1800" b="0" dirty="0">
                <a:solidFill>
                  <a:schemeClr val="accent4"/>
                </a:solidFill>
              </a:rPr>
              <a:t>chapter only reflects the need of scenarios within the CBA </a:t>
            </a:r>
            <a:r>
              <a:rPr lang="en-US" sz="1800" b="0" dirty="0" smtClean="0">
                <a:solidFill>
                  <a:schemeClr val="accent4"/>
                </a:solidFill>
              </a:rPr>
              <a:t>process</a:t>
            </a:r>
          </a:p>
          <a:p>
            <a:endParaRPr lang="de-DE" sz="2000" dirty="0" smtClean="0"/>
          </a:p>
          <a:p>
            <a:r>
              <a:rPr lang="de-DE" sz="2000" dirty="0" err="1" smtClean="0"/>
              <a:t>Changes</a:t>
            </a:r>
            <a:r>
              <a:rPr lang="de-DE" sz="2000" dirty="0" smtClean="0"/>
              <a:t> </a:t>
            </a:r>
            <a:r>
              <a:rPr lang="de-DE" sz="2000" dirty="0"/>
              <a:t>after </a:t>
            </a:r>
            <a:r>
              <a:rPr lang="de-DE" sz="2000" dirty="0" err="1"/>
              <a:t>consultation</a:t>
            </a:r>
            <a:r>
              <a:rPr lang="de-DE" sz="2000" dirty="0"/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Included</a:t>
            </a:r>
            <a:r>
              <a:rPr lang="de-DE" sz="1800" b="0" dirty="0" smtClean="0">
                <a:solidFill>
                  <a:schemeClr val="accent4"/>
                </a:solidFill>
              </a:rPr>
              <a:t> a </a:t>
            </a:r>
            <a:r>
              <a:rPr lang="de-DE" sz="1800" b="0" dirty="0" err="1" smtClean="0">
                <a:solidFill>
                  <a:schemeClr val="accent4"/>
                </a:solidFill>
              </a:rPr>
              <a:t>short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abstract</a:t>
            </a:r>
            <a:r>
              <a:rPr lang="de-DE" sz="1800" b="0" dirty="0" smtClean="0">
                <a:solidFill>
                  <a:schemeClr val="accent4"/>
                </a:solidFill>
              </a:rPr>
              <a:t> on </a:t>
            </a:r>
            <a:r>
              <a:rPr lang="de-DE" sz="1800" b="0" dirty="0" err="1" smtClean="0">
                <a:solidFill>
                  <a:schemeClr val="accent4"/>
                </a:solidFill>
              </a:rPr>
              <a:t>sensitivities</a:t>
            </a:r>
            <a:r>
              <a:rPr lang="de-DE" sz="1800" b="0" dirty="0" smtClean="0">
                <a:solidFill>
                  <a:schemeClr val="accent4"/>
                </a:solidFill>
              </a:rPr>
              <a:t> (</a:t>
            </a:r>
            <a:r>
              <a:rPr lang="de-DE" sz="1800" b="0" dirty="0" err="1" smtClean="0">
                <a:solidFill>
                  <a:schemeClr val="accent4"/>
                </a:solidFill>
              </a:rPr>
              <a:t>shortened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compared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CBA 1.0)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1800" b="0" dirty="0" err="1" smtClean="0">
                <a:solidFill>
                  <a:schemeClr val="accent4"/>
                </a:solidFill>
              </a:rPr>
              <a:t>According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to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comment</a:t>
            </a:r>
            <a:r>
              <a:rPr lang="de-DE" sz="1800" b="0" dirty="0" smtClean="0">
                <a:solidFill>
                  <a:schemeClr val="accent4"/>
                </a:solidFill>
              </a:rPr>
              <a:t>(s) </a:t>
            </a:r>
            <a:r>
              <a:rPr lang="de-DE" sz="1800" b="0" dirty="0" err="1" smtClean="0">
                <a:solidFill>
                  <a:schemeClr val="accent4"/>
                </a:solidFill>
              </a:rPr>
              <a:t>from</a:t>
            </a:r>
            <a:r>
              <a:rPr lang="de-DE" sz="1800" b="0" dirty="0" smtClean="0">
                <a:solidFill>
                  <a:schemeClr val="accent4"/>
                </a:solidFill>
              </a:rPr>
              <a:t> </a:t>
            </a:r>
            <a:r>
              <a:rPr lang="de-DE" sz="1800" b="0" dirty="0" err="1" smtClean="0">
                <a:solidFill>
                  <a:schemeClr val="accent4"/>
                </a:solidFill>
              </a:rPr>
              <a:t>consultations</a:t>
            </a:r>
            <a:endParaRPr lang="de-DE" sz="1800" b="0" dirty="0">
              <a:solidFill>
                <a:schemeClr val="accent4"/>
              </a:solidFill>
            </a:endParaRPr>
          </a:p>
          <a:p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1152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NTSOE-presentation-theme">
  <a:themeElements>
    <a:clrScheme name="ENTSO-E Colours">
      <a:dk1>
        <a:srgbClr val="7F7F7F"/>
      </a:dk1>
      <a:lt1>
        <a:srgbClr val="FFFFFF"/>
      </a:lt1>
      <a:dk2>
        <a:srgbClr val="7F7F7F"/>
      </a:dk2>
      <a:lt2>
        <a:srgbClr val="FFFFFF"/>
      </a:lt2>
      <a:accent1>
        <a:srgbClr val="FDC400"/>
      </a:accent1>
      <a:accent2>
        <a:srgbClr val="F4BA5B"/>
      </a:accent2>
      <a:accent3>
        <a:srgbClr val="ACC04A"/>
      </a:accent3>
      <a:accent4>
        <a:srgbClr val="4B7EB3"/>
      </a:accent4>
      <a:accent5>
        <a:srgbClr val="875894"/>
      </a:accent5>
      <a:accent6>
        <a:srgbClr val="D54B58"/>
      </a:accent6>
      <a:hlink>
        <a:srgbClr val="817FB5"/>
      </a:hlink>
      <a:folHlink>
        <a:srgbClr val="954F72"/>
      </a:folHlink>
    </a:clrScheme>
    <a:fontScheme name="Entsoe Pres">
      <a:majorFont>
        <a:latin typeface="Arial"/>
        <a:ea typeface=""/>
        <a:cs typeface=""/>
      </a:majorFont>
      <a:minorFont>
        <a:latin typeface="Calibri (body)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SOE-presentation-theme" id="{750965D2-39D5-4F9A-92F4-3FF384F69F73}" vid="{DCF13FF8-DE4D-4590-B5BE-216A62CEC2E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9DDFD41AEF010449D0D055600B60DC5" ma:contentTypeVersion="1" ma:contentTypeDescription="Create a new document." ma:contentTypeScope="" ma:versionID="ef287326ae33b33fea4a2afc557ee891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AD13961-5E34-47CE-9AD3-BC266D4887C2}"/>
</file>

<file path=customXml/itemProps2.xml><?xml version="1.0" encoding="utf-8"?>
<ds:datastoreItem xmlns:ds="http://schemas.openxmlformats.org/officeDocument/2006/customXml" ds:itemID="{417E925D-9BBC-4FD0-8C4E-219A416484EB}"/>
</file>

<file path=customXml/itemProps3.xml><?xml version="1.0" encoding="utf-8"?>
<ds:datastoreItem xmlns:ds="http://schemas.openxmlformats.org/officeDocument/2006/customXml" ds:itemID="{4AD13961-5E34-47CE-9AD3-BC266D4887C2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0761CF2F-899B-41B8-BC3D-73775DA9AE3E}"/>
</file>

<file path=docProps/app.xml><?xml version="1.0" encoding="utf-8"?>
<Properties xmlns="http://schemas.openxmlformats.org/officeDocument/2006/extended-properties" xmlns:vt="http://schemas.openxmlformats.org/officeDocument/2006/docPropsVTypes">
  <Template>ENTSOE-presentation-theme</Template>
  <TotalTime>0</TotalTime>
  <Words>2202</Words>
  <Application>Microsoft Office PowerPoint</Application>
  <PresentationFormat>Widescreen</PresentationFormat>
  <Paragraphs>407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1" baseType="lpstr">
      <vt:lpstr>Aharoni</vt:lpstr>
      <vt:lpstr>Arial</vt:lpstr>
      <vt:lpstr>Arial Black</vt:lpstr>
      <vt:lpstr>Calibri</vt:lpstr>
      <vt:lpstr>Calibri (body)</vt:lpstr>
      <vt:lpstr>Calibri Light</vt:lpstr>
      <vt:lpstr>ENTSOE-presentation-theme</vt:lpstr>
      <vt:lpstr>CBA 2.0</vt:lpstr>
      <vt:lpstr>25 April – 31 May – public consultation on the draft CBA 2.0  </vt:lpstr>
      <vt:lpstr>PowerPoint Presentation</vt:lpstr>
      <vt:lpstr>Changes in the structure</vt:lpstr>
      <vt:lpstr>Changes in the structure</vt:lpstr>
      <vt:lpstr>Changes in the structure</vt:lpstr>
      <vt:lpstr>PowerPoint Presentation</vt:lpstr>
      <vt:lpstr>General Definitions</vt:lpstr>
      <vt:lpstr>Scenarios and planning cases</vt:lpstr>
      <vt:lpstr>Project identification</vt:lpstr>
      <vt:lpstr>Market and Network Studies</vt:lpstr>
      <vt:lpstr>Indicator categories</vt:lpstr>
      <vt:lpstr>Indicator categories in CBA 2.0 pre consultation</vt:lpstr>
      <vt:lpstr>Indicator categories in CBA 2.0 post consultation</vt:lpstr>
      <vt:lpstr>Additional residual impact indicator: ‘S3. Other’</vt:lpstr>
      <vt:lpstr>Clustering</vt:lpstr>
      <vt:lpstr>Security of supply, robustness, resilience</vt:lpstr>
      <vt:lpstr>In CBA 1.0 the challenges of SoS were reported in two different indicators </vt:lpstr>
      <vt:lpstr>In CBA 2.0 the SoS indicator includes both elements – Adequacy and system stability</vt:lpstr>
      <vt:lpstr>Flexibility</vt:lpstr>
      <vt:lpstr>Losses</vt:lpstr>
      <vt:lpstr>Costs</vt:lpstr>
      <vt:lpstr>Costs – Complexity factor</vt:lpstr>
      <vt:lpstr>GTC calculation</vt:lpstr>
      <vt:lpstr>Time frame</vt:lpstr>
      <vt:lpstr>Discount rate</vt:lpstr>
      <vt:lpstr>Benefit analysis</vt:lpstr>
      <vt:lpstr>Sensitivity analysis</vt:lpstr>
      <vt:lpstr>Overall assessment</vt:lpstr>
      <vt:lpstr>Technical criteria for planning</vt:lpstr>
      <vt:lpstr>Assessment of storage</vt:lpstr>
      <vt:lpstr>CBA 2.0</vt:lpstr>
      <vt:lpstr>CBA 2.0 methodology – next steps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keywords>Revision 2 - 01/09/2015</cp:keywords>
  <cp:lastModifiedBy/>
  <cp:revision>1</cp:revision>
  <dcterms:created xsi:type="dcterms:W3CDTF">2015-07-03T12:17:36Z</dcterms:created>
  <dcterms:modified xsi:type="dcterms:W3CDTF">2016-07-11T13:56:27Z</dcterms:modified>
  <cp:contentStatus>V0.2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0x01010059DDFD41AEF010449D0D055600B60DC5</vt:lpwstr>
  </property>
  <property fmtid="{D5CDD505-2E9C-101B-9397-08002B2CF9AE}" pid="3" name="TaxKeyword">
    <vt:lpwstr>1953;#Revision 2 - 01/09/2015|24966bfa-59e4-4fd5-8217-0b52a0e2fc03</vt:lpwstr>
  </property>
</Properties>
</file>